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media/audio1" ContentType="application/wav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911" r:id="rId2"/>
    <p:sldMasterId id="2147483923" r:id="rId3"/>
    <p:sldMasterId id="2147483936" r:id="rId4"/>
    <p:sldMasterId id="2147483948" r:id="rId5"/>
  </p:sldMasterIdLst>
  <p:notesMasterIdLst>
    <p:notesMasterId r:id="rId37"/>
  </p:notesMasterIdLst>
  <p:handoutMasterIdLst>
    <p:handoutMasterId r:id="rId38"/>
  </p:handoutMasterIdLst>
  <p:sldIdLst>
    <p:sldId id="523" r:id="rId6"/>
    <p:sldId id="811" r:id="rId7"/>
    <p:sldId id="789" r:id="rId8"/>
    <p:sldId id="747" r:id="rId9"/>
    <p:sldId id="959" r:id="rId10"/>
    <p:sldId id="965" r:id="rId11"/>
    <p:sldId id="956" r:id="rId12"/>
    <p:sldId id="957" r:id="rId13"/>
    <p:sldId id="958" r:id="rId14"/>
    <p:sldId id="768" r:id="rId15"/>
    <p:sldId id="792" r:id="rId16"/>
    <p:sldId id="926" r:id="rId17"/>
    <p:sldId id="922" r:id="rId18"/>
    <p:sldId id="955" r:id="rId19"/>
    <p:sldId id="902" r:id="rId20"/>
    <p:sldId id="901" r:id="rId21"/>
    <p:sldId id="961" r:id="rId22"/>
    <p:sldId id="723" r:id="rId23"/>
    <p:sldId id="962" r:id="rId24"/>
    <p:sldId id="960" r:id="rId25"/>
    <p:sldId id="964" r:id="rId26"/>
    <p:sldId id="752" r:id="rId27"/>
    <p:sldId id="937" r:id="rId28"/>
    <p:sldId id="941" r:id="rId29"/>
    <p:sldId id="767" r:id="rId30"/>
    <p:sldId id="943" r:id="rId31"/>
    <p:sldId id="794" r:id="rId32"/>
    <p:sldId id="963" r:id="rId33"/>
    <p:sldId id="944" r:id="rId34"/>
    <p:sldId id="966" r:id="rId35"/>
    <p:sldId id="689" r:id="rId36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0063BE"/>
    <a:srgbClr val="CCFF99"/>
    <a:srgbClr val="CCFF33"/>
    <a:srgbClr val="FFFFFF"/>
    <a:srgbClr val="321B72"/>
    <a:srgbClr val="6B6F2A"/>
    <a:srgbClr val="C9282D"/>
    <a:srgbClr val="6E504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>
        <p:scale>
          <a:sx n="70" d="100"/>
          <a:sy n="70" d="100"/>
        </p:scale>
        <p:origin x="-75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0"/>
    </p:cViewPr>
  </p:sorterViewPr>
  <p:notesViewPr>
    <p:cSldViewPr>
      <p:cViewPr>
        <p:scale>
          <a:sx n="100" d="100"/>
          <a:sy n="100" d="100"/>
        </p:scale>
        <p:origin x="-2536" y="-88"/>
      </p:cViewPr>
      <p:guideLst>
        <p:guide orient="horz" pos="3110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35640-E8DB-4F6F-A8FF-B12207DB99D4}" type="doc">
      <dgm:prSet loTypeId="urn:microsoft.com/office/officeart/2005/8/layout/chevron1" loCatId="process" qsTypeId="urn:microsoft.com/office/officeart/2005/8/quickstyle/3d3" qsCatId="3D" csTypeId="urn:microsoft.com/office/officeart/2005/8/colors/colorful1" csCatId="colorful" phldr="1"/>
      <dgm:spPr/>
    </dgm:pt>
    <dgm:pt modelId="{E75D0C23-2BAB-4F8B-A23D-5CE3714C7E8E}">
      <dgm:prSet phldrT="[Text]"/>
      <dgm:spPr/>
      <dgm:t>
        <a:bodyPr/>
        <a:lstStyle/>
        <a:p>
          <a:r>
            <a:rPr lang="en-US" dirty="0" smtClean="0"/>
            <a:t>Voice + SDS</a:t>
          </a:r>
          <a:endParaRPr lang="en-GB" dirty="0"/>
        </a:p>
      </dgm:t>
    </dgm:pt>
    <dgm:pt modelId="{3C66BBE9-DCD5-47EC-ABA7-42FE970C0610}" type="parTrans" cxnId="{F75EEA2C-1566-48FE-910C-27B76C5B20C4}">
      <dgm:prSet/>
      <dgm:spPr/>
      <dgm:t>
        <a:bodyPr/>
        <a:lstStyle/>
        <a:p>
          <a:endParaRPr lang="en-GB"/>
        </a:p>
      </dgm:t>
    </dgm:pt>
    <dgm:pt modelId="{215E0978-E67D-416D-A8C4-1876FD9093AB}" type="sibTrans" cxnId="{F75EEA2C-1566-48FE-910C-27B76C5B20C4}">
      <dgm:prSet/>
      <dgm:spPr/>
      <dgm:t>
        <a:bodyPr/>
        <a:lstStyle/>
        <a:p>
          <a:endParaRPr lang="en-GB"/>
        </a:p>
      </dgm:t>
    </dgm:pt>
    <dgm:pt modelId="{6E414C23-D6C2-4845-BCDA-65C68D48A060}">
      <dgm:prSet phldrT="[Text]"/>
      <dgm:spPr/>
      <dgm:t>
        <a:bodyPr/>
        <a:lstStyle/>
        <a:p>
          <a:r>
            <a:rPr lang="en-US" dirty="0" smtClean="0"/>
            <a:t>PDS</a:t>
          </a:r>
          <a:endParaRPr lang="en-GB" dirty="0"/>
        </a:p>
      </dgm:t>
    </dgm:pt>
    <dgm:pt modelId="{DB37BC1B-85C7-41F2-BFA9-7C2EDEE7B103}" type="parTrans" cxnId="{5DC5B1A3-1939-4ED3-AAE9-431CC72D56E2}">
      <dgm:prSet/>
      <dgm:spPr/>
      <dgm:t>
        <a:bodyPr/>
        <a:lstStyle/>
        <a:p>
          <a:endParaRPr lang="en-GB"/>
        </a:p>
      </dgm:t>
    </dgm:pt>
    <dgm:pt modelId="{81FC663E-BBCB-48F4-892B-192A3533725D}" type="sibTrans" cxnId="{5DC5B1A3-1939-4ED3-AAE9-431CC72D56E2}">
      <dgm:prSet/>
      <dgm:spPr/>
      <dgm:t>
        <a:bodyPr/>
        <a:lstStyle/>
        <a:p>
          <a:endParaRPr lang="en-GB"/>
        </a:p>
      </dgm:t>
    </dgm:pt>
    <dgm:pt modelId="{CFCAE246-87C9-4B69-BE85-6B9E6901C017}">
      <dgm:prSet phldrT="[Text]"/>
      <dgm:spPr/>
      <dgm:t>
        <a:bodyPr/>
        <a:lstStyle/>
        <a:p>
          <a:r>
            <a:rPr lang="en-US" dirty="0" smtClean="0"/>
            <a:t>MSPD</a:t>
          </a:r>
          <a:endParaRPr lang="en-GB" dirty="0"/>
        </a:p>
      </dgm:t>
    </dgm:pt>
    <dgm:pt modelId="{9E48E613-B1C9-4608-8931-1B8A0CA0B7D7}" type="parTrans" cxnId="{C28A521D-F475-4FB5-8078-AA4485C14656}">
      <dgm:prSet/>
      <dgm:spPr/>
      <dgm:t>
        <a:bodyPr/>
        <a:lstStyle/>
        <a:p>
          <a:endParaRPr lang="en-GB"/>
        </a:p>
      </dgm:t>
    </dgm:pt>
    <dgm:pt modelId="{0E7F2E33-EAA3-47E8-B7A5-49C5FAE33A6B}" type="sibTrans" cxnId="{C28A521D-F475-4FB5-8078-AA4485C14656}">
      <dgm:prSet/>
      <dgm:spPr/>
      <dgm:t>
        <a:bodyPr/>
        <a:lstStyle/>
        <a:p>
          <a:endParaRPr lang="en-GB"/>
        </a:p>
      </dgm:t>
    </dgm:pt>
    <dgm:pt modelId="{98D3385F-E793-4D9F-8EA2-30313450C5E3}">
      <dgm:prSet/>
      <dgm:spPr/>
      <dgm:t>
        <a:bodyPr/>
        <a:lstStyle/>
        <a:p>
          <a:r>
            <a:rPr lang="en-US" dirty="0" smtClean="0"/>
            <a:t>SCCH</a:t>
          </a:r>
          <a:endParaRPr lang="en-GB" dirty="0"/>
        </a:p>
      </dgm:t>
    </dgm:pt>
    <dgm:pt modelId="{FE61D823-4086-444E-A336-02E83F3EF6AE}" type="parTrans" cxnId="{75A6A97F-28E5-4619-8A68-DD89B81AB7C9}">
      <dgm:prSet/>
      <dgm:spPr/>
      <dgm:t>
        <a:bodyPr/>
        <a:lstStyle/>
        <a:p>
          <a:endParaRPr lang="en-GB"/>
        </a:p>
      </dgm:t>
    </dgm:pt>
    <dgm:pt modelId="{7F0CF646-8438-44B5-91DD-01432D1BCECE}" type="sibTrans" cxnId="{75A6A97F-28E5-4619-8A68-DD89B81AB7C9}">
      <dgm:prSet/>
      <dgm:spPr/>
      <dgm:t>
        <a:bodyPr/>
        <a:lstStyle/>
        <a:p>
          <a:endParaRPr lang="en-GB"/>
        </a:p>
      </dgm:t>
    </dgm:pt>
    <dgm:pt modelId="{48DDFC66-3DF4-4FB0-B6F2-FE56F046A3CE}">
      <dgm:prSet/>
      <dgm:spPr/>
      <dgm:t>
        <a:bodyPr/>
        <a:lstStyle/>
        <a:p>
          <a:r>
            <a:rPr lang="en-US" dirty="0" smtClean="0"/>
            <a:t>TEDS</a:t>
          </a:r>
          <a:endParaRPr lang="en-GB" dirty="0"/>
        </a:p>
      </dgm:t>
    </dgm:pt>
    <dgm:pt modelId="{00501F3E-6599-401D-9E19-D4ADC91E3B0C}" type="parTrans" cxnId="{80FF5EB7-6763-483C-A4B1-B8D0A3EE0209}">
      <dgm:prSet/>
      <dgm:spPr/>
      <dgm:t>
        <a:bodyPr/>
        <a:lstStyle/>
        <a:p>
          <a:endParaRPr lang="en-GB"/>
        </a:p>
      </dgm:t>
    </dgm:pt>
    <dgm:pt modelId="{711E802C-FF39-460F-97D9-666E0E6A6A72}" type="sibTrans" cxnId="{80FF5EB7-6763-483C-A4B1-B8D0A3EE0209}">
      <dgm:prSet/>
      <dgm:spPr/>
      <dgm:t>
        <a:bodyPr/>
        <a:lstStyle/>
        <a:p>
          <a:endParaRPr lang="en-GB"/>
        </a:p>
      </dgm:t>
    </dgm:pt>
    <dgm:pt modelId="{FB1DDEDC-7456-4477-9580-B72B6F3A1655}" type="pres">
      <dgm:prSet presAssocID="{4FC35640-E8DB-4F6F-A8FF-B12207DB99D4}" presName="Name0" presStyleCnt="0">
        <dgm:presLayoutVars>
          <dgm:dir/>
          <dgm:animLvl val="lvl"/>
          <dgm:resizeHandles val="exact"/>
        </dgm:presLayoutVars>
      </dgm:prSet>
      <dgm:spPr/>
    </dgm:pt>
    <dgm:pt modelId="{B0772B7C-8329-4641-8ECC-6D4A57BC70BD}" type="pres">
      <dgm:prSet presAssocID="{E75D0C23-2BAB-4F8B-A23D-5CE3714C7E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A1D347-093B-4CB2-AD2D-DB0C7264FD66}" type="pres">
      <dgm:prSet presAssocID="{215E0978-E67D-416D-A8C4-1876FD9093AB}" presName="parTxOnlySpace" presStyleCnt="0"/>
      <dgm:spPr/>
    </dgm:pt>
    <dgm:pt modelId="{BE9B5BC9-9B63-4326-BF42-8B1A7A267F26}" type="pres">
      <dgm:prSet presAssocID="{6E414C23-D6C2-4845-BCDA-65C68D48A06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0D64FB-47AE-4A18-9AF9-208394CFB85E}" type="pres">
      <dgm:prSet presAssocID="{81FC663E-BBCB-48F4-892B-192A3533725D}" presName="parTxOnlySpace" presStyleCnt="0"/>
      <dgm:spPr/>
    </dgm:pt>
    <dgm:pt modelId="{378FDC45-A79F-450A-8C25-310C15557DAC}" type="pres">
      <dgm:prSet presAssocID="{CFCAE246-87C9-4B69-BE85-6B9E6901C01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EBF93F-09DF-49B0-AF9F-4A31173FD87A}" type="pres">
      <dgm:prSet presAssocID="{0E7F2E33-EAA3-47E8-B7A5-49C5FAE33A6B}" presName="parTxOnlySpace" presStyleCnt="0"/>
      <dgm:spPr/>
    </dgm:pt>
    <dgm:pt modelId="{003466C1-6E4C-47FB-8625-B90E10EF0B34}" type="pres">
      <dgm:prSet presAssocID="{98D3385F-E793-4D9F-8EA2-30313450C5E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4555A5-B909-4078-BBBC-094C1E83CFD0}" type="pres">
      <dgm:prSet presAssocID="{7F0CF646-8438-44B5-91DD-01432D1BCECE}" presName="parTxOnlySpace" presStyleCnt="0"/>
      <dgm:spPr/>
    </dgm:pt>
    <dgm:pt modelId="{A0F1BBF2-7B22-432C-80CD-9E1334F325CF}" type="pres">
      <dgm:prSet presAssocID="{48DDFC66-3DF4-4FB0-B6F2-FE56F046A3C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A8531B-23C0-490B-9C29-CA5625D78F43}" type="presOf" srcId="{4FC35640-E8DB-4F6F-A8FF-B12207DB99D4}" destId="{FB1DDEDC-7456-4477-9580-B72B6F3A1655}" srcOrd="0" destOrd="0" presId="urn:microsoft.com/office/officeart/2005/8/layout/chevron1"/>
    <dgm:cxn modelId="{F75EEA2C-1566-48FE-910C-27B76C5B20C4}" srcId="{4FC35640-E8DB-4F6F-A8FF-B12207DB99D4}" destId="{E75D0C23-2BAB-4F8B-A23D-5CE3714C7E8E}" srcOrd="0" destOrd="0" parTransId="{3C66BBE9-DCD5-47EC-ABA7-42FE970C0610}" sibTransId="{215E0978-E67D-416D-A8C4-1876FD9093AB}"/>
    <dgm:cxn modelId="{80FF5EB7-6763-483C-A4B1-B8D0A3EE0209}" srcId="{4FC35640-E8DB-4F6F-A8FF-B12207DB99D4}" destId="{48DDFC66-3DF4-4FB0-B6F2-FE56F046A3CE}" srcOrd="4" destOrd="0" parTransId="{00501F3E-6599-401D-9E19-D4ADC91E3B0C}" sibTransId="{711E802C-FF39-460F-97D9-666E0E6A6A72}"/>
    <dgm:cxn modelId="{C4A25BE5-2025-45DF-891D-44061768A0DA}" type="presOf" srcId="{E75D0C23-2BAB-4F8B-A23D-5CE3714C7E8E}" destId="{B0772B7C-8329-4641-8ECC-6D4A57BC70BD}" srcOrd="0" destOrd="0" presId="urn:microsoft.com/office/officeart/2005/8/layout/chevron1"/>
    <dgm:cxn modelId="{5DC5B1A3-1939-4ED3-AAE9-431CC72D56E2}" srcId="{4FC35640-E8DB-4F6F-A8FF-B12207DB99D4}" destId="{6E414C23-D6C2-4845-BCDA-65C68D48A060}" srcOrd="1" destOrd="0" parTransId="{DB37BC1B-85C7-41F2-BFA9-7C2EDEE7B103}" sibTransId="{81FC663E-BBCB-48F4-892B-192A3533725D}"/>
    <dgm:cxn modelId="{C28A521D-F475-4FB5-8078-AA4485C14656}" srcId="{4FC35640-E8DB-4F6F-A8FF-B12207DB99D4}" destId="{CFCAE246-87C9-4B69-BE85-6B9E6901C017}" srcOrd="2" destOrd="0" parTransId="{9E48E613-B1C9-4608-8931-1B8A0CA0B7D7}" sibTransId="{0E7F2E33-EAA3-47E8-B7A5-49C5FAE33A6B}"/>
    <dgm:cxn modelId="{A233FB5A-B0FA-4CB3-A4B6-386CB972F805}" type="presOf" srcId="{6E414C23-D6C2-4845-BCDA-65C68D48A060}" destId="{BE9B5BC9-9B63-4326-BF42-8B1A7A267F26}" srcOrd="0" destOrd="0" presId="urn:microsoft.com/office/officeart/2005/8/layout/chevron1"/>
    <dgm:cxn modelId="{4819D8D6-1640-484C-B008-C4F795CB4144}" type="presOf" srcId="{98D3385F-E793-4D9F-8EA2-30313450C5E3}" destId="{003466C1-6E4C-47FB-8625-B90E10EF0B34}" srcOrd="0" destOrd="0" presId="urn:microsoft.com/office/officeart/2005/8/layout/chevron1"/>
    <dgm:cxn modelId="{332D54EF-6FFF-4315-A196-BD1C36A91C75}" type="presOf" srcId="{48DDFC66-3DF4-4FB0-B6F2-FE56F046A3CE}" destId="{A0F1BBF2-7B22-432C-80CD-9E1334F325CF}" srcOrd="0" destOrd="0" presId="urn:microsoft.com/office/officeart/2005/8/layout/chevron1"/>
    <dgm:cxn modelId="{75A6A97F-28E5-4619-8A68-DD89B81AB7C9}" srcId="{4FC35640-E8DB-4F6F-A8FF-B12207DB99D4}" destId="{98D3385F-E793-4D9F-8EA2-30313450C5E3}" srcOrd="3" destOrd="0" parTransId="{FE61D823-4086-444E-A336-02E83F3EF6AE}" sibTransId="{7F0CF646-8438-44B5-91DD-01432D1BCECE}"/>
    <dgm:cxn modelId="{7883C6A1-3AE8-4B12-9D95-20174ADC6A3B}" type="presOf" srcId="{CFCAE246-87C9-4B69-BE85-6B9E6901C017}" destId="{378FDC45-A79F-450A-8C25-310C15557DAC}" srcOrd="0" destOrd="0" presId="urn:microsoft.com/office/officeart/2005/8/layout/chevron1"/>
    <dgm:cxn modelId="{75528795-1BE3-49E8-89F7-9E319761DDF2}" type="presParOf" srcId="{FB1DDEDC-7456-4477-9580-B72B6F3A1655}" destId="{B0772B7C-8329-4641-8ECC-6D4A57BC70BD}" srcOrd="0" destOrd="0" presId="urn:microsoft.com/office/officeart/2005/8/layout/chevron1"/>
    <dgm:cxn modelId="{ECB93430-464F-429A-9C6F-0EE524841660}" type="presParOf" srcId="{FB1DDEDC-7456-4477-9580-B72B6F3A1655}" destId="{AFA1D347-093B-4CB2-AD2D-DB0C7264FD66}" srcOrd="1" destOrd="0" presId="urn:microsoft.com/office/officeart/2005/8/layout/chevron1"/>
    <dgm:cxn modelId="{BB608338-E12F-4151-A55A-C18A852D5170}" type="presParOf" srcId="{FB1DDEDC-7456-4477-9580-B72B6F3A1655}" destId="{BE9B5BC9-9B63-4326-BF42-8B1A7A267F26}" srcOrd="2" destOrd="0" presId="urn:microsoft.com/office/officeart/2005/8/layout/chevron1"/>
    <dgm:cxn modelId="{2CC948CF-B0BD-4811-83B9-156BDEB1BAEC}" type="presParOf" srcId="{FB1DDEDC-7456-4477-9580-B72B6F3A1655}" destId="{450D64FB-47AE-4A18-9AF9-208394CFB85E}" srcOrd="3" destOrd="0" presId="urn:microsoft.com/office/officeart/2005/8/layout/chevron1"/>
    <dgm:cxn modelId="{31CEF8A4-737D-4D31-AA87-B9ABDB8220F4}" type="presParOf" srcId="{FB1DDEDC-7456-4477-9580-B72B6F3A1655}" destId="{378FDC45-A79F-450A-8C25-310C15557DAC}" srcOrd="4" destOrd="0" presId="urn:microsoft.com/office/officeart/2005/8/layout/chevron1"/>
    <dgm:cxn modelId="{A09F3663-A203-4B2B-84AD-217E1691D8FC}" type="presParOf" srcId="{FB1DDEDC-7456-4477-9580-B72B6F3A1655}" destId="{49EBF93F-09DF-49B0-AF9F-4A31173FD87A}" srcOrd="5" destOrd="0" presId="urn:microsoft.com/office/officeart/2005/8/layout/chevron1"/>
    <dgm:cxn modelId="{F159E644-36A0-4723-8113-A69E13F1A031}" type="presParOf" srcId="{FB1DDEDC-7456-4477-9580-B72B6F3A1655}" destId="{003466C1-6E4C-47FB-8625-B90E10EF0B34}" srcOrd="6" destOrd="0" presId="urn:microsoft.com/office/officeart/2005/8/layout/chevron1"/>
    <dgm:cxn modelId="{EB692781-5B45-4357-951A-C15A6610CC79}" type="presParOf" srcId="{FB1DDEDC-7456-4477-9580-B72B6F3A1655}" destId="{C24555A5-B909-4078-BBBC-094C1E83CFD0}" srcOrd="7" destOrd="0" presId="urn:microsoft.com/office/officeart/2005/8/layout/chevron1"/>
    <dgm:cxn modelId="{0E00D1FC-E986-46D0-8B9C-BB4CF58820F9}" type="presParOf" srcId="{FB1DDEDC-7456-4477-9580-B72B6F3A1655}" destId="{A0F1BBF2-7B22-432C-80CD-9E1334F325C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A6396-EC29-4885-8EBF-35A3F23E5F4A}" type="doc">
      <dgm:prSet loTypeId="urn:microsoft.com/office/officeart/2005/8/layout/chevron1" loCatId="process" qsTypeId="urn:microsoft.com/office/officeart/2005/8/quickstyle/simple1#3" qsCatId="simple" csTypeId="urn:microsoft.com/office/officeart/2005/8/colors/accent1_2#3" csCatId="accent1" phldr="1"/>
      <dgm:spPr/>
    </dgm:pt>
    <dgm:pt modelId="{C7D63424-035C-4F96-8966-ADF9D6FEEA16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000" b="1" dirty="0" smtClean="0"/>
            <a:t>INDEPENDENT</a:t>
          </a:r>
          <a:r>
            <a:rPr lang="en-US" sz="1900" b="1" dirty="0" smtClean="0"/>
            <a:t/>
          </a:r>
          <a:br>
            <a:rPr lang="en-US" sz="1900" b="1" dirty="0" smtClean="0"/>
          </a:br>
          <a:r>
            <a:rPr lang="en-US" sz="1400" b="1" dirty="0" smtClean="0"/>
            <a:t>STANDALONE</a:t>
          </a:r>
          <a:endParaRPr lang="en-US" sz="1900" b="1" dirty="0"/>
        </a:p>
      </dgm:t>
    </dgm:pt>
    <dgm:pt modelId="{2B84E612-BDAF-45D7-9726-5CBF3A1C22A8}" type="parTrans" cxnId="{64298EC1-CDD3-4C64-8DCE-7050C34EBA3A}">
      <dgm:prSet/>
      <dgm:spPr/>
      <dgm:t>
        <a:bodyPr/>
        <a:lstStyle/>
        <a:p>
          <a:endParaRPr lang="en-US"/>
        </a:p>
      </dgm:t>
    </dgm:pt>
    <dgm:pt modelId="{B24A7E77-FC9C-4277-BEED-7ACEBD92F13A}" type="sibTrans" cxnId="{64298EC1-CDD3-4C64-8DCE-7050C34EBA3A}">
      <dgm:prSet/>
      <dgm:spPr/>
      <dgm:t>
        <a:bodyPr/>
        <a:lstStyle/>
        <a:p>
          <a:endParaRPr lang="en-US"/>
        </a:p>
      </dgm:t>
    </dgm:pt>
    <dgm:pt modelId="{5845E58C-5513-40EB-B284-118CA22FB72D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000" b="1" dirty="0" smtClean="0"/>
            <a:t>HUB AND SPOKE</a:t>
          </a:r>
          <a:r>
            <a:rPr lang="en-US" sz="1900" b="1" dirty="0" smtClean="0"/>
            <a:t/>
          </a:r>
          <a:br>
            <a:rPr lang="en-US" sz="1900" b="1" dirty="0" smtClean="0"/>
          </a:br>
          <a:r>
            <a:rPr lang="en-US" sz="1400" b="1" dirty="0" smtClean="0"/>
            <a:t>CENTRALIZED</a:t>
          </a:r>
          <a:endParaRPr lang="en-US" sz="1900" b="1" dirty="0"/>
        </a:p>
      </dgm:t>
    </dgm:pt>
    <dgm:pt modelId="{11629930-09CD-4A48-A040-E20264526440}" type="parTrans" cxnId="{0479300D-5DF4-4CEB-997D-B9CD32B460CD}">
      <dgm:prSet/>
      <dgm:spPr/>
      <dgm:t>
        <a:bodyPr/>
        <a:lstStyle/>
        <a:p>
          <a:endParaRPr lang="en-US"/>
        </a:p>
      </dgm:t>
    </dgm:pt>
    <dgm:pt modelId="{E35994BA-305D-4A40-A095-020405150D21}" type="sibTrans" cxnId="{0479300D-5DF4-4CEB-997D-B9CD32B460CD}">
      <dgm:prSet/>
      <dgm:spPr/>
      <dgm:t>
        <a:bodyPr/>
        <a:lstStyle/>
        <a:p>
          <a:endParaRPr lang="en-US"/>
        </a:p>
      </dgm:t>
    </dgm:pt>
    <dgm:pt modelId="{AF04E87B-9807-4AB2-879E-E30DCF3DB645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000" b="1" dirty="0" smtClean="0"/>
            <a:t>WiNG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en-US" sz="1400" b="1" dirty="0" smtClean="0"/>
            <a:t>DISTRIBUTED</a:t>
          </a:r>
          <a:endParaRPr lang="en-US" sz="2400" b="1" dirty="0"/>
        </a:p>
      </dgm:t>
    </dgm:pt>
    <dgm:pt modelId="{C507ADB4-B84E-4B73-9CEF-A21CAA5BDC30}" type="parTrans" cxnId="{29E01CD1-203D-4741-BC4C-73139C9547A0}">
      <dgm:prSet/>
      <dgm:spPr/>
      <dgm:t>
        <a:bodyPr/>
        <a:lstStyle/>
        <a:p>
          <a:endParaRPr lang="en-US"/>
        </a:p>
      </dgm:t>
    </dgm:pt>
    <dgm:pt modelId="{CFCDCCBB-53FD-4735-AC34-AAB152BE49C0}" type="sibTrans" cxnId="{29E01CD1-203D-4741-BC4C-73139C9547A0}">
      <dgm:prSet/>
      <dgm:spPr/>
      <dgm:t>
        <a:bodyPr/>
        <a:lstStyle/>
        <a:p>
          <a:endParaRPr lang="en-US"/>
        </a:p>
      </dgm:t>
    </dgm:pt>
    <dgm:pt modelId="{C32FAE90-534C-40E1-B35D-04DDF59CD60D}" type="pres">
      <dgm:prSet presAssocID="{28CA6396-EC29-4885-8EBF-35A3F23E5F4A}" presName="Name0" presStyleCnt="0">
        <dgm:presLayoutVars>
          <dgm:dir/>
          <dgm:animLvl val="lvl"/>
          <dgm:resizeHandles val="exact"/>
        </dgm:presLayoutVars>
      </dgm:prSet>
      <dgm:spPr/>
    </dgm:pt>
    <dgm:pt modelId="{B88167A3-3196-4985-A9F6-336E351197D4}" type="pres">
      <dgm:prSet presAssocID="{C7D63424-035C-4F96-8966-ADF9D6FEEA16}" presName="parTxOnly" presStyleLbl="node1" presStyleIdx="0" presStyleCnt="3" custScaleX="9620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E70ADFA-4AD7-4536-9F49-A68DF8CFA6D5}" type="pres">
      <dgm:prSet presAssocID="{B24A7E77-FC9C-4277-BEED-7ACEBD92F13A}" presName="parTxOnlySpace" presStyleCnt="0"/>
      <dgm:spPr/>
    </dgm:pt>
    <dgm:pt modelId="{320DFF70-7779-4F7F-8A4A-0C77E76C35BD}" type="pres">
      <dgm:prSet presAssocID="{5845E58C-5513-40EB-B284-118CA22FB7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0B85F-D6BE-43FA-9CAA-DE90F1B6801C}" type="pres">
      <dgm:prSet presAssocID="{E35994BA-305D-4A40-A095-020405150D21}" presName="parTxOnlySpace" presStyleCnt="0"/>
      <dgm:spPr/>
    </dgm:pt>
    <dgm:pt modelId="{C03C280B-6427-4F81-B931-E4EAD976D517}" type="pres">
      <dgm:prSet presAssocID="{AF04E87B-9807-4AB2-879E-E30DCF3DB6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B7343-E52B-4581-846B-8317AD6B0E48}" type="presOf" srcId="{AF04E87B-9807-4AB2-879E-E30DCF3DB645}" destId="{C03C280B-6427-4F81-B931-E4EAD976D517}" srcOrd="0" destOrd="0" presId="urn:microsoft.com/office/officeart/2005/8/layout/chevron1"/>
    <dgm:cxn modelId="{9949E7CC-0B05-41FD-AFF2-3213467F9978}" type="presOf" srcId="{C7D63424-035C-4F96-8966-ADF9D6FEEA16}" destId="{B88167A3-3196-4985-A9F6-336E351197D4}" srcOrd="0" destOrd="0" presId="urn:microsoft.com/office/officeart/2005/8/layout/chevron1"/>
    <dgm:cxn modelId="{F0BEF3D9-5070-48E9-9A77-AC8CC5C80DC2}" type="presOf" srcId="{5845E58C-5513-40EB-B284-118CA22FB72D}" destId="{320DFF70-7779-4F7F-8A4A-0C77E76C35BD}" srcOrd="0" destOrd="0" presId="urn:microsoft.com/office/officeart/2005/8/layout/chevron1"/>
    <dgm:cxn modelId="{64298EC1-CDD3-4C64-8DCE-7050C34EBA3A}" srcId="{28CA6396-EC29-4885-8EBF-35A3F23E5F4A}" destId="{C7D63424-035C-4F96-8966-ADF9D6FEEA16}" srcOrd="0" destOrd="0" parTransId="{2B84E612-BDAF-45D7-9726-5CBF3A1C22A8}" sibTransId="{B24A7E77-FC9C-4277-BEED-7ACEBD92F13A}"/>
    <dgm:cxn modelId="{29E01CD1-203D-4741-BC4C-73139C9547A0}" srcId="{28CA6396-EC29-4885-8EBF-35A3F23E5F4A}" destId="{AF04E87B-9807-4AB2-879E-E30DCF3DB645}" srcOrd="2" destOrd="0" parTransId="{C507ADB4-B84E-4B73-9CEF-A21CAA5BDC30}" sibTransId="{CFCDCCBB-53FD-4735-AC34-AAB152BE49C0}"/>
    <dgm:cxn modelId="{44E0C987-DE4E-4019-A685-C8DBDA94948A}" type="presOf" srcId="{28CA6396-EC29-4885-8EBF-35A3F23E5F4A}" destId="{C32FAE90-534C-40E1-B35D-04DDF59CD60D}" srcOrd="0" destOrd="0" presId="urn:microsoft.com/office/officeart/2005/8/layout/chevron1"/>
    <dgm:cxn modelId="{0479300D-5DF4-4CEB-997D-B9CD32B460CD}" srcId="{28CA6396-EC29-4885-8EBF-35A3F23E5F4A}" destId="{5845E58C-5513-40EB-B284-118CA22FB72D}" srcOrd="1" destOrd="0" parTransId="{11629930-09CD-4A48-A040-E20264526440}" sibTransId="{E35994BA-305D-4A40-A095-020405150D21}"/>
    <dgm:cxn modelId="{21C30EBA-9DA9-4A17-A095-8B71AA0F09F7}" type="presParOf" srcId="{C32FAE90-534C-40E1-B35D-04DDF59CD60D}" destId="{B88167A3-3196-4985-A9F6-336E351197D4}" srcOrd="0" destOrd="0" presId="urn:microsoft.com/office/officeart/2005/8/layout/chevron1"/>
    <dgm:cxn modelId="{C8230571-E8C6-47B0-8672-39605EB77A56}" type="presParOf" srcId="{C32FAE90-534C-40E1-B35D-04DDF59CD60D}" destId="{0E70ADFA-4AD7-4536-9F49-A68DF8CFA6D5}" srcOrd="1" destOrd="0" presId="urn:microsoft.com/office/officeart/2005/8/layout/chevron1"/>
    <dgm:cxn modelId="{AB9D544B-5F50-4041-93ED-B5A020BA93BF}" type="presParOf" srcId="{C32FAE90-534C-40E1-B35D-04DDF59CD60D}" destId="{320DFF70-7779-4F7F-8A4A-0C77E76C35BD}" srcOrd="2" destOrd="0" presId="urn:microsoft.com/office/officeart/2005/8/layout/chevron1"/>
    <dgm:cxn modelId="{ACE43A8E-2FA6-45D7-808F-4B611B36560B}" type="presParOf" srcId="{C32FAE90-534C-40E1-B35D-04DDF59CD60D}" destId="{4BC0B85F-D6BE-43FA-9CAA-DE90F1B6801C}" srcOrd="3" destOrd="0" presId="urn:microsoft.com/office/officeart/2005/8/layout/chevron1"/>
    <dgm:cxn modelId="{82AB1F16-CAD2-41E0-B70F-7C02DEA908BE}" type="presParOf" srcId="{C32FAE90-534C-40E1-B35D-04DDF59CD60D}" destId="{C03C280B-6427-4F81-B931-E4EAD976D517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772B7C-8329-4641-8ECC-6D4A57BC70BD}">
      <dsp:nvSpPr>
        <dsp:cNvPr id="0" name=""/>
        <dsp:cNvSpPr/>
      </dsp:nvSpPr>
      <dsp:spPr>
        <a:xfrm>
          <a:off x="2120" y="181297"/>
          <a:ext cx="1887512" cy="75500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Voice + SDS</a:t>
          </a:r>
          <a:endParaRPr lang="en-GB" sz="2600" kern="1200" dirty="0"/>
        </a:p>
      </dsp:txBody>
      <dsp:txXfrm>
        <a:off x="2120" y="181297"/>
        <a:ext cx="1887512" cy="755005"/>
      </dsp:txXfrm>
    </dsp:sp>
    <dsp:sp modelId="{BE9B5BC9-9B63-4326-BF42-8B1A7A267F26}">
      <dsp:nvSpPr>
        <dsp:cNvPr id="0" name=""/>
        <dsp:cNvSpPr/>
      </dsp:nvSpPr>
      <dsp:spPr>
        <a:xfrm>
          <a:off x="1700882" y="181297"/>
          <a:ext cx="1887512" cy="75500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PDS</a:t>
          </a:r>
          <a:endParaRPr lang="en-GB" sz="2600" kern="1200" dirty="0"/>
        </a:p>
      </dsp:txBody>
      <dsp:txXfrm>
        <a:off x="1700882" y="181297"/>
        <a:ext cx="1887512" cy="755005"/>
      </dsp:txXfrm>
    </dsp:sp>
    <dsp:sp modelId="{378FDC45-A79F-450A-8C25-310C15557DAC}">
      <dsp:nvSpPr>
        <dsp:cNvPr id="0" name=""/>
        <dsp:cNvSpPr/>
      </dsp:nvSpPr>
      <dsp:spPr>
        <a:xfrm>
          <a:off x="3399643" y="181297"/>
          <a:ext cx="1887512" cy="75500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MSPD</a:t>
          </a:r>
          <a:endParaRPr lang="en-GB" sz="2600" kern="1200" dirty="0"/>
        </a:p>
      </dsp:txBody>
      <dsp:txXfrm>
        <a:off x="3399643" y="181297"/>
        <a:ext cx="1887512" cy="755005"/>
      </dsp:txXfrm>
    </dsp:sp>
    <dsp:sp modelId="{003466C1-6E4C-47FB-8625-B90E10EF0B34}">
      <dsp:nvSpPr>
        <dsp:cNvPr id="0" name=""/>
        <dsp:cNvSpPr/>
      </dsp:nvSpPr>
      <dsp:spPr>
        <a:xfrm>
          <a:off x="5098405" y="181297"/>
          <a:ext cx="1887512" cy="75500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SCCH</a:t>
          </a:r>
          <a:endParaRPr lang="en-GB" sz="2600" kern="1200" dirty="0"/>
        </a:p>
      </dsp:txBody>
      <dsp:txXfrm>
        <a:off x="5098405" y="181297"/>
        <a:ext cx="1887512" cy="755005"/>
      </dsp:txXfrm>
    </dsp:sp>
    <dsp:sp modelId="{A0F1BBF2-7B22-432C-80CD-9E1334F325CF}">
      <dsp:nvSpPr>
        <dsp:cNvPr id="0" name=""/>
        <dsp:cNvSpPr/>
      </dsp:nvSpPr>
      <dsp:spPr>
        <a:xfrm>
          <a:off x="6797166" y="181297"/>
          <a:ext cx="1887512" cy="75500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TEDS</a:t>
          </a:r>
          <a:endParaRPr lang="en-GB" sz="2600" kern="1200" dirty="0"/>
        </a:p>
      </dsp:txBody>
      <dsp:txXfrm>
        <a:off x="6797166" y="181297"/>
        <a:ext cx="1887512" cy="7550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8167A3-3196-4985-A9F6-336E351197D4}">
      <dsp:nvSpPr>
        <dsp:cNvPr id="0" name=""/>
        <dsp:cNvSpPr/>
      </dsp:nvSpPr>
      <dsp:spPr>
        <a:xfrm>
          <a:off x="2793" y="0"/>
          <a:ext cx="2997841" cy="780590"/>
        </a:xfrm>
        <a:prstGeom prst="homePlate">
          <a:avLst/>
        </a:prstGeom>
        <a:solidFill>
          <a:schemeClr val="tx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INDEPENDENT</a:t>
          </a:r>
          <a:r>
            <a:rPr lang="en-US" sz="1900" b="1" kern="1200" dirty="0" smtClean="0"/>
            <a:t/>
          </a:r>
          <a:br>
            <a:rPr lang="en-US" sz="1900" b="1" kern="1200" dirty="0" smtClean="0"/>
          </a:br>
          <a:r>
            <a:rPr lang="en-US" sz="1400" b="1" kern="1200" dirty="0" smtClean="0"/>
            <a:t>STANDALONE</a:t>
          </a:r>
          <a:endParaRPr lang="en-US" sz="1900" b="1" kern="1200" dirty="0"/>
        </a:p>
      </dsp:txBody>
      <dsp:txXfrm>
        <a:off x="2793" y="0"/>
        <a:ext cx="2997841" cy="780590"/>
      </dsp:txXfrm>
    </dsp:sp>
    <dsp:sp modelId="{320DFF70-7779-4F7F-8A4A-0C77E76C35BD}">
      <dsp:nvSpPr>
        <dsp:cNvPr id="0" name=""/>
        <dsp:cNvSpPr/>
      </dsp:nvSpPr>
      <dsp:spPr>
        <a:xfrm>
          <a:off x="2689021" y="0"/>
          <a:ext cx="3116129" cy="780590"/>
        </a:xfrm>
        <a:prstGeom prst="chevron">
          <a:avLst/>
        </a:prstGeom>
        <a:solidFill>
          <a:schemeClr val="tx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HUB AND SPOKE</a:t>
          </a:r>
          <a:r>
            <a:rPr lang="en-US" sz="1900" b="1" kern="1200" dirty="0" smtClean="0"/>
            <a:t/>
          </a:r>
          <a:br>
            <a:rPr lang="en-US" sz="1900" b="1" kern="1200" dirty="0" smtClean="0"/>
          </a:br>
          <a:r>
            <a:rPr lang="en-US" sz="1400" b="1" kern="1200" dirty="0" smtClean="0"/>
            <a:t>CENTRALIZED</a:t>
          </a:r>
          <a:endParaRPr lang="en-US" sz="1900" b="1" kern="1200" dirty="0"/>
        </a:p>
      </dsp:txBody>
      <dsp:txXfrm>
        <a:off x="2689021" y="0"/>
        <a:ext cx="3116129" cy="780590"/>
      </dsp:txXfrm>
    </dsp:sp>
    <dsp:sp modelId="{C03C280B-6427-4F81-B931-E4EAD976D517}">
      <dsp:nvSpPr>
        <dsp:cNvPr id="0" name=""/>
        <dsp:cNvSpPr/>
      </dsp:nvSpPr>
      <dsp:spPr>
        <a:xfrm>
          <a:off x="5493537" y="0"/>
          <a:ext cx="3116129" cy="780590"/>
        </a:xfrm>
        <a:prstGeom prst="chevron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WiNG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en-US" sz="1400" b="1" kern="1200" dirty="0" smtClean="0"/>
            <a:t>DISTRIBUTED</a:t>
          </a:r>
          <a:endParaRPr lang="en-US" sz="2400" b="1" kern="1200" dirty="0"/>
        </a:p>
      </dsp:txBody>
      <dsp:txXfrm>
        <a:off x="5493537" y="0"/>
        <a:ext cx="3116129" cy="780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AE9A-EABA-4238-B1EE-E36021C8D3B9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BAB15-4503-4413-8B44-4FE80291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D8A3175-4328-4DB6-B14E-EEDE3CB2F5A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B2DB31-7BC4-46FF-9719-16268E256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orolasolutionsbrand.co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orolasolutionsbrand.com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otorolasolutionscollective.com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orolasolutionsbrand.co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otorolasolutionscollective.co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orolasolutionsbrand.co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otorolasolutionscollective.co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97E20B-47CD-423A-9926-894130BB79A8}" type="slidenum">
              <a:rPr lang="en-US" smtClean="0">
                <a:latin typeface="Arial" charset="0"/>
                <a:ea typeface="MS PGothic" pitchFamily="34" charset="-128"/>
              </a:rPr>
              <a:pPr/>
              <a:t>1</a:t>
            </a:fld>
            <a:endParaRPr 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32772" name="Notes Placeholder 2"/>
          <p:cNvSpPr txBox="1">
            <a:spLocks/>
          </p:cNvSpPr>
          <p:nvPr/>
        </p:nvSpPr>
        <p:spPr bwMode="auto">
          <a:xfrm>
            <a:off x="679769" y="4690269"/>
            <a:ext cx="576543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1200">
                <a:cs typeface="Arial" charset="0"/>
              </a:rPr>
              <a:t>TYPE TREATMENT</a:t>
            </a: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 Headlines are Arial Bold 54pt, ALL CAPS, Black, white or gray type</a:t>
            </a: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 Date: Arial 16pt, normal case, white type</a:t>
            </a: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 Presenter information: Arial bold 18pt., ALL CAPS, Black, white or gray type. Paragraph Line Spacing is Exactly 0.9pt with 0pt spacing Before and After.</a:t>
            </a: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 Headline and presenter type should be the same color. </a:t>
            </a:r>
          </a:p>
          <a:p>
            <a:pPr defTabSz="457200">
              <a:buFont typeface="Arial" charset="0"/>
              <a:buChar char="•"/>
            </a:pPr>
            <a:endParaRPr lang="en-US" sz="1200">
              <a:cs typeface="Arial" charset="0"/>
            </a:endParaRPr>
          </a:p>
          <a:p>
            <a:pPr defTabSz="457200"/>
            <a:r>
              <a:rPr lang="en-US" sz="1200">
                <a:cs typeface="Arial" charset="0"/>
              </a:rPr>
              <a:t>HORIZONTAL BAR</a:t>
            </a: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Bar and Emsignia can be changed to any color in the Motorola Solutions color palette (see brand guidelines: </a:t>
            </a:r>
            <a:r>
              <a:rPr lang="en-US" sz="1200">
                <a:cs typeface="Arial" charset="0"/>
                <a:hlinkClick r:id="rId3"/>
              </a:rPr>
              <a:t>www.motorolasolutionsbrand.com</a:t>
            </a:r>
            <a:r>
              <a:rPr lang="en-US" sz="1200">
                <a:cs typeface="Arial" charset="0"/>
              </a:rPr>
              <a:t>). Bar and emsignia should be the same color</a:t>
            </a: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Bar: Size: .49</a:t>
            </a:r>
            <a:r>
              <a:rPr lang="ja-JP" altLang="en-US" sz="1200">
                <a:cs typeface="Arial" charset="0"/>
              </a:rPr>
              <a:t>”</a:t>
            </a:r>
            <a:r>
              <a:rPr lang="en-US" altLang="ja-JP" sz="1200">
                <a:cs typeface="Arial" charset="0"/>
              </a:rPr>
              <a:t>H X 9.64</a:t>
            </a:r>
            <a:r>
              <a:rPr lang="ja-JP" altLang="en-US" sz="1200">
                <a:cs typeface="Arial" charset="0"/>
              </a:rPr>
              <a:t>”</a:t>
            </a:r>
            <a:r>
              <a:rPr lang="en-US" altLang="ja-JP" sz="1200">
                <a:cs typeface="Arial" charset="0"/>
              </a:rPr>
              <a:t>W. Placement: .17 Horizontal, 2.5 Vertical. </a:t>
            </a:r>
          </a:p>
          <a:p>
            <a:pPr defTabSz="457200"/>
            <a:r>
              <a:rPr lang="en-US" sz="1200">
                <a:cs typeface="Arial" charset="0"/>
              </a:rPr>
              <a:t/>
            </a:r>
            <a:br>
              <a:rPr lang="en-US" sz="1200">
                <a:cs typeface="Arial" charset="0"/>
              </a:rPr>
            </a:br>
            <a:r>
              <a:rPr lang="en-US" sz="1200">
                <a:cs typeface="Arial" charset="0"/>
              </a:rPr>
              <a:t>COLOR GUIDELINES</a:t>
            </a: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 Only the colors from the Motorola Solutions color palette are acceptable (see brand guidelines: </a:t>
            </a:r>
            <a:r>
              <a:rPr lang="en-US" sz="1200">
                <a:cs typeface="Arial" charset="0"/>
                <a:hlinkClick r:id="rId3"/>
              </a:rPr>
              <a:t>www.motorolasolutionsbrand.com</a:t>
            </a:r>
            <a:r>
              <a:rPr lang="en-US" sz="1200">
                <a:cs typeface="Arial" charset="0"/>
              </a:rPr>
              <a:t>)</a:t>
            </a: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  Use only 1 color, plus black, white and gray</a:t>
            </a: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 Do not use more than 1 color per slide</a:t>
            </a:r>
            <a:br>
              <a:rPr lang="en-US" sz="1200">
                <a:cs typeface="Arial" charset="0"/>
              </a:rPr>
            </a:br>
            <a:r>
              <a:rPr lang="en-US" sz="1200">
                <a:cs typeface="Arial" charset="0"/>
              </a:rPr>
              <a:t/>
            </a:r>
            <a:br>
              <a:rPr lang="en-US" sz="1200">
                <a:cs typeface="Arial" charset="0"/>
              </a:rPr>
            </a:br>
            <a:r>
              <a:rPr lang="en-US" sz="1200">
                <a:cs typeface="Arial" charset="0"/>
              </a:rPr>
              <a:t>ADDITIONAL HELP</a:t>
            </a: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 For additional informationPlease refer to the Motorola Solutions Guidelines: </a:t>
            </a:r>
            <a:r>
              <a:rPr lang="en-US" sz="1200">
                <a:cs typeface="Arial" charset="0"/>
                <a:hlinkClick r:id="rId3"/>
              </a:rPr>
              <a:t>www.motorolasolutionsbrand.com</a:t>
            </a:r>
            <a:endParaRPr lang="en-US" sz="1200">
              <a:cs typeface="Arial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sz="1200">
                <a:cs typeface="Arial" charset="0"/>
              </a:rPr>
              <a:t> Be sure your Notes panel is open in PPT for information </a:t>
            </a:r>
            <a:br>
              <a:rPr lang="en-US" sz="1200">
                <a:cs typeface="Arial" charset="0"/>
              </a:rPr>
            </a:br>
            <a:r>
              <a:rPr lang="en-US" sz="1200">
                <a:cs typeface="Arial" charset="0"/>
              </a:rPr>
              <a:t>  and guidance throughout the document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2DB31-7BC4-46FF-9719-16268E2565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2DB31-7BC4-46FF-9719-16268E2565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49689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E9E17A-D2BD-42A9-BCDD-519B2EF6791D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48132" name="Notes Placeholder 2"/>
          <p:cNvSpPr txBox="1">
            <a:spLocks/>
          </p:cNvSpPr>
          <p:nvPr/>
        </p:nvSpPr>
        <p:spPr bwMode="auto">
          <a:xfrm>
            <a:off x="679452" y="4690823"/>
            <a:ext cx="5438775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1000">
                <a:cs typeface="Arial" pitchFamily="34" charset="0"/>
              </a:rPr>
              <a:t>TYPE TREATMENT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Title is Arial Bold 32pt, ALL CAPS, Black, gray or color of the emsignia and colored bar on the cover slide</a:t>
            </a:r>
          </a:p>
          <a:p>
            <a:pPr defTabSz="457200"/>
            <a:r>
              <a:rPr lang="en-US" sz="1000">
                <a:cs typeface="Arial" pitchFamily="34" charset="0"/>
              </a:rPr>
              <a:t/>
            </a:r>
            <a:br>
              <a:rPr lang="en-US" sz="1000">
                <a:cs typeface="Arial" pitchFamily="34" charset="0"/>
              </a:rPr>
            </a:br>
            <a:r>
              <a:rPr lang="en-US" sz="1000">
                <a:cs typeface="Arial" pitchFamily="34" charset="0"/>
              </a:rPr>
              <a:t>COLOR GUIDELINES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Only the colors from the Motorola Solutions color palette are acceptable (see brand guidelines: </a:t>
            </a:r>
            <a:r>
              <a:rPr lang="en-US" sz="1000">
                <a:cs typeface="Arial" pitchFamily="34" charset="0"/>
                <a:hlinkClick r:id="rId3"/>
              </a:rPr>
              <a:t>www.motorolasolutionsbrand.com</a:t>
            </a:r>
            <a:r>
              <a:rPr lang="en-US" sz="1000">
                <a:cs typeface="Arial" pitchFamily="34" charset="0"/>
              </a:rPr>
              <a:t>)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 Use only 1 color, plus black, white and gray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Do not use more than 1 color per slide</a:t>
            </a:r>
            <a:br>
              <a:rPr lang="en-US" sz="1000">
                <a:cs typeface="Arial" pitchFamily="34" charset="0"/>
              </a:rPr>
            </a:br>
            <a:endParaRPr lang="en-US" sz="1000">
              <a:latin typeface="Calibri" pitchFamily="34" charset="0"/>
            </a:endParaRPr>
          </a:p>
          <a:p>
            <a:pPr defTabSz="457200"/>
            <a:r>
              <a:rPr lang="en-US" sz="1000">
                <a:cs typeface="Arial" pitchFamily="34" charset="0"/>
              </a:rPr>
              <a:t>IMAGES: This area is reserved for imagery. All images are located on </a:t>
            </a:r>
            <a:r>
              <a:rPr lang="en-US" sz="1000">
                <a:cs typeface="Arial" pitchFamily="34" charset="0"/>
                <a:hlinkClick r:id="rId4"/>
              </a:rPr>
              <a:t>www.motorolasolutionscollective.com</a:t>
            </a:r>
            <a:r>
              <a:rPr lang="en-US" sz="1000">
                <a:cs typeface="Arial" pitchFamily="34" charset="0"/>
              </a:rPr>
              <a:t>:</a:t>
            </a:r>
            <a:endParaRPr lang="en-US" sz="1000">
              <a:latin typeface="Calibri" pitchFamily="34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Images bleed on all 3 edges of the right side of slide</a:t>
            </a:r>
          </a:p>
          <a:p>
            <a:pPr defTabSz="457200">
              <a:buFont typeface="Arial" pitchFamily="34" charset="0"/>
              <a:buChar char="•"/>
            </a:pPr>
            <a:endParaRPr lang="en-US" sz="1000">
              <a:cs typeface="Arial" pitchFamily="34" charset="0"/>
            </a:endParaRPr>
          </a:p>
          <a:p>
            <a:pPr defTabSz="457200"/>
            <a:r>
              <a:rPr lang="en-US" sz="1000">
                <a:cs typeface="Arial" pitchFamily="34" charset="0"/>
              </a:rPr>
              <a:t>ADDITIONAL HELP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For additional informationPlease refer to the Motorola Solutions Guidelines: </a:t>
            </a:r>
            <a:r>
              <a:rPr lang="en-US" sz="1000">
                <a:cs typeface="Arial" pitchFamily="34" charset="0"/>
                <a:hlinkClick r:id="rId3"/>
              </a:rPr>
              <a:t>www.motorolasolutionsbrand.com</a:t>
            </a:r>
            <a:endParaRPr lang="en-US" sz="1000">
              <a:cs typeface="Arial" pitchFamily="34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Be sure your Notes panel is open in PPT for information </a:t>
            </a:r>
            <a:br>
              <a:rPr lang="en-US" sz="1000">
                <a:cs typeface="Arial" pitchFamily="34" charset="0"/>
              </a:rPr>
            </a:br>
            <a:r>
              <a:rPr lang="en-US" sz="1000">
                <a:cs typeface="Arial" pitchFamily="34" charset="0"/>
              </a:rPr>
              <a:t>  and guidance throughout the document</a:t>
            </a:r>
          </a:p>
          <a:p>
            <a:pPr defTabSz="457200">
              <a:buFont typeface="Arial" pitchFamily="34" charset="0"/>
              <a:buChar char="•"/>
            </a:pPr>
            <a:endParaRPr lang="en-US" sz="10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A5E6F-FF80-4186-BF16-259282EB51CD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51005" y="9378871"/>
            <a:ext cx="2945154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8" tIns="47165" rIns="94328" bIns="47165" anchor="b"/>
          <a:lstStyle/>
          <a:p>
            <a:pPr algn="r">
              <a:defRPr/>
            </a:pPr>
            <a:fld id="{F2AE3CD6-9C3B-4EAF-8B51-9E6C0AA794C3}" type="slidenum"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pPr algn="r">
                <a:defRPr/>
              </a:pPr>
              <a:t>23</a:t>
            </a:fld>
            <a:endParaRPr lang="en-US" sz="12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328" tIns="47165" rIns="94328" bIns="47165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E5D5F-8040-4EC6-A435-DDC03441318E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3196A-64FB-4C8D-841D-E6B95C9BE7A6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5F2FF8-E266-4CEC-9474-333FF9450B3E}" type="slidenum">
              <a:rPr lang="en-US" smtClean="0">
                <a:latin typeface="Arial" charset="0"/>
                <a:ea typeface="MS PGothic" pitchFamily="34" charset="-128"/>
              </a:rPr>
              <a:pPr/>
              <a:t>31</a:t>
            </a:fld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49689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E9E17A-D2BD-42A9-BCDD-519B2EF6791D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48132" name="Notes Placeholder 2"/>
          <p:cNvSpPr txBox="1">
            <a:spLocks/>
          </p:cNvSpPr>
          <p:nvPr/>
        </p:nvSpPr>
        <p:spPr bwMode="auto">
          <a:xfrm>
            <a:off x="679452" y="4690823"/>
            <a:ext cx="5438775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1000">
                <a:cs typeface="Arial" pitchFamily="34" charset="0"/>
              </a:rPr>
              <a:t>TYPE TREATMENT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Title is Arial Bold 32pt, ALL CAPS, Black, gray or color of the emsignia and colored bar on the cover slide</a:t>
            </a:r>
          </a:p>
          <a:p>
            <a:pPr defTabSz="457200"/>
            <a:r>
              <a:rPr lang="en-US" sz="1000">
                <a:cs typeface="Arial" pitchFamily="34" charset="0"/>
              </a:rPr>
              <a:t/>
            </a:r>
            <a:br>
              <a:rPr lang="en-US" sz="1000">
                <a:cs typeface="Arial" pitchFamily="34" charset="0"/>
              </a:rPr>
            </a:br>
            <a:r>
              <a:rPr lang="en-US" sz="1000">
                <a:cs typeface="Arial" pitchFamily="34" charset="0"/>
              </a:rPr>
              <a:t>COLOR GUIDELINES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Only the colors from the Motorola Solutions color palette are acceptable (see brand guidelines: </a:t>
            </a:r>
            <a:r>
              <a:rPr lang="en-US" sz="1000">
                <a:cs typeface="Arial" pitchFamily="34" charset="0"/>
                <a:hlinkClick r:id="rId3"/>
              </a:rPr>
              <a:t>www.motorolasolutionsbrand.com</a:t>
            </a:r>
            <a:r>
              <a:rPr lang="en-US" sz="1000">
                <a:cs typeface="Arial" pitchFamily="34" charset="0"/>
              </a:rPr>
              <a:t>)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 Use only 1 color, plus black, white and gray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Do not use more than 1 color per slide</a:t>
            </a:r>
            <a:br>
              <a:rPr lang="en-US" sz="1000">
                <a:cs typeface="Arial" pitchFamily="34" charset="0"/>
              </a:rPr>
            </a:br>
            <a:endParaRPr lang="en-US" sz="1000">
              <a:latin typeface="Calibri" pitchFamily="34" charset="0"/>
            </a:endParaRPr>
          </a:p>
          <a:p>
            <a:pPr defTabSz="457200"/>
            <a:r>
              <a:rPr lang="en-US" sz="1000">
                <a:cs typeface="Arial" pitchFamily="34" charset="0"/>
              </a:rPr>
              <a:t>IMAGES: This area is reserved for imagery. All images are located on </a:t>
            </a:r>
            <a:r>
              <a:rPr lang="en-US" sz="1000">
                <a:cs typeface="Arial" pitchFamily="34" charset="0"/>
                <a:hlinkClick r:id="rId4"/>
              </a:rPr>
              <a:t>www.motorolasolutionscollective.com</a:t>
            </a:r>
            <a:r>
              <a:rPr lang="en-US" sz="1000">
                <a:cs typeface="Arial" pitchFamily="34" charset="0"/>
              </a:rPr>
              <a:t>:</a:t>
            </a:r>
            <a:endParaRPr lang="en-US" sz="1000">
              <a:latin typeface="Calibri" pitchFamily="34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Images bleed on all 3 edges of the right side of slide</a:t>
            </a:r>
          </a:p>
          <a:p>
            <a:pPr defTabSz="457200">
              <a:buFont typeface="Arial" pitchFamily="34" charset="0"/>
              <a:buChar char="•"/>
            </a:pPr>
            <a:endParaRPr lang="en-US" sz="1000">
              <a:cs typeface="Arial" pitchFamily="34" charset="0"/>
            </a:endParaRPr>
          </a:p>
          <a:p>
            <a:pPr defTabSz="457200"/>
            <a:r>
              <a:rPr lang="en-US" sz="1000">
                <a:cs typeface="Arial" pitchFamily="34" charset="0"/>
              </a:rPr>
              <a:t>ADDITIONAL HELP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For additional informationPlease refer to the Motorola Solutions Guidelines: </a:t>
            </a:r>
            <a:r>
              <a:rPr lang="en-US" sz="1000">
                <a:cs typeface="Arial" pitchFamily="34" charset="0"/>
                <a:hlinkClick r:id="rId3"/>
              </a:rPr>
              <a:t>www.motorolasolutionsbrand.com</a:t>
            </a:r>
            <a:endParaRPr lang="en-US" sz="1000">
              <a:cs typeface="Arial" pitchFamily="34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Be sure your Notes panel is open in PPT for information </a:t>
            </a:r>
            <a:br>
              <a:rPr lang="en-US" sz="1000">
                <a:cs typeface="Arial" pitchFamily="34" charset="0"/>
              </a:rPr>
            </a:br>
            <a:r>
              <a:rPr lang="en-US" sz="1000">
                <a:cs typeface="Arial" pitchFamily="34" charset="0"/>
              </a:rPr>
              <a:t>  and guidance throughout the document</a:t>
            </a:r>
          </a:p>
          <a:p>
            <a:pPr defTabSz="457200">
              <a:buFont typeface="Arial" pitchFamily="34" charset="0"/>
              <a:buChar char="•"/>
            </a:pPr>
            <a:endParaRPr lang="en-US" sz="10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A0B97-6B76-4956-9FF8-B83EB68978E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49689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E9E17A-D2BD-42A9-BCDD-519B2EF6791D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48132" name="Notes Placeholder 2"/>
          <p:cNvSpPr txBox="1">
            <a:spLocks/>
          </p:cNvSpPr>
          <p:nvPr/>
        </p:nvSpPr>
        <p:spPr bwMode="auto">
          <a:xfrm>
            <a:off x="679452" y="4690823"/>
            <a:ext cx="5438775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1000">
                <a:cs typeface="Arial" pitchFamily="34" charset="0"/>
              </a:rPr>
              <a:t>TYPE TREATMENT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Title is Arial Bold 32pt, ALL CAPS, Black, gray or color of the emsignia and colored bar on the cover slide</a:t>
            </a:r>
          </a:p>
          <a:p>
            <a:pPr defTabSz="457200"/>
            <a:r>
              <a:rPr lang="en-US" sz="1000">
                <a:cs typeface="Arial" pitchFamily="34" charset="0"/>
              </a:rPr>
              <a:t/>
            </a:r>
            <a:br>
              <a:rPr lang="en-US" sz="1000">
                <a:cs typeface="Arial" pitchFamily="34" charset="0"/>
              </a:rPr>
            </a:br>
            <a:r>
              <a:rPr lang="en-US" sz="1000">
                <a:cs typeface="Arial" pitchFamily="34" charset="0"/>
              </a:rPr>
              <a:t>COLOR GUIDELINES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Only the colors from the Motorola Solutions color palette are acceptable (see brand guidelines: </a:t>
            </a:r>
            <a:r>
              <a:rPr lang="en-US" sz="1000">
                <a:cs typeface="Arial" pitchFamily="34" charset="0"/>
                <a:hlinkClick r:id="rId3"/>
              </a:rPr>
              <a:t>www.motorolasolutionsbrand.com</a:t>
            </a:r>
            <a:r>
              <a:rPr lang="en-US" sz="1000">
                <a:cs typeface="Arial" pitchFamily="34" charset="0"/>
              </a:rPr>
              <a:t>)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 Use only 1 color, plus black, white and gray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Do not use more than 1 color per slide</a:t>
            </a:r>
            <a:br>
              <a:rPr lang="en-US" sz="1000">
                <a:cs typeface="Arial" pitchFamily="34" charset="0"/>
              </a:rPr>
            </a:br>
            <a:endParaRPr lang="en-US" sz="1000">
              <a:latin typeface="Calibri" pitchFamily="34" charset="0"/>
            </a:endParaRPr>
          </a:p>
          <a:p>
            <a:pPr defTabSz="457200"/>
            <a:r>
              <a:rPr lang="en-US" sz="1000">
                <a:cs typeface="Arial" pitchFamily="34" charset="0"/>
              </a:rPr>
              <a:t>IMAGES: This area is reserved for imagery. All images are located on </a:t>
            </a:r>
            <a:r>
              <a:rPr lang="en-US" sz="1000">
                <a:cs typeface="Arial" pitchFamily="34" charset="0"/>
                <a:hlinkClick r:id="rId4"/>
              </a:rPr>
              <a:t>www.motorolasolutionscollective.com</a:t>
            </a:r>
            <a:r>
              <a:rPr lang="en-US" sz="1000">
                <a:cs typeface="Arial" pitchFamily="34" charset="0"/>
              </a:rPr>
              <a:t>:</a:t>
            </a:r>
            <a:endParaRPr lang="en-US" sz="1000">
              <a:latin typeface="Calibri" pitchFamily="34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Images bleed on all 3 edges of the right side of slide</a:t>
            </a:r>
          </a:p>
          <a:p>
            <a:pPr defTabSz="457200">
              <a:buFont typeface="Arial" pitchFamily="34" charset="0"/>
              <a:buChar char="•"/>
            </a:pPr>
            <a:endParaRPr lang="en-US" sz="1000">
              <a:cs typeface="Arial" pitchFamily="34" charset="0"/>
            </a:endParaRPr>
          </a:p>
          <a:p>
            <a:pPr defTabSz="457200"/>
            <a:r>
              <a:rPr lang="en-US" sz="1000">
                <a:cs typeface="Arial" pitchFamily="34" charset="0"/>
              </a:rPr>
              <a:t>ADDITIONAL HELP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For additional informationPlease refer to the Motorola Solutions Guidelines: </a:t>
            </a:r>
            <a:r>
              <a:rPr lang="en-US" sz="1000">
                <a:cs typeface="Arial" pitchFamily="34" charset="0"/>
                <a:hlinkClick r:id="rId3"/>
              </a:rPr>
              <a:t>www.motorolasolutionsbrand.com</a:t>
            </a:r>
            <a:endParaRPr lang="en-US" sz="1000">
              <a:cs typeface="Arial" pitchFamily="34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sz="1000">
                <a:cs typeface="Arial" pitchFamily="34" charset="0"/>
              </a:rPr>
              <a:t> Be sure your Notes panel is open in PPT for information </a:t>
            </a:r>
            <a:br>
              <a:rPr lang="en-US" sz="1000">
                <a:cs typeface="Arial" pitchFamily="34" charset="0"/>
              </a:rPr>
            </a:br>
            <a:r>
              <a:rPr lang="en-US" sz="1000">
                <a:cs typeface="Arial" pitchFamily="34" charset="0"/>
              </a:rPr>
              <a:t>  and guidance throughout the document</a:t>
            </a:r>
          </a:p>
          <a:p>
            <a:pPr defTabSz="457200">
              <a:buFont typeface="Arial" pitchFamily="34" charset="0"/>
              <a:buChar char="•"/>
            </a:pPr>
            <a:endParaRPr lang="en-US" sz="10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16308-83E9-4E78-81D5-617E2A80C1EF}" type="slidenum">
              <a:rPr lang="en-US"/>
              <a:pPr/>
              <a:t>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7125" cy="37036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2B83EE-12F7-49ED-8C98-C35FEDC1D5EA}" type="slidenum">
              <a:rPr lang="en-US" smtClean="0">
                <a:ea typeface="MS PGothic" pitchFamily="34" charset="-128"/>
              </a:rPr>
              <a:pPr/>
              <a:t>15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6600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5" y="4690270"/>
            <a:ext cx="4981815" cy="4446842"/>
          </a:xfrm>
          <a:noFill/>
        </p:spPr>
        <p:txBody>
          <a:bodyPr/>
          <a:lstStyle/>
          <a:p>
            <a:pPr eaLnBrk="1" hangingPunct="1"/>
            <a:endParaRPr lang="en-US" alt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E586E-5B90-4D66-916A-EFD4C1F18AB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AD7BE-4BF7-4654-802D-6D593569F04B}" type="slidenum">
              <a:rPr lang="zh-TW" altLang="en-GB"/>
              <a:pPr/>
              <a:t>17</a:t>
            </a:fld>
            <a:endParaRPr lang="en-GB" altLang="zh-TW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717" y="4667885"/>
            <a:ext cx="6312242" cy="4457862"/>
          </a:xfrm>
        </p:spPr>
        <p:txBody>
          <a:bodyPr/>
          <a:lstStyle/>
          <a:p>
            <a:pPr marL="685800" lvl="1" indent="-228600">
              <a:buFontTx/>
              <a:buChar char="•"/>
            </a:pPr>
            <a:endParaRPr lang="en-US" sz="2000"/>
          </a:p>
          <a:p>
            <a:pPr marL="685800" lvl="1" indent="-228600">
              <a:buFontTx/>
              <a:buChar char="•"/>
            </a:pPr>
            <a:endParaRPr lang="en-US" sz="2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95400"/>
            <a:ext cx="4183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295400"/>
            <a:ext cx="4183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0"/>
            <a:ext cx="2132012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5750" y="1295400"/>
            <a:ext cx="85185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1305 w 4740"/>
                <a:gd name="T1" fmla="*/ 7 h 4741"/>
                <a:gd name="T2" fmla="*/ 1451 w 4740"/>
                <a:gd name="T3" fmla="*/ 31 h 4741"/>
                <a:gd name="T4" fmla="*/ 1590 w 4740"/>
                <a:gd name="T5" fmla="*/ 72 h 4741"/>
                <a:gd name="T6" fmla="*/ 1722 w 4740"/>
                <a:gd name="T7" fmla="*/ 130 h 4741"/>
                <a:gd name="T8" fmla="*/ 1845 w 4740"/>
                <a:gd name="T9" fmla="*/ 203 h 4741"/>
                <a:gd name="T10" fmla="*/ 1958 w 4740"/>
                <a:gd name="T11" fmla="*/ 290 h 4741"/>
                <a:gd name="T12" fmla="*/ 2060 w 4740"/>
                <a:gd name="T13" fmla="*/ 389 h 4741"/>
                <a:gd name="T14" fmla="*/ 2149 w 4740"/>
                <a:gd name="T15" fmla="*/ 499 h 4741"/>
                <a:gd name="T16" fmla="*/ 2224 w 4740"/>
                <a:gd name="T17" fmla="*/ 620 h 4741"/>
                <a:gd name="T18" fmla="*/ 2285 w 4740"/>
                <a:gd name="T19" fmla="*/ 751 h 4741"/>
                <a:gd name="T20" fmla="*/ 2330 w 4740"/>
                <a:gd name="T21" fmla="*/ 889 h 4741"/>
                <a:gd name="T22" fmla="*/ 2358 w 4740"/>
                <a:gd name="T23" fmla="*/ 1033 h 4741"/>
                <a:gd name="T24" fmla="*/ 2367 w 4740"/>
                <a:gd name="T25" fmla="*/ 1184 h 4741"/>
                <a:gd name="T26" fmla="*/ 2358 w 4740"/>
                <a:gd name="T27" fmla="*/ 1335 h 4741"/>
                <a:gd name="T28" fmla="*/ 2330 w 4740"/>
                <a:gd name="T29" fmla="*/ 1480 h 4741"/>
                <a:gd name="T30" fmla="*/ 2285 w 4740"/>
                <a:gd name="T31" fmla="*/ 1618 h 4741"/>
                <a:gd name="T32" fmla="*/ 2224 w 4740"/>
                <a:gd name="T33" fmla="*/ 1748 h 4741"/>
                <a:gd name="T34" fmla="*/ 2149 w 4740"/>
                <a:gd name="T35" fmla="*/ 1870 h 4741"/>
                <a:gd name="T36" fmla="*/ 2060 w 4740"/>
                <a:gd name="T37" fmla="*/ 1980 h 4741"/>
                <a:gd name="T38" fmla="*/ 1958 w 4740"/>
                <a:gd name="T39" fmla="*/ 2079 h 4741"/>
                <a:gd name="T40" fmla="*/ 1845 w 4740"/>
                <a:gd name="T41" fmla="*/ 2166 h 4741"/>
                <a:gd name="T42" fmla="*/ 1722 w 4740"/>
                <a:gd name="T43" fmla="*/ 2239 h 4741"/>
                <a:gd name="T44" fmla="*/ 1590 w 4740"/>
                <a:gd name="T45" fmla="*/ 2296 h 4741"/>
                <a:gd name="T46" fmla="*/ 1451 w 4740"/>
                <a:gd name="T47" fmla="*/ 2338 h 4741"/>
                <a:gd name="T48" fmla="*/ 1305 w 4740"/>
                <a:gd name="T49" fmla="*/ 2362 h 4741"/>
                <a:gd name="T50" fmla="*/ 1153 w 4740"/>
                <a:gd name="T51" fmla="*/ 2368 h 4741"/>
                <a:gd name="T52" fmla="*/ 1003 w 4740"/>
                <a:gd name="T53" fmla="*/ 2354 h 4741"/>
                <a:gd name="T54" fmla="*/ 859 w 4740"/>
                <a:gd name="T55" fmla="*/ 2323 h 4741"/>
                <a:gd name="T56" fmla="*/ 723 w 4740"/>
                <a:gd name="T57" fmla="*/ 2275 h 4741"/>
                <a:gd name="T58" fmla="*/ 595 w 4740"/>
                <a:gd name="T59" fmla="*/ 2211 h 4741"/>
                <a:gd name="T60" fmla="*/ 476 w 4740"/>
                <a:gd name="T61" fmla="*/ 2133 h 4741"/>
                <a:gd name="T62" fmla="*/ 367 w 4740"/>
                <a:gd name="T63" fmla="*/ 2041 h 4741"/>
                <a:gd name="T64" fmla="*/ 271 w 4740"/>
                <a:gd name="T65" fmla="*/ 1937 h 4741"/>
                <a:gd name="T66" fmla="*/ 187 w 4740"/>
                <a:gd name="T67" fmla="*/ 1822 h 4741"/>
                <a:gd name="T68" fmla="*/ 117 w 4740"/>
                <a:gd name="T69" fmla="*/ 1698 h 4741"/>
                <a:gd name="T70" fmla="*/ 62 w 4740"/>
                <a:gd name="T71" fmla="*/ 1564 h 4741"/>
                <a:gd name="T72" fmla="*/ 24 w 4740"/>
                <a:gd name="T73" fmla="*/ 1422 h 4741"/>
                <a:gd name="T74" fmla="*/ 3 w 4740"/>
                <a:gd name="T75" fmla="*/ 1275 h 4741"/>
                <a:gd name="T76" fmla="*/ 2 w 4740"/>
                <a:gd name="T77" fmla="*/ 1123 h 4741"/>
                <a:gd name="T78" fmla="*/ 18 w 4740"/>
                <a:gd name="T79" fmla="*/ 975 h 4741"/>
                <a:gd name="T80" fmla="*/ 53 w 4740"/>
                <a:gd name="T81" fmla="*/ 833 h 4741"/>
                <a:gd name="T82" fmla="*/ 105 w 4740"/>
                <a:gd name="T83" fmla="*/ 698 h 4741"/>
                <a:gd name="T84" fmla="*/ 172 w 4740"/>
                <a:gd name="T85" fmla="*/ 571 h 4741"/>
                <a:gd name="T86" fmla="*/ 253 w 4740"/>
                <a:gd name="T87" fmla="*/ 454 h 4741"/>
                <a:gd name="T88" fmla="*/ 347 w 4740"/>
                <a:gd name="T89" fmla="*/ 348 h 4741"/>
                <a:gd name="T90" fmla="*/ 453 w 4740"/>
                <a:gd name="T91" fmla="*/ 253 h 4741"/>
                <a:gd name="T92" fmla="*/ 570 w 4740"/>
                <a:gd name="T93" fmla="*/ 172 h 4741"/>
                <a:gd name="T94" fmla="*/ 697 w 4740"/>
                <a:gd name="T95" fmla="*/ 105 h 4741"/>
                <a:gd name="T96" fmla="*/ 832 w 4740"/>
                <a:gd name="T97" fmla="*/ 54 h 4741"/>
                <a:gd name="T98" fmla="*/ 974 w 4740"/>
                <a:gd name="T99" fmla="*/ 19 h 4741"/>
                <a:gd name="T100" fmla="*/ 1123 w 4740"/>
                <a:gd name="T101" fmla="*/ 2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1109 w 5228"/>
                <a:gd name="T1" fmla="*/ 2599 h 5228"/>
                <a:gd name="T2" fmla="*/ 888 w 5228"/>
                <a:gd name="T3" fmla="*/ 2546 h 5228"/>
                <a:gd name="T4" fmla="*/ 685 w 5228"/>
                <a:gd name="T5" fmla="*/ 2456 h 5228"/>
                <a:gd name="T6" fmla="*/ 501 w 5228"/>
                <a:gd name="T7" fmla="*/ 2336 h 5228"/>
                <a:gd name="T8" fmla="*/ 340 w 5228"/>
                <a:gd name="T9" fmla="*/ 2186 h 5228"/>
                <a:gd name="T10" fmla="*/ 206 w 5228"/>
                <a:gd name="T11" fmla="*/ 2012 h 5228"/>
                <a:gd name="T12" fmla="*/ 103 w 5228"/>
                <a:gd name="T13" fmla="*/ 1816 h 5228"/>
                <a:gd name="T14" fmla="*/ 34 w 5228"/>
                <a:gd name="T15" fmla="*/ 1602 h 5228"/>
                <a:gd name="T16" fmla="*/ 2 w 5228"/>
                <a:gd name="T17" fmla="*/ 1375 h 5228"/>
                <a:gd name="T18" fmla="*/ 11 w 5228"/>
                <a:gd name="T19" fmla="*/ 1141 h 5228"/>
                <a:gd name="T20" fmla="*/ 59 w 5228"/>
                <a:gd name="T21" fmla="*/ 919 h 5228"/>
                <a:gd name="T22" fmla="*/ 144 w 5228"/>
                <a:gd name="T23" fmla="*/ 712 h 5228"/>
                <a:gd name="T24" fmla="*/ 260 w 5228"/>
                <a:gd name="T25" fmla="*/ 526 h 5228"/>
                <a:gd name="T26" fmla="*/ 406 w 5228"/>
                <a:gd name="T27" fmla="*/ 361 h 5228"/>
                <a:gd name="T28" fmla="*/ 577 w 5228"/>
                <a:gd name="T29" fmla="*/ 224 h 5228"/>
                <a:gd name="T30" fmla="*/ 770 w 5228"/>
                <a:gd name="T31" fmla="*/ 116 h 5228"/>
                <a:gd name="T32" fmla="*/ 981 w 5228"/>
                <a:gd name="T33" fmla="*/ 41 h 5228"/>
                <a:gd name="T34" fmla="*/ 1207 w 5228"/>
                <a:gd name="T35" fmla="*/ 4 h 5228"/>
                <a:gd name="T36" fmla="*/ 1441 w 5228"/>
                <a:gd name="T37" fmla="*/ 7 h 5228"/>
                <a:gd name="T38" fmla="*/ 1665 w 5228"/>
                <a:gd name="T39" fmla="*/ 50 h 5228"/>
                <a:gd name="T40" fmla="*/ 1874 w 5228"/>
                <a:gd name="T41" fmla="*/ 129 h 5228"/>
                <a:gd name="T42" fmla="*/ 2064 w 5228"/>
                <a:gd name="T43" fmla="*/ 242 h 5228"/>
                <a:gd name="T44" fmla="*/ 2232 w 5228"/>
                <a:gd name="T45" fmla="*/ 383 h 5228"/>
                <a:gd name="T46" fmla="*/ 2373 w 5228"/>
                <a:gd name="T47" fmla="*/ 551 h 5228"/>
                <a:gd name="T48" fmla="*/ 2486 w 5228"/>
                <a:gd name="T49" fmla="*/ 741 h 5228"/>
                <a:gd name="T50" fmla="*/ 2565 w 5228"/>
                <a:gd name="T51" fmla="*/ 950 h 5228"/>
                <a:gd name="T52" fmla="*/ 2608 w 5228"/>
                <a:gd name="T53" fmla="*/ 1174 h 5228"/>
                <a:gd name="T54" fmla="*/ 2611 w 5228"/>
                <a:gd name="T55" fmla="*/ 1408 h 5228"/>
                <a:gd name="T56" fmla="*/ 2573 w 5228"/>
                <a:gd name="T57" fmla="*/ 1634 h 5228"/>
                <a:gd name="T58" fmla="*/ 2499 w 5228"/>
                <a:gd name="T59" fmla="*/ 1845 h 5228"/>
                <a:gd name="T60" fmla="*/ 2391 w 5228"/>
                <a:gd name="T61" fmla="*/ 2038 h 5228"/>
                <a:gd name="T62" fmla="*/ 2254 w 5228"/>
                <a:gd name="T63" fmla="*/ 2209 h 5228"/>
                <a:gd name="T64" fmla="*/ 2089 w 5228"/>
                <a:gd name="T65" fmla="*/ 2355 h 5228"/>
                <a:gd name="T66" fmla="*/ 1902 w 5228"/>
                <a:gd name="T67" fmla="*/ 2471 h 5228"/>
                <a:gd name="T68" fmla="*/ 1696 w 5228"/>
                <a:gd name="T69" fmla="*/ 2556 h 5228"/>
                <a:gd name="T70" fmla="*/ 1474 w 5228"/>
                <a:gd name="T71" fmla="*/ 2604 h 5228"/>
                <a:gd name="T72" fmla="*/ 566 w 5228"/>
                <a:gd name="T73" fmla="*/ 1910 h 5228"/>
                <a:gd name="T74" fmla="*/ 629 w 5228"/>
                <a:gd name="T75" fmla="*/ 1691 h 5228"/>
                <a:gd name="T76" fmla="*/ 674 w 5228"/>
                <a:gd name="T77" fmla="*/ 1574 h 5228"/>
                <a:gd name="T78" fmla="*/ 724 w 5228"/>
                <a:gd name="T79" fmla="*/ 1480 h 5228"/>
                <a:gd name="T80" fmla="*/ 778 w 5228"/>
                <a:gd name="T81" fmla="*/ 1411 h 5228"/>
                <a:gd name="T82" fmla="*/ 845 w 5228"/>
                <a:gd name="T83" fmla="*/ 1359 h 5228"/>
                <a:gd name="T84" fmla="*/ 928 w 5228"/>
                <a:gd name="T85" fmla="*/ 1333 h 5228"/>
                <a:gd name="T86" fmla="*/ 1001 w 5228"/>
                <a:gd name="T87" fmla="*/ 1336 h 5228"/>
                <a:gd name="T88" fmla="*/ 1072 w 5228"/>
                <a:gd name="T89" fmla="*/ 1370 h 5228"/>
                <a:gd name="T90" fmla="*/ 1148 w 5228"/>
                <a:gd name="T91" fmla="*/ 1441 h 5228"/>
                <a:gd name="T92" fmla="*/ 1218 w 5228"/>
                <a:gd name="T93" fmla="*/ 1545 h 5228"/>
                <a:gd name="T94" fmla="*/ 1307 w 5228"/>
                <a:gd name="T95" fmla="*/ 1728 h 5228"/>
                <a:gd name="T96" fmla="*/ 1397 w 5228"/>
                <a:gd name="T97" fmla="*/ 1545 h 5228"/>
                <a:gd name="T98" fmla="*/ 1467 w 5228"/>
                <a:gd name="T99" fmla="*/ 1441 h 5228"/>
                <a:gd name="T100" fmla="*/ 1543 w 5228"/>
                <a:gd name="T101" fmla="*/ 1370 h 5228"/>
                <a:gd name="T102" fmla="*/ 1614 w 5228"/>
                <a:gd name="T103" fmla="*/ 1336 h 5228"/>
                <a:gd name="T104" fmla="*/ 1700 w 5228"/>
                <a:gd name="T105" fmla="*/ 1335 h 5228"/>
                <a:gd name="T106" fmla="*/ 1780 w 5228"/>
                <a:gd name="T107" fmla="*/ 1365 h 5228"/>
                <a:gd name="T108" fmla="*/ 1845 w 5228"/>
                <a:gd name="T109" fmla="*/ 1419 h 5228"/>
                <a:gd name="T110" fmla="*/ 1898 w 5228"/>
                <a:gd name="T111" fmla="*/ 1492 h 5228"/>
                <a:gd name="T112" fmla="*/ 1947 w 5228"/>
                <a:gd name="T113" fmla="*/ 1590 h 5228"/>
                <a:gd name="T114" fmla="*/ 1992 w 5228"/>
                <a:gd name="T115" fmla="*/ 1709 h 5228"/>
                <a:gd name="T116" fmla="*/ 2134 w 5228"/>
                <a:gd name="T117" fmla="*/ 1910 h 5228"/>
                <a:gd name="T118" fmla="*/ 566 w 5228"/>
                <a:gd name="T119" fmla="*/ 1910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7924800" y="0"/>
            <a:ext cx="12192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8342313" y="6629400"/>
            <a:ext cx="649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525252"/>
                </a:solidFill>
                <a:latin typeface="Arial" pitchFamily="34" charset="0"/>
                <a:ea typeface="ＭＳ Ｐゴシック" pitchFamily="34" charset="-128"/>
              </a:rPr>
              <a:t>PAGE  </a:t>
            </a:r>
            <a:fld id="{C2460897-D629-4D42-A01E-30C4ABF3600F}" type="slidenum">
              <a:rPr lang="en-US" sz="800">
                <a:solidFill>
                  <a:srgbClr val="525252"/>
                </a:solidFill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sz="800">
              <a:solidFill>
                <a:srgbClr val="525252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0"/>
            <a:ext cx="2103437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0"/>
            <a:ext cx="61595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266700"/>
            <a:ext cx="7961312" cy="355600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64" y="190542"/>
            <a:ext cx="8762272" cy="1066128"/>
          </a:xfrm>
          <a:prstGeom prst="rect">
            <a:avLst/>
          </a:prstGeom>
        </p:spPr>
        <p:txBody>
          <a:bodyPr lIns="81290" tIns="40645" rIns="81290" bIns="406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21145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19125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051" name="Group 4"/>
          <p:cNvGrpSpPr>
            <a:grpSpLocks/>
          </p:cNvGrpSpPr>
          <p:nvPr userDrawn="1"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1305 w 4740"/>
                <a:gd name="T1" fmla="*/ 7 h 4741"/>
                <a:gd name="T2" fmla="*/ 1451 w 4740"/>
                <a:gd name="T3" fmla="*/ 31 h 4741"/>
                <a:gd name="T4" fmla="*/ 1590 w 4740"/>
                <a:gd name="T5" fmla="*/ 72 h 4741"/>
                <a:gd name="T6" fmla="*/ 1722 w 4740"/>
                <a:gd name="T7" fmla="*/ 130 h 4741"/>
                <a:gd name="T8" fmla="*/ 1845 w 4740"/>
                <a:gd name="T9" fmla="*/ 203 h 4741"/>
                <a:gd name="T10" fmla="*/ 1958 w 4740"/>
                <a:gd name="T11" fmla="*/ 290 h 4741"/>
                <a:gd name="T12" fmla="*/ 2060 w 4740"/>
                <a:gd name="T13" fmla="*/ 389 h 4741"/>
                <a:gd name="T14" fmla="*/ 2149 w 4740"/>
                <a:gd name="T15" fmla="*/ 499 h 4741"/>
                <a:gd name="T16" fmla="*/ 2224 w 4740"/>
                <a:gd name="T17" fmla="*/ 620 h 4741"/>
                <a:gd name="T18" fmla="*/ 2285 w 4740"/>
                <a:gd name="T19" fmla="*/ 751 h 4741"/>
                <a:gd name="T20" fmla="*/ 2330 w 4740"/>
                <a:gd name="T21" fmla="*/ 889 h 4741"/>
                <a:gd name="T22" fmla="*/ 2358 w 4740"/>
                <a:gd name="T23" fmla="*/ 1033 h 4741"/>
                <a:gd name="T24" fmla="*/ 2367 w 4740"/>
                <a:gd name="T25" fmla="*/ 1184 h 4741"/>
                <a:gd name="T26" fmla="*/ 2358 w 4740"/>
                <a:gd name="T27" fmla="*/ 1335 h 4741"/>
                <a:gd name="T28" fmla="*/ 2330 w 4740"/>
                <a:gd name="T29" fmla="*/ 1480 h 4741"/>
                <a:gd name="T30" fmla="*/ 2285 w 4740"/>
                <a:gd name="T31" fmla="*/ 1618 h 4741"/>
                <a:gd name="T32" fmla="*/ 2224 w 4740"/>
                <a:gd name="T33" fmla="*/ 1748 h 4741"/>
                <a:gd name="T34" fmla="*/ 2149 w 4740"/>
                <a:gd name="T35" fmla="*/ 1870 h 4741"/>
                <a:gd name="T36" fmla="*/ 2060 w 4740"/>
                <a:gd name="T37" fmla="*/ 1980 h 4741"/>
                <a:gd name="T38" fmla="*/ 1958 w 4740"/>
                <a:gd name="T39" fmla="*/ 2079 h 4741"/>
                <a:gd name="T40" fmla="*/ 1845 w 4740"/>
                <a:gd name="T41" fmla="*/ 2166 h 4741"/>
                <a:gd name="T42" fmla="*/ 1722 w 4740"/>
                <a:gd name="T43" fmla="*/ 2239 h 4741"/>
                <a:gd name="T44" fmla="*/ 1590 w 4740"/>
                <a:gd name="T45" fmla="*/ 2296 h 4741"/>
                <a:gd name="T46" fmla="*/ 1451 w 4740"/>
                <a:gd name="T47" fmla="*/ 2338 h 4741"/>
                <a:gd name="T48" fmla="*/ 1305 w 4740"/>
                <a:gd name="T49" fmla="*/ 2362 h 4741"/>
                <a:gd name="T50" fmla="*/ 1153 w 4740"/>
                <a:gd name="T51" fmla="*/ 2368 h 4741"/>
                <a:gd name="T52" fmla="*/ 1003 w 4740"/>
                <a:gd name="T53" fmla="*/ 2354 h 4741"/>
                <a:gd name="T54" fmla="*/ 859 w 4740"/>
                <a:gd name="T55" fmla="*/ 2323 h 4741"/>
                <a:gd name="T56" fmla="*/ 723 w 4740"/>
                <a:gd name="T57" fmla="*/ 2275 h 4741"/>
                <a:gd name="T58" fmla="*/ 595 w 4740"/>
                <a:gd name="T59" fmla="*/ 2211 h 4741"/>
                <a:gd name="T60" fmla="*/ 476 w 4740"/>
                <a:gd name="T61" fmla="*/ 2133 h 4741"/>
                <a:gd name="T62" fmla="*/ 367 w 4740"/>
                <a:gd name="T63" fmla="*/ 2041 h 4741"/>
                <a:gd name="T64" fmla="*/ 271 w 4740"/>
                <a:gd name="T65" fmla="*/ 1937 h 4741"/>
                <a:gd name="T66" fmla="*/ 187 w 4740"/>
                <a:gd name="T67" fmla="*/ 1822 h 4741"/>
                <a:gd name="T68" fmla="*/ 117 w 4740"/>
                <a:gd name="T69" fmla="*/ 1698 h 4741"/>
                <a:gd name="T70" fmla="*/ 62 w 4740"/>
                <a:gd name="T71" fmla="*/ 1564 h 4741"/>
                <a:gd name="T72" fmla="*/ 24 w 4740"/>
                <a:gd name="T73" fmla="*/ 1422 h 4741"/>
                <a:gd name="T74" fmla="*/ 3 w 4740"/>
                <a:gd name="T75" fmla="*/ 1275 h 4741"/>
                <a:gd name="T76" fmla="*/ 2 w 4740"/>
                <a:gd name="T77" fmla="*/ 1123 h 4741"/>
                <a:gd name="T78" fmla="*/ 18 w 4740"/>
                <a:gd name="T79" fmla="*/ 975 h 4741"/>
                <a:gd name="T80" fmla="*/ 53 w 4740"/>
                <a:gd name="T81" fmla="*/ 833 h 4741"/>
                <a:gd name="T82" fmla="*/ 105 w 4740"/>
                <a:gd name="T83" fmla="*/ 698 h 4741"/>
                <a:gd name="T84" fmla="*/ 172 w 4740"/>
                <a:gd name="T85" fmla="*/ 571 h 4741"/>
                <a:gd name="T86" fmla="*/ 253 w 4740"/>
                <a:gd name="T87" fmla="*/ 454 h 4741"/>
                <a:gd name="T88" fmla="*/ 347 w 4740"/>
                <a:gd name="T89" fmla="*/ 348 h 4741"/>
                <a:gd name="T90" fmla="*/ 453 w 4740"/>
                <a:gd name="T91" fmla="*/ 253 h 4741"/>
                <a:gd name="T92" fmla="*/ 570 w 4740"/>
                <a:gd name="T93" fmla="*/ 172 h 4741"/>
                <a:gd name="T94" fmla="*/ 697 w 4740"/>
                <a:gd name="T95" fmla="*/ 105 h 4741"/>
                <a:gd name="T96" fmla="*/ 832 w 4740"/>
                <a:gd name="T97" fmla="*/ 54 h 4741"/>
                <a:gd name="T98" fmla="*/ 974 w 4740"/>
                <a:gd name="T99" fmla="*/ 19 h 4741"/>
                <a:gd name="T100" fmla="*/ 1123 w 4740"/>
                <a:gd name="T101" fmla="*/ 2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1109 w 5228"/>
                <a:gd name="T1" fmla="*/ 2599 h 5228"/>
                <a:gd name="T2" fmla="*/ 888 w 5228"/>
                <a:gd name="T3" fmla="*/ 2546 h 5228"/>
                <a:gd name="T4" fmla="*/ 685 w 5228"/>
                <a:gd name="T5" fmla="*/ 2456 h 5228"/>
                <a:gd name="T6" fmla="*/ 501 w 5228"/>
                <a:gd name="T7" fmla="*/ 2336 h 5228"/>
                <a:gd name="T8" fmla="*/ 340 w 5228"/>
                <a:gd name="T9" fmla="*/ 2186 h 5228"/>
                <a:gd name="T10" fmla="*/ 206 w 5228"/>
                <a:gd name="T11" fmla="*/ 2012 h 5228"/>
                <a:gd name="T12" fmla="*/ 103 w 5228"/>
                <a:gd name="T13" fmla="*/ 1816 h 5228"/>
                <a:gd name="T14" fmla="*/ 34 w 5228"/>
                <a:gd name="T15" fmla="*/ 1602 h 5228"/>
                <a:gd name="T16" fmla="*/ 2 w 5228"/>
                <a:gd name="T17" fmla="*/ 1375 h 5228"/>
                <a:gd name="T18" fmla="*/ 11 w 5228"/>
                <a:gd name="T19" fmla="*/ 1141 h 5228"/>
                <a:gd name="T20" fmla="*/ 59 w 5228"/>
                <a:gd name="T21" fmla="*/ 919 h 5228"/>
                <a:gd name="T22" fmla="*/ 144 w 5228"/>
                <a:gd name="T23" fmla="*/ 712 h 5228"/>
                <a:gd name="T24" fmla="*/ 260 w 5228"/>
                <a:gd name="T25" fmla="*/ 526 h 5228"/>
                <a:gd name="T26" fmla="*/ 406 w 5228"/>
                <a:gd name="T27" fmla="*/ 361 h 5228"/>
                <a:gd name="T28" fmla="*/ 577 w 5228"/>
                <a:gd name="T29" fmla="*/ 224 h 5228"/>
                <a:gd name="T30" fmla="*/ 770 w 5228"/>
                <a:gd name="T31" fmla="*/ 116 h 5228"/>
                <a:gd name="T32" fmla="*/ 981 w 5228"/>
                <a:gd name="T33" fmla="*/ 41 h 5228"/>
                <a:gd name="T34" fmla="*/ 1207 w 5228"/>
                <a:gd name="T35" fmla="*/ 4 h 5228"/>
                <a:gd name="T36" fmla="*/ 1441 w 5228"/>
                <a:gd name="T37" fmla="*/ 7 h 5228"/>
                <a:gd name="T38" fmla="*/ 1665 w 5228"/>
                <a:gd name="T39" fmla="*/ 50 h 5228"/>
                <a:gd name="T40" fmla="*/ 1874 w 5228"/>
                <a:gd name="T41" fmla="*/ 129 h 5228"/>
                <a:gd name="T42" fmla="*/ 2064 w 5228"/>
                <a:gd name="T43" fmla="*/ 242 h 5228"/>
                <a:gd name="T44" fmla="*/ 2232 w 5228"/>
                <a:gd name="T45" fmla="*/ 383 h 5228"/>
                <a:gd name="T46" fmla="*/ 2373 w 5228"/>
                <a:gd name="T47" fmla="*/ 551 h 5228"/>
                <a:gd name="T48" fmla="*/ 2486 w 5228"/>
                <a:gd name="T49" fmla="*/ 741 h 5228"/>
                <a:gd name="T50" fmla="*/ 2565 w 5228"/>
                <a:gd name="T51" fmla="*/ 950 h 5228"/>
                <a:gd name="T52" fmla="*/ 2608 w 5228"/>
                <a:gd name="T53" fmla="*/ 1174 h 5228"/>
                <a:gd name="T54" fmla="*/ 2611 w 5228"/>
                <a:gd name="T55" fmla="*/ 1408 h 5228"/>
                <a:gd name="T56" fmla="*/ 2573 w 5228"/>
                <a:gd name="T57" fmla="*/ 1634 h 5228"/>
                <a:gd name="T58" fmla="*/ 2499 w 5228"/>
                <a:gd name="T59" fmla="*/ 1845 h 5228"/>
                <a:gd name="T60" fmla="*/ 2391 w 5228"/>
                <a:gd name="T61" fmla="*/ 2038 h 5228"/>
                <a:gd name="T62" fmla="*/ 2254 w 5228"/>
                <a:gd name="T63" fmla="*/ 2209 h 5228"/>
                <a:gd name="T64" fmla="*/ 2089 w 5228"/>
                <a:gd name="T65" fmla="*/ 2355 h 5228"/>
                <a:gd name="T66" fmla="*/ 1902 w 5228"/>
                <a:gd name="T67" fmla="*/ 2471 h 5228"/>
                <a:gd name="T68" fmla="*/ 1696 w 5228"/>
                <a:gd name="T69" fmla="*/ 2556 h 5228"/>
                <a:gd name="T70" fmla="*/ 1474 w 5228"/>
                <a:gd name="T71" fmla="*/ 2604 h 5228"/>
                <a:gd name="T72" fmla="*/ 566 w 5228"/>
                <a:gd name="T73" fmla="*/ 1910 h 5228"/>
                <a:gd name="T74" fmla="*/ 629 w 5228"/>
                <a:gd name="T75" fmla="*/ 1691 h 5228"/>
                <a:gd name="T76" fmla="*/ 674 w 5228"/>
                <a:gd name="T77" fmla="*/ 1574 h 5228"/>
                <a:gd name="T78" fmla="*/ 724 w 5228"/>
                <a:gd name="T79" fmla="*/ 1480 h 5228"/>
                <a:gd name="T80" fmla="*/ 778 w 5228"/>
                <a:gd name="T81" fmla="*/ 1411 h 5228"/>
                <a:gd name="T82" fmla="*/ 845 w 5228"/>
                <a:gd name="T83" fmla="*/ 1359 h 5228"/>
                <a:gd name="T84" fmla="*/ 928 w 5228"/>
                <a:gd name="T85" fmla="*/ 1333 h 5228"/>
                <a:gd name="T86" fmla="*/ 1001 w 5228"/>
                <a:gd name="T87" fmla="*/ 1336 h 5228"/>
                <a:gd name="T88" fmla="*/ 1072 w 5228"/>
                <a:gd name="T89" fmla="*/ 1370 h 5228"/>
                <a:gd name="T90" fmla="*/ 1148 w 5228"/>
                <a:gd name="T91" fmla="*/ 1441 h 5228"/>
                <a:gd name="T92" fmla="*/ 1218 w 5228"/>
                <a:gd name="T93" fmla="*/ 1545 h 5228"/>
                <a:gd name="T94" fmla="*/ 1307 w 5228"/>
                <a:gd name="T95" fmla="*/ 1728 h 5228"/>
                <a:gd name="T96" fmla="*/ 1397 w 5228"/>
                <a:gd name="T97" fmla="*/ 1545 h 5228"/>
                <a:gd name="T98" fmla="*/ 1467 w 5228"/>
                <a:gd name="T99" fmla="*/ 1441 h 5228"/>
                <a:gd name="T100" fmla="*/ 1543 w 5228"/>
                <a:gd name="T101" fmla="*/ 1370 h 5228"/>
                <a:gd name="T102" fmla="*/ 1614 w 5228"/>
                <a:gd name="T103" fmla="*/ 1336 h 5228"/>
                <a:gd name="T104" fmla="*/ 1700 w 5228"/>
                <a:gd name="T105" fmla="*/ 1335 h 5228"/>
                <a:gd name="T106" fmla="*/ 1780 w 5228"/>
                <a:gd name="T107" fmla="*/ 1365 h 5228"/>
                <a:gd name="T108" fmla="*/ 1845 w 5228"/>
                <a:gd name="T109" fmla="*/ 1419 h 5228"/>
                <a:gd name="T110" fmla="*/ 1898 w 5228"/>
                <a:gd name="T111" fmla="*/ 1492 h 5228"/>
                <a:gd name="T112" fmla="*/ 1947 w 5228"/>
                <a:gd name="T113" fmla="*/ 1590 h 5228"/>
                <a:gd name="T114" fmla="*/ 1992 w 5228"/>
                <a:gd name="T115" fmla="*/ 1709 h 5228"/>
                <a:gd name="T116" fmla="*/ 2134 w 5228"/>
                <a:gd name="T117" fmla="*/ 1910 h 5228"/>
                <a:gd name="T118" fmla="*/ 566 w 5228"/>
                <a:gd name="T119" fmla="*/ 1910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78" r:id="rId3"/>
    <p:sldLayoutId id="2147484731" r:id="rId4"/>
    <p:sldLayoutId id="2147484779" r:id="rId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rgbClr val="0079C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82625" indent="-217488" algn="l" rtl="0" eaLnBrk="0" fontAlgn="base" hangingPunct="0">
        <a:spcBef>
          <a:spcPct val="20000"/>
        </a:spcBef>
        <a:spcAft>
          <a:spcPct val="0"/>
        </a:spcAft>
        <a:buClr>
          <a:srgbClr val="0063B8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1146175" indent="-173038" algn="l" rtl="0" eaLnBrk="0" fontAlgn="base" hangingPunct="0">
        <a:spcBef>
          <a:spcPct val="20000"/>
        </a:spcBef>
        <a:spcAft>
          <a:spcPct val="0"/>
        </a:spcAft>
        <a:buClr>
          <a:srgbClr val="0063B8"/>
        </a:buClr>
        <a:buFont typeface="Arial" charset="0"/>
        <a:buChar char="-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 userDrawn="1"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3076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2613 w 4740"/>
                <a:gd name="T1" fmla="*/ 14 h 4741"/>
                <a:gd name="T2" fmla="*/ 2906 w 4740"/>
                <a:gd name="T3" fmla="*/ 62 h 4741"/>
                <a:gd name="T4" fmla="*/ 3184 w 4740"/>
                <a:gd name="T5" fmla="*/ 145 h 4741"/>
                <a:gd name="T6" fmla="*/ 3449 w 4740"/>
                <a:gd name="T7" fmla="*/ 261 h 4741"/>
                <a:gd name="T8" fmla="*/ 3695 w 4740"/>
                <a:gd name="T9" fmla="*/ 406 h 4741"/>
                <a:gd name="T10" fmla="*/ 3921 w 4740"/>
                <a:gd name="T11" fmla="*/ 580 h 4741"/>
                <a:gd name="T12" fmla="*/ 4125 w 4740"/>
                <a:gd name="T13" fmla="*/ 778 h 4741"/>
                <a:gd name="T14" fmla="*/ 4303 w 4740"/>
                <a:gd name="T15" fmla="*/ 999 h 4741"/>
                <a:gd name="T16" fmla="*/ 4454 w 4740"/>
                <a:gd name="T17" fmla="*/ 1242 h 4741"/>
                <a:gd name="T18" fmla="*/ 4576 w 4740"/>
                <a:gd name="T19" fmla="*/ 1503 h 4741"/>
                <a:gd name="T20" fmla="*/ 4666 w 4740"/>
                <a:gd name="T21" fmla="*/ 1779 h 4741"/>
                <a:gd name="T22" fmla="*/ 4721 w 4740"/>
                <a:gd name="T23" fmla="*/ 2069 h 4741"/>
                <a:gd name="T24" fmla="*/ 4740 w 4740"/>
                <a:gd name="T25" fmla="*/ 2371 h 4741"/>
                <a:gd name="T26" fmla="*/ 4721 w 4740"/>
                <a:gd name="T27" fmla="*/ 2673 h 4741"/>
                <a:gd name="T28" fmla="*/ 4666 w 4740"/>
                <a:gd name="T29" fmla="*/ 2963 h 4741"/>
                <a:gd name="T30" fmla="*/ 4576 w 4740"/>
                <a:gd name="T31" fmla="*/ 3240 h 4741"/>
                <a:gd name="T32" fmla="*/ 4454 w 4740"/>
                <a:gd name="T33" fmla="*/ 3500 h 4741"/>
                <a:gd name="T34" fmla="*/ 4303 w 4740"/>
                <a:gd name="T35" fmla="*/ 3743 h 4741"/>
                <a:gd name="T36" fmla="*/ 4125 w 4740"/>
                <a:gd name="T37" fmla="*/ 3964 h 4741"/>
                <a:gd name="T38" fmla="*/ 3921 w 4740"/>
                <a:gd name="T39" fmla="*/ 4163 h 4741"/>
                <a:gd name="T40" fmla="*/ 3695 w 4740"/>
                <a:gd name="T41" fmla="*/ 4337 h 4741"/>
                <a:gd name="T42" fmla="*/ 3449 w 4740"/>
                <a:gd name="T43" fmla="*/ 4482 h 4741"/>
                <a:gd name="T44" fmla="*/ 3184 w 4740"/>
                <a:gd name="T45" fmla="*/ 4597 h 4741"/>
                <a:gd name="T46" fmla="*/ 2906 w 4740"/>
                <a:gd name="T47" fmla="*/ 4680 h 4741"/>
                <a:gd name="T48" fmla="*/ 2613 w 4740"/>
                <a:gd name="T49" fmla="*/ 4728 h 4741"/>
                <a:gd name="T50" fmla="*/ 2309 w 4740"/>
                <a:gd name="T51" fmla="*/ 4740 h 4741"/>
                <a:gd name="T52" fmla="*/ 2009 w 4740"/>
                <a:gd name="T53" fmla="*/ 4713 h 4741"/>
                <a:gd name="T54" fmla="*/ 1721 w 4740"/>
                <a:gd name="T55" fmla="*/ 4651 h 4741"/>
                <a:gd name="T56" fmla="*/ 1448 w 4740"/>
                <a:gd name="T57" fmla="*/ 4554 h 4741"/>
                <a:gd name="T58" fmla="*/ 1191 w 4740"/>
                <a:gd name="T59" fmla="*/ 4426 h 4741"/>
                <a:gd name="T60" fmla="*/ 953 w 4740"/>
                <a:gd name="T61" fmla="*/ 4270 h 4741"/>
                <a:gd name="T62" fmla="*/ 735 w 4740"/>
                <a:gd name="T63" fmla="*/ 4087 h 4741"/>
                <a:gd name="T64" fmla="*/ 542 w 4740"/>
                <a:gd name="T65" fmla="*/ 3878 h 4741"/>
                <a:gd name="T66" fmla="*/ 375 w 4740"/>
                <a:gd name="T67" fmla="*/ 3648 h 4741"/>
                <a:gd name="T68" fmla="*/ 234 w 4740"/>
                <a:gd name="T69" fmla="*/ 3399 h 4741"/>
                <a:gd name="T70" fmla="*/ 125 w 4740"/>
                <a:gd name="T71" fmla="*/ 3132 h 4741"/>
                <a:gd name="T72" fmla="*/ 49 w 4740"/>
                <a:gd name="T73" fmla="*/ 2848 h 4741"/>
                <a:gd name="T74" fmla="*/ 7 w 4740"/>
                <a:gd name="T75" fmla="*/ 2553 h 4741"/>
                <a:gd name="T76" fmla="*/ 4 w 4740"/>
                <a:gd name="T77" fmla="*/ 2249 h 4741"/>
                <a:gd name="T78" fmla="*/ 37 w 4740"/>
                <a:gd name="T79" fmla="*/ 1952 h 4741"/>
                <a:gd name="T80" fmla="*/ 107 w 4740"/>
                <a:gd name="T81" fmla="*/ 1667 h 4741"/>
                <a:gd name="T82" fmla="*/ 210 w 4740"/>
                <a:gd name="T83" fmla="*/ 1397 h 4741"/>
                <a:gd name="T84" fmla="*/ 344 w 4740"/>
                <a:gd name="T85" fmla="*/ 1143 h 4741"/>
                <a:gd name="T86" fmla="*/ 506 w 4740"/>
                <a:gd name="T87" fmla="*/ 908 h 4741"/>
                <a:gd name="T88" fmla="*/ 695 w 4740"/>
                <a:gd name="T89" fmla="*/ 696 h 4741"/>
                <a:gd name="T90" fmla="*/ 908 w 4740"/>
                <a:gd name="T91" fmla="*/ 507 h 4741"/>
                <a:gd name="T92" fmla="*/ 1142 w 4740"/>
                <a:gd name="T93" fmla="*/ 345 h 4741"/>
                <a:gd name="T94" fmla="*/ 1395 w 4740"/>
                <a:gd name="T95" fmla="*/ 211 h 4741"/>
                <a:gd name="T96" fmla="*/ 1666 w 4740"/>
                <a:gd name="T97" fmla="*/ 109 h 4741"/>
                <a:gd name="T98" fmla="*/ 1951 w 4740"/>
                <a:gd name="T99" fmla="*/ 38 h 4741"/>
                <a:gd name="T100" fmla="*/ 2249 w 4740"/>
                <a:gd name="T101" fmla="*/ 5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7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2217 w 5228"/>
                <a:gd name="T1" fmla="*/ 5198 h 5228"/>
                <a:gd name="T2" fmla="*/ 1776 w 5228"/>
                <a:gd name="T3" fmla="*/ 5091 h 5228"/>
                <a:gd name="T4" fmla="*/ 1369 w 5228"/>
                <a:gd name="T5" fmla="*/ 4912 h 5228"/>
                <a:gd name="T6" fmla="*/ 1001 w 5228"/>
                <a:gd name="T7" fmla="*/ 4671 h 5228"/>
                <a:gd name="T8" fmla="*/ 680 w 5228"/>
                <a:gd name="T9" fmla="*/ 4371 h 5228"/>
                <a:gd name="T10" fmla="*/ 412 w 5228"/>
                <a:gd name="T11" fmla="*/ 4023 h 5228"/>
                <a:gd name="T12" fmla="*/ 206 w 5228"/>
                <a:gd name="T13" fmla="*/ 3631 h 5228"/>
                <a:gd name="T14" fmla="*/ 67 w 5228"/>
                <a:gd name="T15" fmla="*/ 3204 h 5228"/>
                <a:gd name="T16" fmla="*/ 3 w 5228"/>
                <a:gd name="T17" fmla="*/ 2749 h 5228"/>
                <a:gd name="T18" fmla="*/ 21 w 5228"/>
                <a:gd name="T19" fmla="*/ 2281 h 5228"/>
                <a:gd name="T20" fmla="*/ 118 w 5228"/>
                <a:gd name="T21" fmla="*/ 1838 h 5228"/>
                <a:gd name="T22" fmla="*/ 287 w 5228"/>
                <a:gd name="T23" fmla="*/ 1424 h 5228"/>
                <a:gd name="T24" fmla="*/ 520 w 5228"/>
                <a:gd name="T25" fmla="*/ 1051 h 5228"/>
                <a:gd name="T26" fmla="*/ 811 w 5228"/>
                <a:gd name="T27" fmla="*/ 722 h 5228"/>
                <a:gd name="T28" fmla="*/ 1153 w 5228"/>
                <a:gd name="T29" fmla="*/ 447 h 5228"/>
                <a:gd name="T30" fmla="*/ 1539 w 5228"/>
                <a:gd name="T31" fmla="*/ 231 h 5228"/>
                <a:gd name="T32" fmla="*/ 1961 w 5228"/>
                <a:gd name="T33" fmla="*/ 82 h 5228"/>
                <a:gd name="T34" fmla="*/ 2414 w 5228"/>
                <a:gd name="T35" fmla="*/ 8 h 5228"/>
                <a:gd name="T36" fmla="*/ 2881 w 5228"/>
                <a:gd name="T37" fmla="*/ 14 h 5228"/>
                <a:gd name="T38" fmla="*/ 3329 w 5228"/>
                <a:gd name="T39" fmla="*/ 99 h 5228"/>
                <a:gd name="T40" fmla="*/ 3748 w 5228"/>
                <a:gd name="T41" fmla="*/ 258 h 5228"/>
                <a:gd name="T42" fmla="*/ 4128 w 5228"/>
                <a:gd name="T43" fmla="*/ 483 h 5228"/>
                <a:gd name="T44" fmla="*/ 4463 w 5228"/>
                <a:gd name="T45" fmla="*/ 766 h 5228"/>
                <a:gd name="T46" fmla="*/ 4746 w 5228"/>
                <a:gd name="T47" fmla="*/ 1102 h 5228"/>
                <a:gd name="T48" fmla="*/ 4971 w 5228"/>
                <a:gd name="T49" fmla="*/ 1482 h 5228"/>
                <a:gd name="T50" fmla="*/ 5129 w 5228"/>
                <a:gd name="T51" fmla="*/ 1899 h 5228"/>
                <a:gd name="T52" fmla="*/ 5215 w 5228"/>
                <a:gd name="T53" fmla="*/ 2347 h 5228"/>
                <a:gd name="T54" fmla="*/ 5221 w 5228"/>
                <a:gd name="T55" fmla="*/ 2815 h 5228"/>
                <a:gd name="T56" fmla="*/ 5146 w 5228"/>
                <a:gd name="T57" fmla="*/ 3267 h 5228"/>
                <a:gd name="T58" fmla="*/ 4998 w 5228"/>
                <a:gd name="T59" fmla="*/ 3689 h 5228"/>
                <a:gd name="T60" fmla="*/ 4782 w 5228"/>
                <a:gd name="T61" fmla="*/ 4075 h 5228"/>
                <a:gd name="T62" fmla="*/ 4507 w 5228"/>
                <a:gd name="T63" fmla="*/ 4417 h 5228"/>
                <a:gd name="T64" fmla="*/ 4178 w 5228"/>
                <a:gd name="T65" fmla="*/ 4709 h 5228"/>
                <a:gd name="T66" fmla="*/ 3804 w 5228"/>
                <a:gd name="T67" fmla="*/ 4942 h 5228"/>
                <a:gd name="T68" fmla="*/ 3392 w 5228"/>
                <a:gd name="T69" fmla="*/ 5111 h 5228"/>
                <a:gd name="T70" fmla="*/ 2947 w 5228"/>
                <a:gd name="T71" fmla="*/ 5207 h 5228"/>
                <a:gd name="T72" fmla="*/ 1131 w 5228"/>
                <a:gd name="T73" fmla="*/ 3819 h 5228"/>
                <a:gd name="T74" fmla="*/ 1258 w 5228"/>
                <a:gd name="T75" fmla="*/ 3381 h 5228"/>
                <a:gd name="T76" fmla="*/ 1348 w 5228"/>
                <a:gd name="T77" fmla="*/ 3148 h 5228"/>
                <a:gd name="T78" fmla="*/ 1447 w 5228"/>
                <a:gd name="T79" fmla="*/ 2959 h 5228"/>
                <a:gd name="T80" fmla="*/ 1556 w 5228"/>
                <a:gd name="T81" fmla="*/ 2822 h 5228"/>
                <a:gd name="T82" fmla="*/ 1690 w 5228"/>
                <a:gd name="T83" fmla="*/ 2718 h 5228"/>
                <a:gd name="T84" fmla="*/ 1855 w 5228"/>
                <a:gd name="T85" fmla="*/ 2666 h 5228"/>
                <a:gd name="T86" fmla="*/ 2001 w 5228"/>
                <a:gd name="T87" fmla="*/ 2672 h 5228"/>
                <a:gd name="T88" fmla="*/ 2144 w 5228"/>
                <a:gd name="T89" fmla="*/ 2739 h 5228"/>
                <a:gd name="T90" fmla="*/ 2295 w 5228"/>
                <a:gd name="T91" fmla="*/ 2881 h 5228"/>
                <a:gd name="T92" fmla="*/ 2435 w 5228"/>
                <a:gd name="T93" fmla="*/ 3090 h 5228"/>
                <a:gd name="T94" fmla="*/ 2614 w 5228"/>
                <a:gd name="T95" fmla="*/ 3456 h 5228"/>
                <a:gd name="T96" fmla="*/ 2794 w 5228"/>
                <a:gd name="T97" fmla="*/ 3090 h 5228"/>
                <a:gd name="T98" fmla="*/ 2934 w 5228"/>
                <a:gd name="T99" fmla="*/ 2881 h 5228"/>
                <a:gd name="T100" fmla="*/ 3085 w 5228"/>
                <a:gd name="T101" fmla="*/ 2739 h 5228"/>
                <a:gd name="T102" fmla="*/ 3228 w 5228"/>
                <a:gd name="T103" fmla="*/ 2672 h 5228"/>
                <a:gd name="T104" fmla="*/ 3400 w 5228"/>
                <a:gd name="T105" fmla="*/ 2669 h 5228"/>
                <a:gd name="T106" fmla="*/ 3560 w 5228"/>
                <a:gd name="T107" fmla="*/ 2729 h 5228"/>
                <a:gd name="T108" fmla="*/ 3689 w 5228"/>
                <a:gd name="T109" fmla="*/ 2838 h 5228"/>
                <a:gd name="T110" fmla="*/ 3796 w 5228"/>
                <a:gd name="T111" fmla="*/ 2983 h 5228"/>
                <a:gd name="T112" fmla="*/ 3894 w 5228"/>
                <a:gd name="T113" fmla="*/ 3179 h 5228"/>
                <a:gd name="T114" fmla="*/ 3983 w 5228"/>
                <a:gd name="T115" fmla="*/ 3417 h 5228"/>
                <a:gd name="T116" fmla="*/ 4268 w 5228"/>
                <a:gd name="T117" fmla="*/ 3819 h 5228"/>
                <a:gd name="T118" fmla="*/ 1131 w 5228"/>
                <a:gd name="T119" fmla="*/ 3819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075" name="Picture 2" descr="EndSlide_ThisIsOutMoment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charset="0"/>
          <a:cs typeface="MS PGothic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charset="0"/>
          <a:cs typeface="MS PGothic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charset="0"/>
          <a:cs typeface="MS PGothic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347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682625" indent="-1158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295400"/>
            <a:ext cx="8518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</a:t>
            </a:r>
          </a:p>
        </p:txBody>
      </p:sp>
      <p:grpSp>
        <p:nvGrpSpPr>
          <p:cNvPr id="4100" name="Group 4"/>
          <p:cNvGrpSpPr>
            <a:grpSpLocks/>
          </p:cNvGrpSpPr>
          <p:nvPr userDrawn="1"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4102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2613 w 4740"/>
                <a:gd name="T1" fmla="*/ 14 h 4741"/>
                <a:gd name="T2" fmla="*/ 2906 w 4740"/>
                <a:gd name="T3" fmla="*/ 62 h 4741"/>
                <a:gd name="T4" fmla="*/ 3184 w 4740"/>
                <a:gd name="T5" fmla="*/ 145 h 4741"/>
                <a:gd name="T6" fmla="*/ 3449 w 4740"/>
                <a:gd name="T7" fmla="*/ 261 h 4741"/>
                <a:gd name="T8" fmla="*/ 3695 w 4740"/>
                <a:gd name="T9" fmla="*/ 406 h 4741"/>
                <a:gd name="T10" fmla="*/ 3921 w 4740"/>
                <a:gd name="T11" fmla="*/ 580 h 4741"/>
                <a:gd name="T12" fmla="*/ 4125 w 4740"/>
                <a:gd name="T13" fmla="*/ 778 h 4741"/>
                <a:gd name="T14" fmla="*/ 4303 w 4740"/>
                <a:gd name="T15" fmla="*/ 999 h 4741"/>
                <a:gd name="T16" fmla="*/ 4454 w 4740"/>
                <a:gd name="T17" fmla="*/ 1242 h 4741"/>
                <a:gd name="T18" fmla="*/ 4576 w 4740"/>
                <a:gd name="T19" fmla="*/ 1503 h 4741"/>
                <a:gd name="T20" fmla="*/ 4666 w 4740"/>
                <a:gd name="T21" fmla="*/ 1779 h 4741"/>
                <a:gd name="T22" fmla="*/ 4721 w 4740"/>
                <a:gd name="T23" fmla="*/ 2069 h 4741"/>
                <a:gd name="T24" fmla="*/ 4740 w 4740"/>
                <a:gd name="T25" fmla="*/ 2371 h 4741"/>
                <a:gd name="T26" fmla="*/ 4721 w 4740"/>
                <a:gd name="T27" fmla="*/ 2673 h 4741"/>
                <a:gd name="T28" fmla="*/ 4666 w 4740"/>
                <a:gd name="T29" fmla="*/ 2963 h 4741"/>
                <a:gd name="T30" fmla="*/ 4576 w 4740"/>
                <a:gd name="T31" fmla="*/ 3240 h 4741"/>
                <a:gd name="T32" fmla="*/ 4454 w 4740"/>
                <a:gd name="T33" fmla="*/ 3500 h 4741"/>
                <a:gd name="T34" fmla="*/ 4303 w 4740"/>
                <a:gd name="T35" fmla="*/ 3743 h 4741"/>
                <a:gd name="T36" fmla="*/ 4125 w 4740"/>
                <a:gd name="T37" fmla="*/ 3964 h 4741"/>
                <a:gd name="T38" fmla="*/ 3921 w 4740"/>
                <a:gd name="T39" fmla="*/ 4163 h 4741"/>
                <a:gd name="T40" fmla="*/ 3695 w 4740"/>
                <a:gd name="T41" fmla="*/ 4337 h 4741"/>
                <a:gd name="T42" fmla="*/ 3449 w 4740"/>
                <a:gd name="T43" fmla="*/ 4482 h 4741"/>
                <a:gd name="T44" fmla="*/ 3184 w 4740"/>
                <a:gd name="T45" fmla="*/ 4597 h 4741"/>
                <a:gd name="T46" fmla="*/ 2906 w 4740"/>
                <a:gd name="T47" fmla="*/ 4680 h 4741"/>
                <a:gd name="T48" fmla="*/ 2613 w 4740"/>
                <a:gd name="T49" fmla="*/ 4728 h 4741"/>
                <a:gd name="T50" fmla="*/ 2309 w 4740"/>
                <a:gd name="T51" fmla="*/ 4740 h 4741"/>
                <a:gd name="T52" fmla="*/ 2009 w 4740"/>
                <a:gd name="T53" fmla="*/ 4713 h 4741"/>
                <a:gd name="T54" fmla="*/ 1721 w 4740"/>
                <a:gd name="T55" fmla="*/ 4651 h 4741"/>
                <a:gd name="T56" fmla="*/ 1448 w 4740"/>
                <a:gd name="T57" fmla="*/ 4554 h 4741"/>
                <a:gd name="T58" fmla="*/ 1191 w 4740"/>
                <a:gd name="T59" fmla="*/ 4426 h 4741"/>
                <a:gd name="T60" fmla="*/ 953 w 4740"/>
                <a:gd name="T61" fmla="*/ 4270 h 4741"/>
                <a:gd name="T62" fmla="*/ 735 w 4740"/>
                <a:gd name="T63" fmla="*/ 4087 h 4741"/>
                <a:gd name="T64" fmla="*/ 542 w 4740"/>
                <a:gd name="T65" fmla="*/ 3878 h 4741"/>
                <a:gd name="T66" fmla="*/ 375 w 4740"/>
                <a:gd name="T67" fmla="*/ 3648 h 4741"/>
                <a:gd name="T68" fmla="*/ 234 w 4740"/>
                <a:gd name="T69" fmla="*/ 3399 h 4741"/>
                <a:gd name="T70" fmla="*/ 125 w 4740"/>
                <a:gd name="T71" fmla="*/ 3132 h 4741"/>
                <a:gd name="T72" fmla="*/ 49 w 4740"/>
                <a:gd name="T73" fmla="*/ 2848 h 4741"/>
                <a:gd name="T74" fmla="*/ 7 w 4740"/>
                <a:gd name="T75" fmla="*/ 2553 h 4741"/>
                <a:gd name="T76" fmla="*/ 4 w 4740"/>
                <a:gd name="T77" fmla="*/ 2249 h 4741"/>
                <a:gd name="T78" fmla="*/ 37 w 4740"/>
                <a:gd name="T79" fmla="*/ 1952 h 4741"/>
                <a:gd name="T80" fmla="*/ 107 w 4740"/>
                <a:gd name="T81" fmla="*/ 1667 h 4741"/>
                <a:gd name="T82" fmla="*/ 210 w 4740"/>
                <a:gd name="T83" fmla="*/ 1397 h 4741"/>
                <a:gd name="T84" fmla="*/ 344 w 4740"/>
                <a:gd name="T85" fmla="*/ 1143 h 4741"/>
                <a:gd name="T86" fmla="*/ 506 w 4740"/>
                <a:gd name="T87" fmla="*/ 908 h 4741"/>
                <a:gd name="T88" fmla="*/ 695 w 4740"/>
                <a:gd name="T89" fmla="*/ 696 h 4741"/>
                <a:gd name="T90" fmla="*/ 908 w 4740"/>
                <a:gd name="T91" fmla="*/ 507 h 4741"/>
                <a:gd name="T92" fmla="*/ 1142 w 4740"/>
                <a:gd name="T93" fmla="*/ 345 h 4741"/>
                <a:gd name="T94" fmla="*/ 1395 w 4740"/>
                <a:gd name="T95" fmla="*/ 211 h 4741"/>
                <a:gd name="T96" fmla="*/ 1666 w 4740"/>
                <a:gd name="T97" fmla="*/ 109 h 4741"/>
                <a:gd name="T98" fmla="*/ 1951 w 4740"/>
                <a:gd name="T99" fmla="*/ 38 h 4741"/>
                <a:gd name="T100" fmla="*/ 2249 w 4740"/>
                <a:gd name="T101" fmla="*/ 5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103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2217 w 5228"/>
                <a:gd name="T1" fmla="*/ 5198 h 5228"/>
                <a:gd name="T2" fmla="*/ 1776 w 5228"/>
                <a:gd name="T3" fmla="*/ 5091 h 5228"/>
                <a:gd name="T4" fmla="*/ 1369 w 5228"/>
                <a:gd name="T5" fmla="*/ 4912 h 5228"/>
                <a:gd name="T6" fmla="*/ 1001 w 5228"/>
                <a:gd name="T7" fmla="*/ 4671 h 5228"/>
                <a:gd name="T8" fmla="*/ 680 w 5228"/>
                <a:gd name="T9" fmla="*/ 4371 h 5228"/>
                <a:gd name="T10" fmla="*/ 412 w 5228"/>
                <a:gd name="T11" fmla="*/ 4023 h 5228"/>
                <a:gd name="T12" fmla="*/ 206 w 5228"/>
                <a:gd name="T13" fmla="*/ 3631 h 5228"/>
                <a:gd name="T14" fmla="*/ 67 w 5228"/>
                <a:gd name="T15" fmla="*/ 3204 h 5228"/>
                <a:gd name="T16" fmla="*/ 3 w 5228"/>
                <a:gd name="T17" fmla="*/ 2749 h 5228"/>
                <a:gd name="T18" fmla="*/ 21 w 5228"/>
                <a:gd name="T19" fmla="*/ 2281 h 5228"/>
                <a:gd name="T20" fmla="*/ 118 w 5228"/>
                <a:gd name="T21" fmla="*/ 1838 h 5228"/>
                <a:gd name="T22" fmla="*/ 287 w 5228"/>
                <a:gd name="T23" fmla="*/ 1424 h 5228"/>
                <a:gd name="T24" fmla="*/ 520 w 5228"/>
                <a:gd name="T25" fmla="*/ 1051 h 5228"/>
                <a:gd name="T26" fmla="*/ 811 w 5228"/>
                <a:gd name="T27" fmla="*/ 722 h 5228"/>
                <a:gd name="T28" fmla="*/ 1153 w 5228"/>
                <a:gd name="T29" fmla="*/ 447 h 5228"/>
                <a:gd name="T30" fmla="*/ 1539 w 5228"/>
                <a:gd name="T31" fmla="*/ 231 h 5228"/>
                <a:gd name="T32" fmla="*/ 1961 w 5228"/>
                <a:gd name="T33" fmla="*/ 82 h 5228"/>
                <a:gd name="T34" fmla="*/ 2414 w 5228"/>
                <a:gd name="T35" fmla="*/ 8 h 5228"/>
                <a:gd name="T36" fmla="*/ 2881 w 5228"/>
                <a:gd name="T37" fmla="*/ 14 h 5228"/>
                <a:gd name="T38" fmla="*/ 3329 w 5228"/>
                <a:gd name="T39" fmla="*/ 99 h 5228"/>
                <a:gd name="T40" fmla="*/ 3748 w 5228"/>
                <a:gd name="T41" fmla="*/ 258 h 5228"/>
                <a:gd name="T42" fmla="*/ 4128 w 5228"/>
                <a:gd name="T43" fmla="*/ 483 h 5228"/>
                <a:gd name="T44" fmla="*/ 4463 w 5228"/>
                <a:gd name="T45" fmla="*/ 766 h 5228"/>
                <a:gd name="T46" fmla="*/ 4746 w 5228"/>
                <a:gd name="T47" fmla="*/ 1102 h 5228"/>
                <a:gd name="T48" fmla="*/ 4971 w 5228"/>
                <a:gd name="T49" fmla="*/ 1482 h 5228"/>
                <a:gd name="T50" fmla="*/ 5129 w 5228"/>
                <a:gd name="T51" fmla="*/ 1899 h 5228"/>
                <a:gd name="T52" fmla="*/ 5215 w 5228"/>
                <a:gd name="T53" fmla="*/ 2347 h 5228"/>
                <a:gd name="T54" fmla="*/ 5221 w 5228"/>
                <a:gd name="T55" fmla="*/ 2815 h 5228"/>
                <a:gd name="T56" fmla="*/ 5146 w 5228"/>
                <a:gd name="T57" fmla="*/ 3267 h 5228"/>
                <a:gd name="T58" fmla="*/ 4998 w 5228"/>
                <a:gd name="T59" fmla="*/ 3689 h 5228"/>
                <a:gd name="T60" fmla="*/ 4782 w 5228"/>
                <a:gd name="T61" fmla="*/ 4075 h 5228"/>
                <a:gd name="T62" fmla="*/ 4507 w 5228"/>
                <a:gd name="T63" fmla="*/ 4417 h 5228"/>
                <a:gd name="T64" fmla="*/ 4178 w 5228"/>
                <a:gd name="T65" fmla="*/ 4709 h 5228"/>
                <a:gd name="T66" fmla="*/ 3804 w 5228"/>
                <a:gd name="T67" fmla="*/ 4942 h 5228"/>
                <a:gd name="T68" fmla="*/ 3392 w 5228"/>
                <a:gd name="T69" fmla="*/ 5111 h 5228"/>
                <a:gd name="T70" fmla="*/ 2947 w 5228"/>
                <a:gd name="T71" fmla="*/ 5207 h 5228"/>
                <a:gd name="T72" fmla="*/ 1131 w 5228"/>
                <a:gd name="T73" fmla="*/ 3819 h 5228"/>
                <a:gd name="T74" fmla="*/ 1258 w 5228"/>
                <a:gd name="T75" fmla="*/ 3381 h 5228"/>
                <a:gd name="T76" fmla="*/ 1348 w 5228"/>
                <a:gd name="T77" fmla="*/ 3148 h 5228"/>
                <a:gd name="T78" fmla="*/ 1447 w 5228"/>
                <a:gd name="T79" fmla="*/ 2959 h 5228"/>
                <a:gd name="T80" fmla="*/ 1556 w 5228"/>
                <a:gd name="T81" fmla="*/ 2822 h 5228"/>
                <a:gd name="T82" fmla="*/ 1690 w 5228"/>
                <a:gd name="T83" fmla="*/ 2718 h 5228"/>
                <a:gd name="T84" fmla="*/ 1855 w 5228"/>
                <a:gd name="T85" fmla="*/ 2666 h 5228"/>
                <a:gd name="T86" fmla="*/ 2001 w 5228"/>
                <a:gd name="T87" fmla="*/ 2672 h 5228"/>
                <a:gd name="T88" fmla="*/ 2144 w 5228"/>
                <a:gd name="T89" fmla="*/ 2739 h 5228"/>
                <a:gd name="T90" fmla="*/ 2295 w 5228"/>
                <a:gd name="T91" fmla="*/ 2881 h 5228"/>
                <a:gd name="T92" fmla="*/ 2435 w 5228"/>
                <a:gd name="T93" fmla="*/ 3090 h 5228"/>
                <a:gd name="T94" fmla="*/ 2614 w 5228"/>
                <a:gd name="T95" fmla="*/ 3456 h 5228"/>
                <a:gd name="T96" fmla="*/ 2794 w 5228"/>
                <a:gd name="T97" fmla="*/ 3090 h 5228"/>
                <a:gd name="T98" fmla="*/ 2934 w 5228"/>
                <a:gd name="T99" fmla="*/ 2881 h 5228"/>
                <a:gd name="T100" fmla="*/ 3085 w 5228"/>
                <a:gd name="T101" fmla="*/ 2739 h 5228"/>
                <a:gd name="T102" fmla="*/ 3228 w 5228"/>
                <a:gd name="T103" fmla="*/ 2672 h 5228"/>
                <a:gd name="T104" fmla="*/ 3400 w 5228"/>
                <a:gd name="T105" fmla="*/ 2669 h 5228"/>
                <a:gd name="T106" fmla="*/ 3560 w 5228"/>
                <a:gd name="T107" fmla="*/ 2729 h 5228"/>
                <a:gd name="T108" fmla="*/ 3689 w 5228"/>
                <a:gd name="T109" fmla="*/ 2838 h 5228"/>
                <a:gd name="T110" fmla="*/ 3796 w 5228"/>
                <a:gd name="T111" fmla="*/ 2983 h 5228"/>
                <a:gd name="T112" fmla="*/ 3894 w 5228"/>
                <a:gd name="T113" fmla="*/ 3179 h 5228"/>
                <a:gd name="T114" fmla="*/ 3983 w 5228"/>
                <a:gd name="T115" fmla="*/ 3417 h 5228"/>
                <a:gd name="T116" fmla="*/ 4268 w 5228"/>
                <a:gd name="T117" fmla="*/ 3819 h 5228"/>
                <a:gd name="T118" fmla="*/ 1131 w 5228"/>
                <a:gd name="T119" fmla="*/ 3819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  <p:sldLayoutId id="2147484755" r:id="rId12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 baseline="0">
          <a:solidFill>
            <a:srgbClr val="0063BE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charset="0"/>
          <a:cs typeface="MS PGothic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charset="0"/>
          <a:cs typeface="MS PGothic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charset="0"/>
          <a:cs typeface="MS PGothic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22288" indent="-176213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Font typeface="Arial" charset="0"/>
        <a:buChar char="-"/>
        <a:defRPr sz="2000">
          <a:solidFill>
            <a:srgbClr val="000000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795338" indent="-158750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Font typeface="Arial" charset="0"/>
        <a:buChar char="…"/>
        <a:defRPr sz="2000">
          <a:solidFill>
            <a:srgbClr val="000000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grpSp>
        <p:nvGrpSpPr>
          <p:cNvPr id="5123" name="Group 4"/>
          <p:cNvGrpSpPr>
            <a:grpSpLocks/>
          </p:cNvGrpSpPr>
          <p:nvPr userDrawn="1"/>
        </p:nvGrpSpPr>
        <p:grpSpPr bwMode="auto">
          <a:xfrm>
            <a:off x="381000" y="5840413"/>
            <a:ext cx="754063" cy="758825"/>
            <a:chOff x="1633" y="1249"/>
            <a:chExt cx="2614" cy="2614"/>
          </a:xfrm>
        </p:grpSpPr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1760" y="1369"/>
              <a:ext cx="2366" cy="2373"/>
            </a:xfrm>
            <a:custGeom>
              <a:avLst/>
              <a:gdLst>
                <a:gd name="T0" fmla="*/ 2613 w 4740"/>
                <a:gd name="T1" fmla="*/ 14 h 4741"/>
                <a:gd name="T2" fmla="*/ 2906 w 4740"/>
                <a:gd name="T3" fmla="*/ 62 h 4741"/>
                <a:gd name="T4" fmla="*/ 3184 w 4740"/>
                <a:gd name="T5" fmla="*/ 145 h 4741"/>
                <a:gd name="T6" fmla="*/ 3449 w 4740"/>
                <a:gd name="T7" fmla="*/ 261 h 4741"/>
                <a:gd name="T8" fmla="*/ 3695 w 4740"/>
                <a:gd name="T9" fmla="*/ 406 h 4741"/>
                <a:gd name="T10" fmla="*/ 3921 w 4740"/>
                <a:gd name="T11" fmla="*/ 580 h 4741"/>
                <a:gd name="T12" fmla="*/ 4125 w 4740"/>
                <a:gd name="T13" fmla="*/ 778 h 4741"/>
                <a:gd name="T14" fmla="*/ 4303 w 4740"/>
                <a:gd name="T15" fmla="*/ 999 h 4741"/>
                <a:gd name="T16" fmla="*/ 4454 w 4740"/>
                <a:gd name="T17" fmla="*/ 1242 h 4741"/>
                <a:gd name="T18" fmla="*/ 4576 w 4740"/>
                <a:gd name="T19" fmla="*/ 1503 h 4741"/>
                <a:gd name="T20" fmla="*/ 4666 w 4740"/>
                <a:gd name="T21" fmla="*/ 1779 h 4741"/>
                <a:gd name="T22" fmla="*/ 4721 w 4740"/>
                <a:gd name="T23" fmla="*/ 2069 h 4741"/>
                <a:gd name="T24" fmla="*/ 4740 w 4740"/>
                <a:gd name="T25" fmla="*/ 2371 h 4741"/>
                <a:gd name="T26" fmla="*/ 4721 w 4740"/>
                <a:gd name="T27" fmla="*/ 2673 h 4741"/>
                <a:gd name="T28" fmla="*/ 4666 w 4740"/>
                <a:gd name="T29" fmla="*/ 2963 h 4741"/>
                <a:gd name="T30" fmla="*/ 4576 w 4740"/>
                <a:gd name="T31" fmla="*/ 3240 h 4741"/>
                <a:gd name="T32" fmla="*/ 4454 w 4740"/>
                <a:gd name="T33" fmla="*/ 3500 h 4741"/>
                <a:gd name="T34" fmla="*/ 4303 w 4740"/>
                <a:gd name="T35" fmla="*/ 3743 h 4741"/>
                <a:gd name="T36" fmla="*/ 4125 w 4740"/>
                <a:gd name="T37" fmla="*/ 3964 h 4741"/>
                <a:gd name="T38" fmla="*/ 3921 w 4740"/>
                <a:gd name="T39" fmla="*/ 4163 h 4741"/>
                <a:gd name="T40" fmla="*/ 3695 w 4740"/>
                <a:gd name="T41" fmla="*/ 4337 h 4741"/>
                <a:gd name="T42" fmla="*/ 3449 w 4740"/>
                <a:gd name="T43" fmla="*/ 4482 h 4741"/>
                <a:gd name="T44" fmla="*/ 3184 w 4740"/>
                <a:gd name="T45" fmla="*/ 4597 h 4741"/>
                <a:gd name="T46" fmla="*/ 2906 w 4740"/>
                <a:gd name="T47" fmla="*/ 4680 h 4741"/>
                <a:gd name="T48" fmla="*/ 2613 w 4740"/>
                <a:gd name="T49" fmla="*/ 4728 h 4741"/>
                <a:gd name="T50" fmla="*/ 2309 w 4740"/>
                <a:gd name="T51" fmla="*/ 4740 h 4741"/>
                <a:gd name="T52" fmla="*/ 2009 w 4740"/>
                <a:gd name="T53" fmla="*/ 4713 h 4741"/>
                <a:gd name="T54" fmla="*/ 1721 w 4740"/>
                <a:gd name="T55" fmla="*/ 4651 h 4741"/>
                <a:gd name="T56" fmla="*/ 1448 w 4740"/>
                <a:gd name="T57" fmla="*/ 4554 h 4741"/>
                <a:gd name="T58" fmla="*/ 1191 w 4740"/>
                <a:gd name="T59" fmla="*/ 4426 h 4741"/>
                <a:gd name="T60" fmla="*/ 953 w 4740"/>
                <a:gd name="T61" fmla="*/ 4270 h 4741"/>
                <a:gd name="T62" fmla="*/ 735 w 4740"/>
                <a:gd name="T63" fmla="*/ 4087 h 4741"/>
                <a:gd name="T64" fmla="*/ 542 w 4740"/>
                <a:gd name="T65" fmla="*/ 3878 h 4741"/>
                <a:gd name="T66" fmla="*/ 375 w 4740"/>
                <a:gd name="T67" fmla="*/ 3648 h 4741"/>
                <a:gd name="T68" fmla="*/ 234 w 4740"/>
                <a:gd name="T69" fmla="*/ 3399 h 4741"/>
                <a:gd name="T70" fmla="*/ 125 w 4740"/>
                <a:gd name="T71" fmla="*/ 3132 h 4741"/>
                <a:gd name="T72" fmla="*/ 49 w 4740"/>
                <a:gd name="T73" fmla="*/ 2848 h 4741"/>
                <a:gd name="T74" fmla="*/ 7 w 4740"/>
                <a:gd name="T75" fmla="*/ 2553 h 4741"/>
                <a:gd name="T76" fmla="*/ 4 w 4740"/>
                <a:gd name="T77" fmla="*/ 2249 h 4741"/>
                <a:gd name="T78" fmla="*/ 37 w 4740"/>
                <a:gd name="T79" fmla="*/ 1952 h 4741"/>
                <a:gd name="T80" fmla="*/ 107 w 4740"/>
                <a:gd name="T81" fmla="*/ 1667 h 4741"/>
                <a:gd name="T82" fmla="*/ 210 w 4740"/>
                <a:gd name="T83" fmla="*/ 1397 h 4741"/>
                <a:gd name="T84" fmla="*/ 344 w 4740"/>
                <a:gd name="T85" fmla="*/ 1143 h 4741"/>
                <a:gd name="T86" fmla="*/ 506 w 4740"/>
                <a:gd name="T87" fmla="*/ 908 h 4741"/>
                <a:gd name="T88" fmla="*/ 695 w 4740"/>
                <a:gd name="T89" fmla="*/ 696 h 4741"/>
                <a:gd name="T90" fmla="*/ 908 w 4740"/>
                <a:gd name="T91" fmla="*/ 507 h 4741"/>
                <a:gd name="T92" fmla="*/ 1142 w 4740"/>
                <a:gd name="T93" fmla="*/ 345 h 4741"/>
                <a:gd name="T94" fmla="*/ 1395 w 4740"/>
                <a:gd name="T95" fmla="*/ 211 h 4741"/>
                <a:gd name="T96" fmla="*/ 1666 w 4740"/>
                <a:gd name="T97" fmla="*/ 109 h 4741"/>
                <a:gd name="T98" fmla="*/ 1951 w 4740"/>
                <a:gd name="T99" fmla="*/ 38 h 4741"/>
                <a:gd name="T100" fmla="*/ 2249 w 4740"/>
                <a:gd name="T101" fmla="*/ 5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6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2217 w 5228"/>
                <a:gd name="T1" fmla="*/ 5198 h 5228"/>
                <a:gd name="T2" fmla="*/ 1776 w 5228"/>
                <a:gd name="T3" fmla="*/ 5091 h 5228"/>
                <a:gd name="T4" fmla="*/ 1369 w 5228"/>
                <a:gd name="T5" fmla="*/ 4912 h 5228"/>
                <a:gd name="T6" fmla="*/ 1001 w 5228"/>
                <a:gd name="T7" fmla="*/ 4671 h 5228"/>
                <a:gd name="T8" fmla="*/ 680 w 5228"/>
                <a:gd name="T9" fmla="*/ 4371 h 5228"/>
                <a:gd name="T10" fmla="*/ 412 w 5228"/>
                <a:gd name="T11" fmla="*/ 4023 h 5228"/>
                <a:gd name="T12" fmla="*/ 206 w 5228"/>
                <a:gd name="T13" fmla="*/ 3631 h 5228"/>
                <a:gd name="T14" fmla="*/ 67 w 5228"/>
                <a:gd name="T15" fmla="*/ 3204 h 5228"/>
                <a:gd name="T16" fmla="*/ 3 w 5228"/>
                <a:gd name="T17" fmla="*/ 2749 h 5228"/>
                <a:gd name="T18" fmla="*/ 21 w 5228"/>
                <a:gd name="T19" fmla="*/ 2281 h 5228"/>
                <a:gd name="T20" fmla="*/ 118 w 5228"/>
                <a:gd name="T21" fmla="*/ 1838 h 5228"/>
                <a:gd name="T22" fmla="*/ 287 w 5228"/>
                <a:gd name="T23" fmla="*/ 1424 h 5228"/>
                <a:gd name="T24" fmla="*/ 520 w 5228"/>
                <a:gd name="T25" fmla="*/ 1051 h 5228"/>
                <a:gd name="T26" fmla="*/ 811 w 5228"/>
                <a:gd name="T27" fmla="*/ 722 h 5228"/>
                <a:gd name="T28" fmla="*/ 1153 w 5228"/>
                <a:gd name="T29" fmla="*/ 447 h 5228"/>
                <a:gd name="T30" fmla="*/ 1539 w 5228"/>
                <a:gd name="T31" fmla="*/ 231 h 5228"/>
                <a:gd name="T32" fmla="*/ 1961 w 5228"/>
                <a:gd name="T33" fmla="*/ 82 h 5228"/>
                <a:gd name="T34" fmla="*/ 2414 w 5228"/>
                <a:gd name="T35" fmla="*/ 8 h 5228"/>
                <a:gd name="T36" fmla="*/ 2881 w 5228"/>
                <a:gd name="T37" fmla="*/ 14 h 5228"/>
                <a:gd name="T38" fmla="*/ 3329 w 5228"/>
                <a:gd name="T39" fmla="*/ 99 h 5228"/>
                <a:gd name="T40" fmla="*/ 3748 w 5228"/>
                <a:gd name="T41" fmla="*/ 258 h 5228"/>
                <a:gd name="T42" fmla="*/ 4128 w 5228"/>
                <a:gd name="T43" fmla="*/ 483 h 5228"/>
                <a:gd name="T44" fmla="*/ 4463 w 5228"/>
                <a:gd name="T45" fmla="*/ 766 h 5228"/>
                <a:gd name="T46" fmla="*/ 4746 w 5228"/>
                <a:gd name="T47" fmla="*/ 1102 h 5228"/>
                <a:gd name="T48" fmla="*/ 4971 w 5228"/>
                <a:gd name="T49" fmla="*/ 1482 h 5228"/>
                <a:gd name="T50" fmla="*/ 5129 w 5228"/>
                <a:gd name="T51" fmla="*/ 1899 h 5228"/>
                <a:gd name="T52" fmla="*/ 5215 w 5228"/>
                <a:gd name="T53" fmla="*/ 2347 h 5228"/>
                <a:gd name="T54" fmla="*/ 5221 w 5228"/>
                <a:gd name="T55" fmla="*/ 2815 h 5228"/>
                <a:gd name="T56" fmla="*/ 5146 w 5228"/>
                <a:gd name="T57" fmla="*/ 3267 h 5228"/>
                <a:gd name="T58" fmla="*/ 4998 w 5228"/>
                <a:gd name="T59" fmla="*/ 3689 h 5228"/>
                <a:gd name="T60" fmla="*/ 4782 w 5228"/>
                <a:gd name="T61" fmla="*/ 4075 h 5228"/>
                <a:gd name="T62" fmla="*/ 4507 w 5228"/>
                <a:gd name="T63" fmla="*/ 4417 h 5228"/>
                <a:gd name="T64" fmla="*/ 4178 w 5228"/>
                <a:gd name="T65" fmla="*/ 4709 h 5228"/>
                <a:gd name="T66" fmla="*/ 3804 w 5228"/>
                <a:gd name="T67" fmla="*/ 4942 h 5228"/>
                <a:gd name="T68" fmla="*/ 3392 w 5228"/>
                <a:gd name="T69" fmla="*/ 5111 h 5228"/>
                <a:gd name="T70" fmla="*/ 2947 w 5228"/>
                <a:gd name="T71" fmla="*/ 5207 h 5228"/>
                <a:gd name="T72" fmla="*/ 1131 w 5228"/>
                <a:gd name="T73" fmla="*/ 3819 h 5228"/>
                <a:gd name="T74" fmla="*/ 1258 w 5228"/>
                <a:gd name="T75" fmla="*/ 3381 h 5228"/>
                <a:gd name="T76" fmla="*/ 1348 w 5228"/>
                <a:gd name="T77" fmla="*/ 3148 h 5228"/>
                <a:gd name="T78" fmla="*/ 1447 w 5228"/>
                <a:gd name="T79" fmla="*/ 2959 h 5228"/>
                <a:gd name="T80" fmla="*/ 1556 w 5228"/>
                <a:gd name="T81" fmla="*/ 2822 h 5228"/>
                <a:gd name="T82" fmla="*/ 1690 w 5228"/>
                <a:gd name="T83" fmla="*/ 2718 h 5228"/>
                <a:gd name="T84" fmla="*/ 1855 w 5228"/>
                <a:gd name="T85" fmla="*/ 2666 h 5228"/>
                <a:gd name="T86" fmla="*/ 2001 w 5228"/>
                <a:gd name="T87" fmla="*/ 2672 h 5228"/>
                <a:gd name="T88" fmla="*/ 2144 w 5228"/>
                <a:gd name="T89" fmla="*/ 2739 h 5228"/>
                <a:gd name="T90" fmla="*/ 2295 w 5228"/>
                <a:gd name="T91" fmla="*/ 2881 h 5228"/>
                <a:gd name="T92" fmla="*/ 2435 w 5228"/>
                <a:gd name="T93" fmla="*/ 3090 h 5228"/>
                <a:gd name="T94" fmla="*/ 2614 w 5228"/>
                <a:gd name="T95" fmla="*/ 3456 h 5228"/>
                <a:gd name="T96" fmla="*/ 2794 w 5228"/>
                <a:gd name="T97" fmla="*/ 3090 h 5228"/>
                <a:gd name="T98" fmla="*/ 2934 w 5228"/>
                <a:gd name="T99" fmla="*/ 2881 h 5228"/>
                <a:gd name="T100" fmla="*/ 3085 w 5228"/>
                <a:gd name="T101" fmla="*/ 2739 h 5228"/>
                <a:gd name="T102" fmla="*/ 3228 w 5228"/>
                <a:gd name="T103" fmla="*/ 2672 h 5228"/>
                <a:gd name="T104" fmla="*/ 3400 w 5228"/>
                <a:gd name="T105" fmla="*/ 2669 h 5228"/>
                <a:gd name="T106" fmla="*/ 3560 w 5228"/>
                <a:gd name="T107" fmla="*/ 2729 h 5228"/>
                <a:gd name="T108" fmla="*/ 3689 w 5228"/>
                <a:gd name="T109" fmla="*/ 2838 h 5228"/>
                <a:gd name="T110" fmla="*/ 3796 w 5228"/>
                <a:gd name="T111" fmla="*/ 2983 h 5228"/>
                <a:gd name="T112" fmla="*/ 3894 w 5228"/>
                <a:gd name="T113" fmla="*/ 3179 h 5228"/>
                <a:gd name="T114" fmla="*/ 3983 w 5228"/>
                <a:gd name="T115" fmla="*/ 3417 h 5228"/>
                <a:gd name="T116" fmla="*/ 4268 w 5228"/>
                <a:gd name="T117" fmla="*/ 3819 h 5228"/>
                <a:gd name="T118" fmla="*/ 1131 w 5228"/>
                <a:gd name="T119" fmla="*/ 3819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charset="0"/>
          <a:cs typeface="MS PGothic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charset="0"/>
          <a:cs typeface="MS PGothic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charset="0"/>
          <a:cs typeface="MS PGothic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22288" indent="-176213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Font typeface="Arial" charset="0"/>
        <a:buChar char="-"/>
        <a:defRPr sz="2000">
          <a:solidFill>
            <a:srgbClr val="000000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795338" indent="-158750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Font typeface="Arial" charset="0"/>
        <a:buChar char="…"/>
        <a:defRPr sz="2000">
          <a:solidFill>
            <a:srgbClr val="000000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 userDrawn="1"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6148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2613 w 4740"/>
                <a:gd name="T1" fmla="*/ 14 h 4741"/>
                <a:gd name="T2" fmla="*/ 2906 w 4740"/>
                <a:gd name="T3" fmla="*/ 62 h 4741"/>
                <a:gd name="T4" fmla="*/ 3184 w 4740"/>
                <a:gd name="T5" fmla="*/ 145 h 4741"/>
                <a:gd name="T6" fmla="*/ 3449 w 4740"/>
                <a:gd name="T7" fmla="*/ 261 h 4741"/>
                <a:gd name="T8" fmla="*/ 3695 w 4740"/>
                <a:gd name="T9" fmla="*/ 406 h 4741"/>
                <a:gd name="T10" fmla="*/ 3921 w 4740"/>
                <a:gd name="T11" fmla="*/ 580 h 4741"/>
                <a:gd name="T12" fmla="*/ 4125 w 4740"/>
                <a:gd name="T13" fmla="*/ 778 h 4741"/>
                <a:gd name="T14" fmla="*/ 4303 w 4740"/>
                <a:gd name="T15" fmla="*/ 999 h 4741"/>
                <a:gd name="T16" fmla="*/ 4454 w 4740"/>
                <a:gd name="T17" fmla="*/ 1242 h 4741"/>
                <a:gd name="T18" fmla="*/ 4576 w 4740"/>
                <a:gd name="T19" fmla="*/ 1503 h 4741"/>
                <a:gd name="T20" fmla="*/ 4666 w 4740"/>
                <a:gd name="T21" fmla="*/ 1779 h 4741"/>
                <a:gd name="T22" fmla="*/ 4721 w 4740"/>
                <a:gd name="T23" fmla="*/ 2069 h 4741"/>
                <a:gd name="T24" fmla="*/ 4740 w 4740"/>
                <a:gd name="T25" fmla="*/ 2371 h 4741"/>
                <a:gd name="T26" fmla="*/ 4721 w 4740"/>
                <a:gd name="T27" fmla="*/ 2673 h 4741"/>
                <a:gd name="T28" fmla="*/ 4666 w 4740"/>
                <a:gd name="T29" fmla="*/ 2963 h 4741"/>
                <a:gd name="T30" fmla="*/ 4576 w 4740"/>
                <a:gd name="T31" fmla="*/ 3240 h 4741"/>
                <a:gd name="T32" fmla="*/ 4454 w 4740"/>
                <a:gd name="T33" fmla="*/ 3500 h 4741"/>
                <a:gd name="T34" fmla="*/ 4303 w 4740"/>
                <a:gd name="T35" fmla="*/ 3743 h 4741"/>
                <a:gd name="T36" fmla="*/ 4125 w 4740"/>
                <a:gd name="T37" fmla="*/ 3964 h 4741"/>
                <a:gd name="T38" fmla="*/ 3921 w 4740"/>
                <a:gd name="T39" fmla="*/ 4163 h 4741"/>
                <a:gd name="T40" fmla="*/ 3695 w 4740"/>
                <a:gd name="T41" fmla="*/ 4337 h 4741"/>
                <a:gd name="T42" fmla="*/ 3449 w 4740"/>
                <a:gd name="T43" fmla="*/ 4482 h 4741"/>
                <a:gd name="T44" fmla="*/ 3184 w 4740"/>
                <a:gd name="T45" fmla="*/ 4597 h 4741"/>
                <a:gd name="T46" fmla="*/ 2906 w 4740"/>
                <a:gd name="T47" fmla="*/ 4680 h 4741"/>
                <a:gd name="T48" fmla="*/ 2613 w 4740"/>
                <a:gd name="T49" fmla="*/ 4728 h 4741"/>
                <a:gd name="T50" fmla="*/ 2309 w 4740"/>
                <a:gd name="T51" fmla="*/ 4740 h 4741"/>
                <a:gd name="T52" fmla="*/ 2009 w 4740"/>
                <a:gd name="T53" fmla="*/ 4713 h 4741"/>
                <a:gd name="T54" fmla="*/ 1721 w 4740"/>
                <a:gd name="T55" fmla="*/ 4651 h 4741"/>
                <a:gd name="T56" fmla="*/ 1448 w 4740"/>
                <a:gd name="T57" fmla="*/ 4554 h 4741"/>
                <a:gd name="T58" fmla="*/ 1191 w 4740"/>
                <a:gd name="T59" fmla="*/ 4426 h 4741"/>
                <a:gd name="T60" fmla="*/ 953 w 4740"/>
                <a:gd name="T61" fmla="*/ 4270 h 4741"/>
                <a:gd name="T62" fmla="*/ 735 w 4740"/>
                <a:gd name="T63" fmla="*/ 4087 h 4741"/>
                <a:gd name="T64" fmla="*/ 542 w 4740"/>
                <a:gd name="T65" fmla="*/ 3878 h 4741"/>
                <a:gd name="T66" fmla="*/ 375 w 4740"/>
                <a:gd name="T67" fmla="*/ 3648 h 4741"/>
                <a:gd name="T68" fmla="*/ 234 w 4740"/>
                <a:gd name="T69" fmla="*/ 3399 h 4741"/>
                <a:gd name="T70" fmla="*/ 125 w 4740"/>
                <a:gd name="T71" fmla="*/ 3132 h 4741"/>
                <a:gd name="T72" fmla="*/ 49 w 4740"/>
                <a:gd name="T73" fmla="*/ 2848 h 4741"/>
                <a:gd name="T74" fmla="*/ 7 w 4740"/>
                <a:gd name="T75" fmla="*/ 2553 h 4741"/>
                <a:gd name="T76" fmla="*/ 4 w 4740"/>
                <a:gd name="T77" fmla="*/ 2249 h 4741"/>
                <a:gd name="T78" fmla="*/ 37 w 4740"/>
                <a:gd name="T79" fmla="*/ 1952 h 4741"/>
                <a:gd name="T80" fmla="*/ 107 w 4740"/>
                <a:gd name="T81" fmla="*/ 1667 h 4741"/>
                <a:gd name="T82" fmla="*/ 210 w 4740"/>
                <a:gd name="T83" fmla="*/ 1397 h 4741"/>
                <a:gd name="T84" fmla="*/ 344 w 4740"/>
                <a:gd name="T85" fmla="*/ 1143 h 4741"/>
                <a:gd name="T86" fmla="*/ 506 w 4740"/>
                <a:gd name="T87" fmla="*/ 908 h 4741"/>
                <a:gd name="T88" fmla="*/ 695 w 4740"/>
                <a:gd name="T89" fmla="*/ 696 h 4741"/>
                <a:gd name="T90" fmla="*/ 908 w 4740"/>
                <a:gd name="T91" fmla="*/ 507 h 4741"/>
                <a:gd name="T92" fmla="*/ 1142 w 4740"/>
                <a:gd name="T93" fmla="*/ 345 h 4741"/>
                <a:gd name="T94" fmla="*/ 1395 w 4740"/>
                <a:gd name="T95" fmla="*/ 211 h 4741"/>
                <a:gd name="T96" fmla="*/ 1666 w 4740"/>
                <a:gd name="T97" fmla="*/ 109 h 4741"/>
                <a:gd name="T98" fmla="*/ 1951 w 4740"/>
                <a:gd name="T99" fmla="*/ 38 h 4741"/>
                <a:gd name="T100" fmla="*/ 2249 w 4740"/>
                <a:gd name="T101" fmla="*/ 5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149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2217 w 5228"/>
                <a:gd name="T1" fmla="*/ 5198 h 5228"/>
                <a:gd name="T2" fmla="*/ 1776 w 5228"/>
                <a:gd name="T3" fmla="*/ 5091 h 5228"/>
                <a:gd name="T4" fmla="*/ 1369 w 5228"/>
                <a:gd name="T5" fmla="*/ 4912 h 5228"/>
                <a:gd name="T6" fmla="*/ 1001 w 5228"/>
                <a:gd name="T7" fmla="*/ 4671 h 5228"/>
                <a:gd name="T8" fmla="*/ 680 w 5228"/>
                <a:gd name="T9" fmla="*/ 4371 h 5228"/>
                <a:gd name="T10" fmla="*/ 412 w 5228"/>
                <a:gd name="T11" fmla="*/ 4023 h 5228"/>
                <a:gd name="T12" fmla="*/ 206 w 5228"/>
                <a:gd name="T13" fmla="*/ 3631 h 5228"/>
                <a:gd name="T14" fmla="*/ 67 w 5228"/>
                <a:gd name="T15" fmla="*/ 3204 h 5228"/>
                <a:gd name="T16" fmla="*/ 3 w 5228"/>
                <a:gd name="T17" fmla="*/ 2749 h 5228"/>
                <a:gd name="T18" fmla="*/ 21 w 5228"/>
                <a:gd name="T19" fmla="*/ 2281 h 5228"/>
                <a:gd name="T20" fmla="*/ 118 w 5228"/>
                <a:gd name="T21" fmla="*/ 1838 h 5228"/>
                <a:gd name="T22" fmla="*/ 287 w 5228"/>
                <a:gd name="T23" fmla="*/ 1424 h 5228"/>
                <a:gd name="T24" fmla="*/ 520 w 5228"/>
                <a:gd name="T25" fmla="*/ 1051 h 5228"/>
                <a:gd name="T26" fmla="*/ 811 w 5228"/>
                <a:gd name="T27" fmla="*/ 722 h 5228"/>
                <a:gd name="T28" fmla="*/ 1153 w 5228"/>
                <a:gd name="T29" fmla="*/ 447 h 5228"/>
                <a:gd name="T30" fmla="*/ 1539 w 5228"/>
                <a:gd name="T31" fmla="*/ 231 h 5228"/>
                <a:gd name="T32" fmla="*/ 1961 w 5228"/>
                <a:gd name="T33" fmla="*/ 82 h 5228"/>
                <a:gd name="T34" fmla="*/ 2414 w 5228"/>
                <a:gd name="T35" fmla="*/ 8 h 5228"/>
                <a:gd name="T36" fmla="*/ 2881 w 5228"/>
                <a:gd name="T37" fmla="*/ 14 h 5228"/>
                <a:gd name="T38" fmla="*/ 3329 w 5228"/>
                <a:gd name="T39" fmla="*/ 99 h 5228"/>
                <a:gd name="T40" fmla="*/ 3748 w 5228"/>
                <a:gd name="T41" fmla="*/ 258 h 5228"/>
                <a:gd name="T42" fmla="*/ 4128 w 5228"/>
                <a:gd name="T43" fmla="*/ 483 h 5228"/>
                <a:gd name="T44" fmla="*/ 4463 w 5228"/>
                <a:gd name="T45" fmla="*/ 766 h 5228"/>
                <a:gd name="T46" fmla="*/ 4746 w 5228"/>
                <a:gd name="T47" fmla="*/ 1102 h 5228"/>
                <a:gd name="T48" fmla="*/ 4971 w 5228"/>
                <a:gd name="T49" fmla="*/ 1482 h 5228"/>
                <a:gd name="T50" fmla="*/ 5129 w 5228"/>
                <a:gd name="T51" fmla="*/ 1899 h 5228"/>
                <a:gd name="T52" fmla="*/ 5215 w 5228"/>
                <a:gd name="T53" fmla="*/ 2347 h 5228"/>
                <a:gd name="T54" fmla="*/ 5221 w 5228"/>
                <a:gd name="T55" fmla="*/ 2815 h 5228"/>
                <a:gd name="T56" fmla="*/ 5146 w 5228"/>
                <a:gd name="T57" fmla="*/ 3267 h 5228"/>
                <a:gd name="T58" fmla="*/ 4998 w 5228"/>
                <a:gd name="T59" fmla="*/ 3689 h 5228"/>
                <a:gd name="T60" fmla="*/ 4782 w 5228"/>
                <a:gd name="T61" fmla="*/ 4075 h 5228"/>
                <a:gd name="T62" fmla="*/ 4507 w 5228"/>
                <a:gd name="T63" fmla="*/ 4417 h 5228"/>
                <a:gd name="T64" fmla="*/ 4178 w 5228"/>
                <a:gd name="T65" fmla="*/ 4709 h 5228"/>
                <a:gd name="T66" fmla="*/ 3804 w 5228"/>
                <a:gd name="T67" fmla="*/ 4942 h 5228"/>
                <a:gd name="T68" fmla="*/ 3392 w 5228"/>
                <a:gd name="T69" fmla="*/ 5111 h 5228"/>
                <a:gd name="T70" fmla="*/ 2947 w 5228"/>
                <a:gd name="T71" fmla="*/ 5207 h 5228"/>
                <a:gd name="T72" fmla="*/ 1131 w 5228"/>
                <a:gd name="T73" fmla="*/ 3819 h 5228"/>
                <a:gd name="T74" fmla="*/ 1258 w 5228"/>
                <a:gd name="T75" fmla="*/ 3381 h 5228"/>
                <a:gd name="T76" fmla="*/ 1348 w 5228"/>
                <a:gd name="T77" fmla="*/ 3148 h 5228"/>
                <a:gd name="T78" fmla="*/ 1447 w 5228"/>
                <a:gd name="T79" fmla="*/ 2959 h 5228"/>
                <a:gd name="T80" fmla="*/ 1556 w 5228"/>
                <a:gd name="T81" fmla="*/ 2822 h 5228"/>
                <a:gd name="T82" fmla="*/ 1690 w 5228"/>
                <a:gd name="T83" fmla="*/ 2718 h 5228"/>
                <a:gd name="T84" fmla="*/ 1855 w 5228"/>
                <a:gd name="T85" fmla="*/ 2666 h 5228"/>
                <a:gd name="T86" fmla="*/ 2001 w 5228"/>
                <a:gd name="T87" fmla="*/ 2672 h 5228"/>
                <a:gd name="T88" fmla="*/ 2144 w 5228"/>
                <a:gd name="T89" fmla="*/ 2739 h 5228"/>
                <a:gd name="T90" fmla="*/ 2295 w 5228"/>
                <a:gd name="T91" fmla="*/ 2881 h 5228"/>
                <a:gd name="T92" fmla="*/ 2435 w 5228"/>
                <a:gd name="T93" fmla="*/ 3090 h 5228"/>
                <a:gd name="T94" fmla="*/ 2614 w 5228"/>
                <a:gd name="T95" fmla="*/ 3456 h 5228"/>
                <a:gd name="T96" fmla="*/ 2794 w 5228"/>
                <a:gd name="T97" fmla="*/ 3090 h 5228"/>
                <a:gd name="T98" fmla="*/ 2934 w 5228"/>
                <a:gd name="T99" fmla="*/ 2881 h 5228"/>
                <a:gd name="T100" fmla="*/ 3085 w 5228"/>
                <a:gd name="T101" fmla="*/ 2739 h 5228"/>
                <a:gd name="T102" fmla="*/ 3228 w 5228"/>
                <a:gd name="T103" fmla="*/ 2672 h 5228"/>
                <a:gd name="T104" fmla="*/ 3400 w 5228"/>
                <a:gd name="T105" fmla="*/ 2669 h 5228"/>
                <a:gd name="T106" fmla="*/ 3560 w 5228"/>
                <a:gd name="T107" fmla="*/ 2729 h 5228"/>
                <a:gd name="T108" fmla="*/ 3689 w 5228"/>
                <a:gd name="T109" fmla="*/ 2838 h 5228"/>
                <a:gd name="T110" fmla="*/ 3796 w 5228"/>
                <a:gd name="T111" fmla="*/ 2983 h 5228"/>
                <a:gd name="T112" fmla="*/ 3894 w 5228"/>
                <a:gd name="T113" fmla="*/ 3179 h 5228"/>
                <a:gd name="T114" fmla="*/ 3983 w 5228"/>
                <a:gd name="T115" fmla="*/ 3417 h 5228"/>
                <a:gd name="T116" fmla="*/ 4268 w 5228"/>
                <a:gd name="T117" fmla="*/ 3819 h 5228"/>
                <a:gd name="T118" fmla="*/ 1131 w 5228"/>
                <a:gd name="T119" fmla="*/ 3819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347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682625" indent="-1158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3.xml"/><Relationship Id="rId1" Type="http://schemas.openxmlformats.org/officeDocument/2006/relationships/audio" Target="../media/audio1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Relationship Id="rId9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50.png"/><Relationship Id="rId3" Type="http://schemas.openxmlformats.org/officeDocument/2006/relationships/image" Target="../media/image61.wmf"/><Relationship Id="rId7" Type="http://schemas.openxmlformats.org/officeDocument/2006/relationships/image" Target="../media/image64.pn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7.wmf"/><Relationship Id="rId5" Type="http://schemas.openxmlformats.org/officeDocument/2006/relationships/image" Target="../media/image62.png"/><Relationship Id="rId10" Type="http://schemas.openxmlformats.org/officeDocument/2006/relationships/image" Target="../media/image66.jpe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8.jpeg"/><Relationship Id="rId3" Type="http://schemas.openxmlformats.org/officeDocument/2006/relationships/image" Target="../media/image61.wmf"/><Relationship Id="rId7" Type="http://schemas.openxmlformats.org/officeDocument/2006/relationships/image" Target="../media/image64.png"/><Relationship Id="rId12" Type="http://schemas.openxmlformats.org/officeDocument/2006/relationships/image" Target="../media/image6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6.jpeg"/><Relationship Id="rId5" Type="http://schemas.openxmlformats.org/officeDocument/2006/relationships/image" Target="../media/image62.pn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6.jpeg"/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12" Type="http://schemas.openxmlformats.org/officeDocument/2006/relationships/image" Target="../media/image67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jpeg"/><Relationship Id="rId11" Type="http://schemas.openxmlformats.org/officeDocument/2006/relationships/image" Target="../media/image66.jpeg"/><Relationship Id="rId5" Type="http://schemas.openxmlformats.org/officeDocument/2006/relationships/image" Target="../media/image71.jpeg"/><Relationship Id="rId10" Type="http://schemas.openxmlformats.org/officeDocument/2006/relationships/image" Target="../media/image85.gif"/><Relationship Id="rId4" Type="http://schemas.openxmlformats.org/officeDocument/2006/relationships/image" Target="../media/image81.jpeg"/><Relationship Id="rId9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9.png"/><Relationship Id="rId7" Type="http://schemas.openxmlformats.org/officeDocument/2006/relationships/image" Target="../media/image88.jpeg"/><Relationship Id="rId12" Type="http://schemas.openxmlformats.org/officeDocument/2006/relationships/image" Target="../media/image86.jpe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jpeg"/><Relationship Id="rId11" Type="http://schemas.openxmlformats.org/officeDocument/2006/relationships/image" Target="../media/image67.wmf"/><Relationship Id="rId5" Type="http://schemas.openxmlformats.org/officeDocument/2006/relationships/image" Target="../media/image81.jpeg"/><Relationship Id="rId10" Type="http://schemas.openxmlformats.org/officeDocument/2006/relationships/image" Target="../media/image66.jpeg"/><Relationship Id="rId4" Type="http://schemas.openxmlformats.org/officeDocument/2006/relationships/image" Target="../media/image80.jpeg"/><Relationship Id="rId9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81.jpeg"/><Relationship Id="rId18" Type="http://schemas.openxmlformats.org/officeDocument/2006/relationships/image" Target="../media/image13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2.jpeg"/><Relationship Id="rId12" Type="http://schemas.openxmlformats.org/officeDocument/2006/relationships/image" Target="../media/image80.jpeg"/><Relationship Id="rId17" Type="http://schemas.openxmlformats.org/officeDocument/2006/relationships/image" Target="../media/image95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94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1.jpeg"/><Relationship Id="rId11" Type="http://schemas.openxmlformats.org/officeDocument/2006/relationships/image" Target="../media/image88.jpeg"/><Relationship Id="rId5" Type="http://schemas.openxmlformats.org/officeDocument/2006/relationships/image" Target="../media/image90.jpeg"/><Relationship Id="rId15" Type="http://schemas.openxmlformats.org/officeDocument/2006/relationships/image" Target="../media/image83.jpeg"/><Relationship Id="rId10" Type="http://schemas.openxmlformats.org/officeDocument/2006/relationships/image" Target="../media/image9.png"/><Relationship Id="rId19" Type="http://schemas.openxmlformats.org/officeDocument/2006/relationships/image" Target="../media/image12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4.png"/><Relationship Id="rId1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43" name="Group 13"/>
          <p:cNvGrpSpPr>
            <a:grpSpLocks/>
          </p:cNvGrpSpPr>
          <p:nvPr/>
        </p:nvGrpSpPr>
        <p:grpSpPr bwMode="auto">
          <a:xfrm>
            <a:off x="198438" y="5888038"/>
            <a:ext cx="763587" cy="755650"/>
            <a:chOff x="347241" y="5841360"/>
            <a:chExt cx="729244" cy="721486"/>
          </a:xfrm>
        </p:grpSpPr>
        <p:sp>
          <p:nvSpPr>
            <p:cNvPr id="14" name="Oval 13"/>
            <p:cNvSpPr/>
            <p:nvPr/>
          </p:nvSpPr>
          <p:spPr>
            <a:xfrm>
              <a:off x="392724" y="5868643"/>
              <a:ext cx="638278" cy="635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48" name="Freeform 6"/>
            <p:cNvSpPr>
              <a:spLocks noEditPoints="1"/>
            </p:cNvSpPr>
            <p:nvPr/>
          </p:nvSpPr>
          <p:spPr bwMode="auto">
            <a:xfrm>
              <a:off x="347241" y="5841360"/>
              <a:ext cx="729244" cy="721486"/>
            </a:xfrm>
            <a:custGeom>
              <a:avLst/>
              <a:gdLst>
                <a:gd name="T0" fmla="*/ 2147483647 w 900"/>
                <a:gd name="T1" fmla="*/ 0 h 899"/>
                <a:gd name="T2" fmla="*/ 0 w 900"/>
                <a:gd name="T3" fmla="*/ 2147483647 h 899"/>
                <a:gd name="T4" fmla="*/ 2147483647 w 900"/>
                <a:gd name="T5" fmla="*/ 2147483647 h 899"/>
                <a:gd name="T6" fmla="*/ 2147483647 w 900"/>
                <a:gd name="T7" fmla="*/ 2147483647 h 899"/>
                <a:gd name="T8" fmla="*/ 2147483647 w 900"/>
                <a:gd name="T9" fmla="*/ 0 h 899"/>
                <a:gd name="T10" fmla="*/ 2147483647 w 900"/>
                <a:gd name="T11" fmla="*/ 2147483647 h 899"/>
                <a:gd name="T12" fmla="*/ 2147483647 w 900"/>
                <a:gd name="T13" fmla="*/ 2147483647 h 899"/>
                <a:gd name="T14" fmla="*/ 2147483647 w 900"/>
                <a:gd name="T15" fmla="*/ 2147483647 h 899"/>
                <a:gd name="T16" fmla="*/ 2147483647 w 900"/>
                <a:gd name="T17" fmla="*/ 2147483647 h 899"/>
                <a:gd name="T18" fmla="*/ 2147483647 w 900"/>
                <a:gd name="T19" fmla="*/ 2147483647 h 899"/>
                <a:gd name="T20" fmla="*/ 2147483647 w 900"/>
                <a:gd name="T21" fmla="*/ 2147483647 h 899"/>
                <a:gd name="T22" fmla="*/ 2147483647 w 900"/>
                <a:gd name="T23" fmla="*/ 2147483647 h 899"/>
                <a:gd name="T24" fmla="*/ 2147483647 w 900"/>
                <a:gd name="T25" fmla="*/ 2147483647 h 899"/>
                <a:gd name="T26" fmla="*/ 2147483647 w 900"/>
                <a:gd name="T27" fmla="*/ 2147483647 h 899"/>
                <a:gd name="T28" fmla="*/ 2147483647 w 900"/>
                <a:gd name="T29" fmla="*/ 2147483647 h 899"/>
                <a:gd name="T30" fmla="*/ 2147483647 w 900"/>
                <a:gd name="T31" fmla="*/ 2147483647 h 899"/>
                <a:gd name="T32" fmla="*/ 2147483647 w 900"/>
                <a:gd name="T33" fmla="*/ 2147483647 h 899"/>
                <a:gd name="T34" fmla="*/ 2147483647 w 900"/>
                <a:gd name="T35" fmla="*/ 2147483647 h 899"/>
                <a:gd name="T36" fmla="*/ 2147483647 w 900"/>
                <a:gd name="T37" fmla="*/ 2147483647 h 899"/>
                <a:gd name="T38" fmla="*/ 2147483647 w 900"/>
                <a:gd name="T39" fmla="*/ 2147483647 h 899"/>
                <a:gd name="T40" fmla="*/ 2147483647 w 900"/>
                <a:gd name="T41" fmla="*/ 2147483647 h 899"/>
                <a:gd name="T42" fmla="*/ 2147483647 w 900"/>
                <a:gd name="T43" fmla="*/ 2147483647 h 8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0"/>
                <a:gd name="T67" fmla="*/ 0 h 899"/>
                <a:gd name="T68" fmla="*/ 900 w 900"/>
                <a:gd name="T69" fmla="*/ 899 h 8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0" h="899">
                  <a:moveTo>
                    <a:pt x="450" y="0"/>
                  </a:moveTo>
                  <a:cubicBezTo>
                    <a:pt x="201" y="0"/>
                    <a:pt x="0" y="201"/>
                    <a:pt x="0" y="449"/>
                  </a:cubicBezTo>
                  <a:cubicBezTo>
                    <a:pt x="0" y="698"/>
                    <a:pt x="201" y="899"/>
                    <a:pt x="450" y="899"/>
                  </a:cubicBezTo>
                  <a:cubicBezTo>
                    <a:pt x="698" y="899"/>
                    <a:pt x="900" y="698"/>
                    <a:pt x="900" y="449"/>
                  </a:cubicBezTo>
                  <a:cubicBezTo>
                    <a:pt x="900" y="202"/>
                    <a:pt x="702" y="0"/>
                    <a:pt x="450" y="0"/>
                  </a:cubicBezTo>
                  <a:close/>
                  <a:moveTo>
                    <a:pt x="709" y="661"/>
                  </a:moveTo>
                  <a:cubicBezTo>
                    <a:pt x="709" y="661"/>
                    <a:pt x="688" y="568"/>
                    <a:pt x="655" y="512"/>
                  </a:cubicBezTo>
                  <a:cubicBezTo>
                    <a:pt x="637" y="482"/>
                    <a:pt x="609" y="458"/>
                    <a:pt x="571" y="458"/>
                  </a:cubicBezTo>
                  <a:cubicBezTo>
                    <a:pt x="545" y="459"/>
                    <a:pt x="522" y="473"/>
                    <a:pt x="493" y="513"/>
                  </a:cubicBezTo>
                  <a:cubicBezTo>
                    <a:pt x="476" y="537"/>
                    <a:pt x="450" y="598"/>
                    <a:pt x="450" y="598"/>
                  </a:cubicBezTo>
                  <a:cubicBezTo>
                    <a:pt x="450" y="598"/>
                    <a:pt x="423" y="537"/>
                    <a:pt x="406" y="513"/>
                  </a:cubicBezTo>
                  <a:cubicBezTo>
                    <a:pt x="378" y="473"/>
                    <a:pt x="355" y="459"/>
                    <a:pt x="328" y="458"/>
                  </a:cubicBezTo>
                  <a:cubicBezTo>
                    <a:pt x="291" y="458"/>
                    <a:pt x="263" y="482"/>
                    <a:pt x="244" y="512"/>
                  </a:cubicBezTo>
                  <a:cubicBezTo>
                    <a:pt x="211" y="568"/>
                    <a:pt x="190" y="661"/>
                    <a:pt x="190" y="661"/>
                  </a:cubicBezTo>
                  <a:cubicBezTo>
                    <a:pt x="160" y="661"/>
                    <a:pt x="160" y="661"/>
                    <a:pt x="160" y="661"/>
                  </a:cubicBezTo>
                  <a:cubicBezTo>
                    <a:pt x="323" y="126"/>
                    <a:pt x="323" y="126"/>
                    <a:pt x="323" y="126"/>
                  </a:cubicBezTo>
                  <a:cubicBezTo>
                    <a:pt x="449" y="544"/>
                    <a:pt x="449" y="544"/>
                    <a:pt x="449" y="544"/>
                  </a:cubicBezTo>
                  <a:cubicBezTo>
                    <a:pt x="450" y="545"/>
                    <a:pt x="450" y="545"/>
                    <a:pt x="450" y="545"/>
                  </a:cubicBezTo>
                  <a:cubicBezTo>
                    <a:pt x="451" y="544"/>
                    <a:pt x="451" y="544"/>
                    <a:pt x="451" y="544"/>
                  </a:cubicBezTo>
                  <a:cubicBezTo>
                    <a:pt x="576" y="126"/>
                    <a:pt x="576" y="126"/>
                    <a:pt x="576" y="126"/>
                  </a:cubicBezTo>
                  <a:cubicBezTo>
                    <a:pt x="740" y="661"/>
                    <a:pt x="740" y="661"/>
                    <a:pt x="740" y="661"/>
                  </a:cubicBezTo>
                  <a:lnTo>
                    <a:pt x="709" y="661"/>
                  </a:lnTo>
                  <a:close/>
                </a:path>
              </a:pathLst>
            </a:custGeom>
            <a:solidFill>
              <a:srgbClr val="00A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2286000"/>
            <a:ext cx="8813800" cy="44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International Convention on Modern Train Control</a:t>
            </a:r>
            <a:r>
              <a:rPr lang="en-US" dirty="0" smtClean="0">
                <a:solidFill>
                  <a:srgbClr val="FFFFFF"/>
                </a:solidFill>
              </a:rPr>
              <a:t>, Delhi, 27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April 2012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52400" y="4978400"/>
            <a:ext cx="73914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ALVIN LIM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|  </a:t>
            </a:r>
            <a:r>
              <a:rPr lang="en-US" altLang="ja-JP" b="1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MOTOROLA </a:t>
            </a:r>
            <a:r>
              <a:rPr lang="en-US" altLang="ja-JP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SOLUTIONS </a:t>
            </a:r>
            <a:r>
              <a:rPr lang="en-US" altLang="ja-JP" b="1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(ASIA PACIFIC)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39700" y="2819400"/>
            <a:ext cx="8572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dirty="0" smtClean="0">
                <a:solidFill>
                  <a:srgbClr val="FFFFFF"/>
                </a:solidFill>
              </a:rPr>
              <a:t>Wireless technologies to improve operations, safety, security and drive revenue</a:t>
            </a:r>
            <a:endParaRPr lang="en-US" sz="3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Digital trunked radio evolution</a:t>
            </a:r>
            <a:endParaRPr lang="en-GB" sz="32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8618" y="228600"/>
            <a:ext cx="18672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41020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Early adopters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Copenhagen Metro, London Underground, Singapore NEL, SMRT, MTRC WR, DMRC</a:t>
            </a:r>
            <a:endParaRPr lang="en-GB" sz="12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1371600"/>
          <a:ext cx="86868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971800"/>
            <a:ext cx="1447800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/>
              <a:t>Mission critical voice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/>
              <a:t>Short data service</a:t>
            </a:r>
          </a:p>
          <a:p>
            <a:pPr>
              <a:buFont typeface="Arial" pitchFamily="34" charset="0"/>
              <a:buChar char="•"/>
            </a:pP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2971800"/>
            <a:ext cx="144780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/>
              <a:t>Packet data service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/>
              <a:t>WAP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/>
              <a:t>File transfers</a:t>
            </a:r>
          </a:p>
          <a:p>
            <a:pPr>
              <a:buFont typeface="Arial" pitchFamily="34" charset="0"/>
              <a:buChar char="•"/>
            </a:pP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2971800"/>
            <a:ext cx="1447800" cy="1169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/>
              <a:t>Multi-slot packet data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2971800"/>
            <a:ext cx="1447800" cy="11695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Secondary control channel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419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File transfers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WAP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Train telemetry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442406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File transfers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Image transmission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Train telemetry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442406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High SDS load for concurrent voice &amp; data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FAO / UTO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42406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GPS 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Status monitoring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2971800"/>
            <a:ext cx="1447800" cy="11695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TETRA Enhanced Data Service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3G equivalent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/>
              <a:t>Video transfers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2438400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140 bytes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24384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7.2 kbps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2438400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28.8 kbps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06809" y="2438400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100-400 kbps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30409" y="2438400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SDS</a:t>
            </a:r>
            <a:endParaRPr lang="en-GB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963" y="1143000"/>
            <a:ext cx="47053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247650" y="1143000"/>
            <a:ext cx="390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en-GB" sz="1800" b="1" dirty="0" smtClean="0">
                <a:solidFill>
                  <a:srgbClr val="0063BE"/>
                </a:solidFill>
                <a:latin typeface="+mn-lt"/>
              </a:rPr>
              <a:t>REDUCED OPERATIONAL COSTS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260350" y="1423987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en-GB" sz="1200" dirty="0" smtClean="0">
                <a:latin typeface="+mn-lt"/>
              </a:rPr>
              <a:t>Virtualised servers and all IP architecture enable cost effective operation and reduced space requirements</a:t>
            </a:r>
          </a:p>
        </p:txBody>
      </p:sp>
      <p:sp>
        <p:nvSpPr>
          <p:cNvPr id="11271" name="TextBox 13"/>
          <p:cNvSpPr txBox="1">
            <a:spLocks noChangeArrowheads="1"/>
          </p:cNvSpPr>
          <p:nvPr/>
        </p:nvSpPr>
        <p:spPr bwMode="auto">
          <a:xfrm>
            <a:off x="260350" y="2038350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en-GB" sz="1800" b="1" dirty="0" smtClean="0">
                <a:solidFill>
                  <a:srgbClr val="0063BE"/>
                </a:solidFill>
                <a:latin typeface="+mn-lt"/>
              </a:rPr>
              <a:t>UNRIVALLED CAPACITY</a:t>
            </a:r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274638" y="2320925"/>
            <a:ext cx="4027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en-GB" sz="1200" dirty="0" smtClean="0">
                <a:latin typeface="+mn-lt"/>
              </a:rPr>
              <a:t>State of the art IT servers enable exceptional levels of voice and data network capacity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5113" y="2901950"/>
            <a:ext cx="3876675" cy="744537"/>
            <a:chOff x="259976" y="4233107"/>
            <a:chExt cx="3875996" cy="744484"/>
          </a:xfrm>
        </p:grpSpPr>
        <p:sp>
          <p:nvSpPr>
            <p:cNvPr id="11277" name="TextBox 15"/>
            <p:cNvSpPr txBox="1">
              <a:spLocks noChangeArrowheads="1"/>
            </p:cNvSpPr>
            <p:nvPr/>
          </p:nvSpPr>
          <p:spPr bwMode="auto">
            <a:xfrm>
              <a:off x="259976" y="4233107"/>
              <a:ext cx="3312532" cy="369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defRPr/>
              </a:pPr>
              <a:r>
                <a:rPr lang="en-GB" sz="1800" b="1" dirty="0" smtClean="0">
                  <a:solidFill>
                    <a:srgbClr val="0063BE"/>
                  </a:solidFill>
                  <a:latin typeface="+mn-lt"/>
                </a:rPr>
                <a:t>INFORMATION ASSURANCE</a:t>
              </a:r>
            </a:p>
          </p:txBody>
        </p:sp>
        <p:sp>
          <p:nvSpPr>
            <p:cNvPr id="11278" name="TextBox 16"/>
            <p:cNvSpPr txBox="1">
              <a:spLocks noChangeArrowheads="1"/>
            </p:cNvSpPr>
            <p:nvPr/>
          </p:nvSpPr>
          <p:spPr bwMode="auto">
            <a:xfrm>
              <a:off x="272674" y="4515662"/>
              <a:ext cx="3863298" cy="4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defRPr/>
              </a:pPr>
              <a:r>
                <a:rPr lang="en-GB" sz="1200" smtClean="0">
                  <a:latin typeface="+mn-lt"/>
                </a:rPr>
                <a:t>A comprehensive set of advanced server redundancy options and improved link security  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9400" y="3808412"/>
            <a:ext cx="4237038" cy="928688"/>
            <a:chOff x="259976" y="4233107"/>
            <a:chExt cx="4237916" cy="928905"/>
          </a:xfrm>
        </p:grpSpPr>
        <p:sp>
          <p:nvSpPr>
            <p:cNvPr id="11275" name="TextBox 19"/>
            <p:cNvSpPr txBox="1">
              <a:spLocks noChangeArrowheads="1"/>
            </p:cNvSpPr>
            <p:nvPr/>
          </p:nvSpPr>
          <p:spPr bwMode="auto">
            <a:xfrm>
              <a:off x="259976" y="4233107"/>
              <a:ext cx="4237916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defRPr/>
              </a:pPr>
              <a:r>
                <a:rPr lang="en-GB" sz="1800" b="1" dirty="0" smtClean="0">
                  <a:solidFill>
                    <a:srgbClr val="0063BE"/>
                  </a:solidFill>
                  <a:latin typeface="+mn-lt"/>
                </a:rPr>
                <a:t>LONG TERM NETWORK EVOLUTION</a:t>
              </a:r>
            </a:p>
          </p:txBody>
        </p:sp>
        <p:sp>
          <p:nvSpPr>
            <p:cNvPr id="11276" name="TextBox 20"/>
            <p:cNvSpPr txBox="1">
              <a:spLocks noChangeArrowheads="1"/>
            </p:cNvSpPr>
            <p:nvPr/>
          </p:nvSpPr>
          <p:spPr bwMode="auto">
            <a:xfrm>
              <a:off x="272679" y="4515748"/>
              <a:ext cx="3863188" cy="64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defRPr/>
              </a:pPr>
              <a:r>
                <a:rPr lang="en-GB" sz="1200" smtClean="0">
                  <a:latin typeface="+mn-lt"/>
                </a:rPr>
                <a:t>Virtualised architecture decouples software from the hardware platform, simplifying long term support and network technology evolution</a:t>
              </a: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71462" y="0"/>
            <a:ext cx="8186737" cy="1143000"/>
          </a:xfrm>
        </p:spPr>
        <p:txBody>
          <a:bodyPr/>
          <a:lstStyle/>
          <a:p>
            <a:r>
              <a:rPr lang="en-US" sz="3600" dirty="0" smtClean="0"/>
              <a:t>Motorola’s Dimetra IP radio system</a:t>
            </a:r>
            <a:br>
              <a:rPr lang="en-US" sz="3600" dirty="0" smtClean="0"/>
            </a:br>
            <a:r>
              <a:rPr lang="en-US" sz="2800" dirty="0" smtClean="0">
                <a:solidFill>
                  <a:schemeClr val="bg2"/>
                </a:solidFill>
              </a:rPr>
              <a:t>Does a lot more with a lot less</a:t>
            </a:r>
            <a:endParaRPr lang="en-GB" sz="3600" dirty="0">
              <a:solidFill>
                <a:schemeClr val="bg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0600" y="6299887"/>
            <a:ext cx="7162800" cy="481913"/>
            <a:chOff x="1066800" y="6299887"/>
            <a:chExt cx="7162800" cy="481913"/>
          </a:xfrm>
        </p:grpSpPr>
        <p:sp>
          <p:nvSpPr>
            <p:cNvPr id="15" name="Rectangle 14"/>
            <p:cNvSpPr/>
            <p:nvPr/>
          </p:nvSpPr>
          <p:spPr>
            <a:xfrm>
              <a:off x="1066800" y="6304006"/>
              <a:ext cx="1219200" cy="44484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Efficiency</a:t>
              </a:r>
              <a:endParaRPr lang="en-GB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2400" y="6299887"/>
              <a:ext cx="1295400" cy="4613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Safety</a:t>
              </a:r>
              <a:endParaRPr lang="en-GB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34200" y="6304006"/>
              <a:ext cx="1295400" cy="4777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Experience</a:t>
              </a:r>
              <a:endParaRPr lang="en-GB" sz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8400" y="6304006"/>
              <a:ext cx="1295400" cy="477794"/>
            </a:xfrm>
            <a:prstGeom prst="rect">
              <a:avLst/>
            </a:prstGeom>
            <a:solidFill>
              <a:srgbClr val="0066CC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Life cycle</a:t>
              </a:r>
              <a:endParaRPr lang="en-GB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10200" y="6304006"/>
              <a:ext cx="1295400" cy="461319"/>
            </a:xfrm>
            <a:prstGeom prst="rect">
              <a:avLst/>
            </a:prstGeom>
            <a:solidFill>
              <a:srgbClr val="0066CC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Security</a:t>
              </a:r>
              <a:endParaRPr lang="en-GB" sz="1200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5867400" y="2362200"/>
            <a:ext cx="1828800" cy="18288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Dimetra IP</a:t>
            </a:r>
            <a:endParaRPr lang="en-GB" dirty="0"/>
          </a:p>
        </p:txBody>
      </p:sp>
      <p:pic>
        <p:nvPicPr>
          <p:cNvPr id="22" name="Picture 65" descr="MOTB_0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8503" t="11476" b="11475"/>
          <a:stretch>
            <a:fillRect/>
          </a:stretch>
        </p:blipFill>
        <p:spPr bwMode="auto">
          <a:xfrm>
            <a:off x="6212607" y="2514600"/>
            <a:ext cx="1178793" cy="1567203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04800" y="4895671"/>
            <a:ext cx="5818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IT server virtualization</a:t>
            </a:r>
          </a:p>
          <a:p>
            <a:r>
              <a:rPr lang="en-US" b="1" dirty="0" smtClean="0">
                <a:latin typeface="Arial Black" pitchFamily="34" charset="0"/>
              </a:rPr>
              <a:t>Low cost IP based transport</a:t>
            </a:r>
          </a:p>
          <a:p>
            <a:r>
              <a:rPr lang="en-US" b="1" dirty="0" smtClean="0">
                <a:latin typeface="Arial Black" pitchFamily="34" charset="0"/>
              </a:rPr>
              <a:t>Energy efficient IT server platforms</a:t>
            </a:r>
          </a:p>
          <a:p>
            <a:r>
              <a:rPr lang="en-US" b="1" dirty="0" smtClean="0">
                <a:latin typeface="Arial Black" pitchFamily="34" charset="0"/>
                <a:sym typeface="Wingdings" pitchFamily="2" charset="2"/>
              </a:rPr>
              <a:t> Cost optimized high performance platform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3914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" y="152400"/>
            <a:ext cx="7442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5845175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+mn-lt"/>
                <a:ea typeface="ＭＳ Ｐゴシック"/>
                <a:cs typeface="ＭＳ Ｐゴシック"/>
              </a:rPr>
              <a:t>MORE CHOICES TO HELP YOU OPTIMISE YOUR INVESTMENT</a:t>
            </a:r>
          </a:p>
        </p:txBody>
      </p:sp>
      <p:pic>
        <p:nvPicPr>
          <p:cNvPr id="17414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216525"/>
            <a:ext cx="77660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201613" y="6645275"/>
            <a:ext cx="35417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600">
                <a:solidFill>
                  <a:schemeClr val="bg1"/>
                </a:solidFill>
                <a:cs typeface="Arial" pitchFamily="34" charset="0"/>
              </a:rPr>
              <a:t>MOTOROLA and the Stylized M Logo are registered in the US Patent and Trademark Office.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600">
                <a:solidFill>
                  <a:schemeClr val="bg1"/>
                </a:solidFill>
                <a:cs typeface="Arial" pitchFamily="34" charset="0"/>
              </a:rPr>
              <a:t>All other product or service names are the property of their respective owners.  © Motorola, Inc. 2009.</a:t>
            </a:r>
            <a:r>
              <a:rPr lang="en-US" sz="600" b="1" i="1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sz="1700" b="1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843" name="Text Box 10"/>
          <p:cNvSpPr txBox="1">
            <a:spLocks noChangeArrowheads="1"/>
          </p:cNvSpPr>
          <p:nvPr/>
        </p:nvSpPr>
        <p:spPr bwMode="auto">
          <a:xfrm>
            <a:off x="5343525" y="6564313"/>
            <a:ext cx="377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i="1">
                <a:solidFill>
                  <a:schemeClr val="bg1"/>
                </a:solidFill>
                <a:cs typeface="Arial" pitchFamily="34" charset="0"/>
              </a:rPr>
              <a:t>Motorola Commercial and Enterprise Portfolio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" y="0"/>
            <a:ext cx="831691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rgbClr val="0079C2"/>
                </a:solidFill>
              </a:rPr>
              <a:t>Motorola TETRA infrastructure </a:t>
            </a:r>
            <a:r>
              <a:rPr lang="en-GB" sz="3200" b="1" dirty="0">
                <a:solidFill>
                  <a:srgbClr val="0079C2"/>
                </a:solidFill>
              </a:rPr>
              <a:t>p</a:t>
            </a:r>
            <a:r>
              <a:rPr lang="en-GB" sz="3200" b="1" dirty="0" smtClean="0">
                <a:solidFill>
                  <a:srgbClr val="0079C2"/>
                </a:solidFill>
              </a:rPr>
              <a:t>ortfolio</a:t>
            </a:r>
            <a:endParaRPr lang="en-GB" sz="3200" b="1" dirty="0">
              <a:solidFill>
                <a:srgbClr val="0079C2"/>
              </a:solidFill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546100" y="1268413"/>
            <a:ext cx="1871663" cy="4103687"/>
          </a:xfrm>
          <a:prstGeom prst="roundRect">
            <a:avLst>
              <a:gd name="adj" fmla="val 15181"/>
            </a:avLst>
          </a:prstGeom>
          <a:solidFill>
            <a:srgbClr val="0063BE"/>
          </a:solidFill>
          <a:ln w="38100" algn="ctr">
            <a:solidFill>
              <a:srgbClr val="D5CE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2562225" y="1268413"/>
            <a:ext cx="1871663" cy="4103687"/>
          </a:xfrm>
          <a:prstGeom prst="roundRect">
            <a:avLst>
              <a:gd name="adj" fmla="val 15181"/>
            </a:avLst>
          </a:prstGeom>
          <a:solidFill>
            <a:srgbClr val="0063BE"/>
          </a:solidFill>
          <a:ln w="38100" algn="ctr">
            <a:solidFill>
              <a:srgbClr val="D5CE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4578350" y="1268413"/>
            <a:ext cx="1871663" cy="4103687"/>
          </a:xfrm>
          <a:prstGeom prst="roundRect">
            <a:avLst>
              <a:gd name="adj" fmla="val 15690"/>
            </a:avLst>
          </a:prstGeom>
          <a:solidFill>
            <a:srgbClr val="0063BE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6594475" y="1268413"/>
            <a:ext cx="1871663" cy="4103687"/>
          </a:xfrm>
          <a:prstGeom prst="roundRect">
            <a:avLst>
              <a:gd name="adj" fmla="val 15181"/>
            </a:avLst>
          </a:prstGeom>
          <a:solidFill>
            <a:srgbClr val="0063BE"/>
          </a:solidFill>
          <a:ln w="38100" algn="ctr">
            <a:solidFill>
              <a:srgbClr val="D5CE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17538" y="1341438"/>
            <a:ext cx="1728787" cy="503237"/>
          </a:xfrm>
          <a:prstGeom prst="roundRect">
            <a:avLst>
              <a:gd name="adj" fmla="val 41324"/>
            </a:avLst>
          </a:prstGeom>
          <a:solidFill>
            <a:srgbClr val="ED9F3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IP Core</a:t>
            </a:r>
            <a:endParaRPr lang="en-GB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2633663" y="1341438"/>
            <a:ext cx="1728787" cy="503237"/>
          </a:xfrm>
          <a:prstGeom prst="roundRect">
            <a:avLst>
              <a:gd name="adj" fmla="val 41324"/>
            </a:avLst>
          </a:prstGeom>
          <a:solidFill>
            <a:srgbClr val="ED9F3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Radio Access</a:t>
            </a:r>
            <a:endParaRPr lang="en-GB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4649788" y="1341438"/>
            <a:ext cx="1728787" cy="503237"/>
          </a:xfrm>
          <a:prstGeom prst="roundRect">
            <a:avLst>
              <a:gd name="adj" fmla="val 41324"/>
            </a:avLst>
          </a:prstGeom>
          <a:solidFill>
            <a:srgbClr val="ED9F3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Dispatch &amp; Network</a:t>
            </a:r>
          </a:p>
          <a:p>
            <a:pPr algn="ctr"/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Management</a:t>
            </a:r>
            <a:endParaRPr lang="en-GB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6665913" y="1341438"/>
            <a:ext cx="1728787" cy="503237"/>
          </a:xfrm>
          <a:prstGeom prst="roundRect">
            <a:avLst>
              <a:gd name="adj" fmla="val 41324"/>
            </a:avLst>
          </a:prstGeom>
          <a:solidFill>
            <a:srgbClr val="ED9F3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Applications</a:t>
            </a:r>
            <a:endParaRPr lang="en-GB" sz="16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5853" name="Picture 13" descr="Infra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1613" y="1963738"/>
            <a:ext cx="1743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46100" y="3249613"/>
            <a:ext cx="18716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Offering the most comprehensive scalability in features, capacity resilience and security</a:t>
            </a:r>
          </a:p>
          <a:p>
            <a:pPr algn="ctr"/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Meeting all customers needs in the most economical way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62225" y="3494088"/>
            <a:ext cx="1871663" cy="173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Supports the best RF performance coverage, resilience and maintainability</a:t>
            </a:r>
          </a:p>
          <a:p>
            <a:pPr algn="ctr"/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Offering customer valuable cost of ownership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578350" y="3494088"/>
            <a:ext cx="1871663" cy="1735137"/>
          </a:xfrm>
          <a:prstGeom prst="rect">
            <a:avLst/>
          </a:prstGeom>
          <a:solidFill>
            <a:srgbClr val="0063BE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An intuitive feature rich consoles and NM applications</a:t>
            </a:r>
          </a:p>
          <a:p>
            <a:pPr algn="ctr"/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Enabling ease and efficient management of the system, its users and the customer communication needs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594475" y="3284538"/>
            <a:ext cx="1871663" cy="2100262"/>
          </a:xfrm>
          <a:prstGeom prst="rect">
            <a:avLst/>
          </a:prstGeom>
          <a:solidFill>
            <a:srgbClr val="0063BE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Complete suite of tested applications for voice and data created by application partners</a:t>
            </a:r>
          </a:p>
          <a:p>
            <a:pPr algn="ctr"/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Turning the system into an operation tool rather than just for communication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401638" y="1125538"/>
            <a:ext cx="8208962" cy="4665662"/>
          </a:xfrm>
          <a:prstGeom prst="roundRect">
            <a:avLst>
              <a:gd name="adj" fmla="val 11792"/>
            </a:avLst>
          </a:prstGeom>
          <a:noFill/>
          <a:ln w="38100">
            <a:solidFill>
              <a:srgbClr val="D5CE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3570288" y="5516563"/>
            <a:ext cx="1728787" cy="503237"/>
          </a:xfrm>
          <a:prstGeom prst="roundRect">
            <a:avLst>
              <a:gd name="adj" fmla="val 41324"/>
            </a:avLst>
          </a:prstGeom>
          <a:solidFill>
            <a:srgbClr val="ED9F30"/>
          </a:solidFill>
          <a:ln w="38100">
            <a:solidFill>
              <a:srgbClr val="D5CEC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Services</a:t>
            </a:r>
            <a:endParaRPr lang="en-GB" sz="16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5860" name="Picture 20" descr="MOTB_07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16707" t="4720" r="18965" b="2199"/>
          <a:stretch>
            <a:fillRect/>
          </a:stretch>
        </p:blipFill>
        <p:spPr bwMode="auto">
          <a:xfrm>
            <a:off x="1122363" y="2276475"/>
            <a:ext cx="5270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 descr="Dimetra_IP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613" y="2347913"/>
            <a:ext cx="6762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DSC_084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6613" y="1987550"/>
            <a:ext cx="1725612" cy="1131888"/>
          </a:xfrm>
          <a:prstGeom prst="rect">
            <a:avLst/>
          </a:prstGeom>
          <a:solidFill>
            <a:srgbClr val="0063BE"/>
          </a:solidFill>
          <a:ln w="9525">
            <a:solidFill>
              <a:srgbClr val="0063BE"/>
            </a:solidFill>
            <a:miter lim="800000"/>
            <a:headEnd/>
            <a:tailEnd/>
          </a:ln>
          <a:effectLst>
            <a:outerShdw dist="38100" dir="2880003" rotWithShape="0">
              <a:srgbClr val="808080">
                <a:alpha val="42999"/>
              </a:srgbClr>
            </a:outerShdw>
          </a:effectLst>
        </p:spPr>
      </p:pic>
      <p:pic>
        <p:nvPicPr>
          <p:cNvPr id="35863" name="Picture 23" descr="MOTB_07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16707" t="4720" r="18965" b="2199"/>
          <a:stretch>
            <a:fillRect/>
          </a:stretch>
        </p:blipFill>
        <p:spPr bwMode="auto">
          <a:xfrm>
            <a:off x="546100" y="2060575"/>
            <a:ext cx="6477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378575" y="1971675"/>
            <a:ext cx="2016125" cy="1241425"/>
            <a:chOff x="3787" y="3067"/>
            <a:chExt cx="1517" cy="1008"/>
          </a:xfrm>
        </p:grpSpPr>
        <p:pic>
          <p:nvPicPr>
            <p:cNvPr id="35867" name="Picture 25" descr="20070205_ML910_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7" y="3067"/>
              <a:ext cx="1517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8" name="Picture 2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127266">
              <a:off x="4240" y="3207"/>
              <a:ext cx="680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7179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u4a_dqee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602538" y="2333625"/>
            <a:ext cx="1444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28" descr="MTS1_Clipped_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84463" y="2811463"/>
            <a:ext cx="2095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00" fill="hold"/>
                                        <p:tgtEl>
                                          <p:spTgt spid="17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7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7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201613" y="6645275"/>
            <a:ext cx="35417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600">
                <a:solidFill>
                  <a:schemeClr val="bg1"/>
                </a:solidFill>
                <a:cs typeface="Arial" pitchFamily="34" charset="0"/>
              </a:rPr>
              <a:t>MOTOROLA and the Stylized M Logo are registered in the US Patent and Trademark Office.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600">
                <a:solidFill>
                  <a:schemeClr val="bg1"/>
                </a:solidFill>
                <a:cs typeface="Arial" pitchFamily="34" charset="0"/>
              </a:rPr>
              <a:t>All other product or service names are the property of their respective owners.  © Motorola, Inc. 2009.</a:t>
            </a:r>
            <a:r>
              <a:rPr lang="en-US" sz="600" b="1" i="1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sz="1700" b="1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939" name="Text Box 10"/>
          <p:cNvSpPr txBox="1">
            <a:spLocks noChangeArrowheads="1"/>
          </p:cNvSpPr>
          <p:nvPr/>
        </p:nvSpPr>
        <p:spPr bwMode="auto">
          <a:xfrm>
            <a:off x="5373688" y="6553200"/>
            <a:ext cx="3770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i="1">
                <a:solidFill>
                  <a:schemeClr val="bg1"/>
                </a:solidFill>
                <a:cs typeface="Arial" pitchFamily="34" charset="0"/>
              </a:rPr>
              <a:t>Motorola Commercial and Enterprise Portfolio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546100" y="904875"/>
            <a:ext cx="1871663" cy="4103688"/>
          </a:xfrm>
          <a:prstGeom prst="roundRect">
            <a:avLst>
              <a:gd name="adj" fmla="val 15181"/>
            </a:avLst>
          </a:prstGeom>
          <a:solidFill>
            <a:srgbClr val="0063BE"/>
          </a:solidFill>
          <a:ln w="38100" algn="ctr">
            <a:solidFill>
              <a:srgbClr val="D5CE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2562225" y="904875"/>
            <a:ext cx="1871663" cy="4103688"/>
          </a:xfrm>
          <a:prstGeom prst="roundRect">
            <a:avLst>
              <a:gd name="adj" fmla="val 15181"/>
            </a:avLst>
          </a:prstGeom>
          <a:solidFill>
            <a:srgbClr val="0063BE"/>
          </a:solidFill>
          <a:ln w="38100" algn="ctr">
            <a:solidFill>
              <a:srgbClr val="D5CE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538663" y="904875"/>
            <a:ext cx="1871662" cy="4103688"/>
          </a:xfrm>
          <a:prstGeom prst="roundRect">
            <a:avLst>
              <a:gd name="adj" fmla="val 15690"/>
            </a:avLst>
          </a:prstGeom>
          <a:solidFill>
            <a:srgbClr val="0063BE"/>
          </a:solidFill>
          <a:ln w="38100" algn="ctr">
            <a:solidFill>
              <a:srgbClr val="D5CE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6594475" y="904875"/>
            <a:ext cx="1871663" cy="4103688"/>
          </a:xfrm>
          <a:prstGeom prst="roundRect">
            <a:avLst>
              <a:gd name="adj" fmla="val 15181"/>
            </a:avLst>
          </a:prstGeom>
          <a:solidFill>
            <a:srgbClr val="0063BE"/>
          </a:solidFill>
          <a:ln w="38100" algn="ctr">
            <a:solidFill>
              <a:srgbClr val="D5CE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617538" y="977900"/>
            <a:ext cx="1728787" cy="503238"/>
          </a:xfrm>
          <a:prstGeom prst="roundRect">
            <a:avLst>
              <a:gd name="adj" fmla="val 41324"/>
            </a:avLst>
          </a:prstGeom>
          <a:solidFill>
            <a:srgbClr val="ED9F3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Portable</a:t>
            </a:r>
            <a:endParaRPr lang="en-GB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2633663" y="977900"/>
            <a:ext cx="1728787" cy="503238"/>
          </a:xfrm>
          <a:prstGeom prst="roundRect">
            <a:avLst>
              <a:gd name="adj" fmla="val 41324"/>
            </a:avLst>
          </a:prstGeom>
          <a:solidFill>
            <a:srgbClr val="ED9F3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Mobile</a:t>
            </a:r>
            <a:endParaRPr lang="en-GB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4610100" y="977900"/>
            <a:ext cx="1728788" cy="503238"/>
          </a:xfrm>
          <a:prstGeom prst="roundRect">
            <a:avLst>
              <a:gd name="adj" fmla="val 41324"/>
            </a:avLst>
          </a:prstGeom>
          <a:solidFill>
            <a:srgbClr val="ED9F3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Accessories</a:t>
            </a:r>
            <a:endParaRPr lang="en-GB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6665913" y="977900"/>
            <a:ext cx="1728787" cy="503238"/>
          </a:xfrm>
          <a:prstGeom prst="roundRect">
            <a:avLst>
              <a:gd name="adj" fmla="val 41324"/>
            </a:avLst>
          </a:prstGeom>
          <a:solidFill>
            <a:srgbClr val="ED9F3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Applications</a:t>
            </a:r>
            <a:endParaRPr lang="en-GB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401638" y="762000"/>
            <a:ext cx="8208962" cy="4391025"/>
          </a:xfrm>
          <a:prstGeom prst="roundRect">
            <a:avLst>
              <a:gd name="adj" fmla="val 11792"/>
            </a:avLst>
          </a:prstGeom>
          <a:noFill/>
          <a:ln w="38100">
            <a:solidFill>
              <a:srgbClr val="D5CEC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9949" name="Picture 15" descr="ATEX Proposals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81858"/>
            <a:ext cx="381000" cy="106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Rectangle 16"/>
          <p:cNvSpPr>
            <a:spLocks noChangeArrowheads="1"/>
          </p:cNvSpPr>
          <p:nvPr/>
        </p:nvSpPr>
        <p:spPr bwMode="auto">
          <a:xfrm>
            <a:off x="1660525" y="2057400"/>
            <a:ext cx="701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latin typeface="Univers 57 Condensed"/>
                <a:cs typeface="Arial" pitchFamily="34" charset="0"/>
              </a:rPr>
              <a:t> </a:t>
            </a:r>
          </a:p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latin typeface="Univers 57 Condensed"/>
                <a:cs typeface="Arial" pitchFamily="34" charset="0"/>
              </a:rPr>
              <a:t>MTP850EX</a:t>
            </a:r>
          </a:p>
        </p:txBody>
      </p:sp>
      <p:sp>
        <p:nvSpPr>
          <p:cNvPr id="39951" name="Rectangle 20"/>
          <p:cNvSpPr>
            <a:spLocks noChangeArrowheads="1"/>
          </p:cNvSpPr>
          <p:nvPr/>
        </p:nvSpPr>
        <p:spPr bwMode="auto">
          <a:xfrm>
            <a:off x="2730500" y="2716213"/>
            <a:ext cx="12652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  <a:latin typeface="Univers 57 Condensed"/>
                <a:cs typeface="Arial" pitchFamily="34" charset="0"/>
              </a:rPr>
              <a:t>MTM800 Enhanced</a:t>
            </a:r>
          </a:p>
        </p:txBody>
      </p:sp>
      <p:sp>
        <p:nvSpPr>
          <p:cNvPr id="39952" name="Rectangle 21"/>
          <p:cNvSpPr>
            <a:spLocks noChangeArrowheads="1"/>
          </p:cNvSpPr>
          <p:nvPr/>
        </p:nvSpPr>
        <p:spPr bwMode="auto">
          <a:xfrm>
            <a:off x="2825750" y="4178300"/>
            <a:ext cx="1333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  <a:latin typeface="Univers 57 Condensed"/>
                <a:cs typeface="Arial" pitchFamily="34" charset="0"/>
              </a:rPr>
              <a:t>MTM5400 GW/RPTR</a:t>
            </a:r>
          </a:p>
        </p:txBody>
      </p:sp>
      <p:pic>
        <p:nvPicPr>
          <p:cNvPr id="39953" name="Picture 22" descr="MTH850-full size no back ground-smaller siz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371600"/>
            <a:ext cx="3952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4" name="Rectangle 25"/>
          <p:cNvSpPr>
            <a:spLocks noChangeArrowheads="1"/>
          </p:cNvSpPr>
          <p:nvPr/>
        </p:nvSpPr>
        <p:spPr bwMode="auto">
          <a:xfrm>
            <a:off x="762000" y="2514600"/>
            <a:ext cx="477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latin typeface="Univers 57 Condensed"/>
                <a:cs typeface="Arial" pitchFamily="34" charset="0"/>
              </a:rPr>
              <a:t>MTP850</a:t>
            </a:r>
          </a:p>
        </p:txBody>
      </p:sp>
      <p:sp>
        <p:nvSpPr>
          <p:cNvPr id="39955" name="Rectangle 33"/>
          <p:cNvSpPr>
            <a:spLocks noChangeArrowheads="1"/>
          </p:cNvSpPr>
          <p:nvPr/>
        </p:nvSpPr>
        <p:spPr bwMode="auto">
          <a:xfrm>
            <a:off x="4725988" y="2717800"/>
            <a:ext cx="63976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  <a:latin typeface="Univers 57 Condensed"/>
                <a:cs typeface="Arial" pitchFamily="34" charset="0"/>
              </a:rPr>
              <a:t>Carrying</a:t>
            </a:r>
          </a:p>
        </p:txBody>
      </p:sp>
      <p:sp>
        <p:nvSpPr>
          <p:cNvPr id="39956" name="Rectangle 34"/>
          <p:cNvSpPr>
            <a:spLocks noChangeArrowheads="1"/>
          </p:cNvSpPr>
          <p:nvPr/>
        </p:nvSpPr>
        <p:spPr bwMode="auto">
          <a:xfrm>
            <a:off x="5591175" y="2714625"/>
            <a:ext cx="471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  <a:latin typeface="Univers 57 Condensed"/>
                <a:cs typeface="Arial" pitchFamily="34" charset="0"/>
              </a:rPr>
              <a:t>Energy</a:t>
            </a:r>
          </a:p>
        </p:txBody>
      </p:sp>
      <p:sp>
        <p:nvSpPr>
          <p:cNvPr id="39957" name="Rectangle 35"/>
          <p:cNvSpPr>
            <a:spLocks noChangeArrowheads="1"/>
          </p:cNvSpPr>
          <p:nvPr/>
        </p:nvSpPr>
        <p:spPr bwMode="auto">
          <a:xfrm>
            <a:off x="4797425" y="4105275"/>
            <a:ext cx="4476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  <a:latin typeface="Univers 57 Condensed"/>
                <a:cs typeface="Arial" pitchFamily="34" charset="0"/>
              </a:rPr>
              <a:t>Mobile</a:t>
            </a:r>
          </a:p>
        </p:txBody>
      </p:sp>
      <p:sp>
        <p:nvSpPr>
          <p:cNvPr id="39958" name="Rectangle 36"/>
          <p:cNvSpPr>
            <a:spLocks noChangeArrowheads="1"/>
          </p:cNvSpPr>
          <p:nvPr/>
        </p:nvSpPr>
        <p:spPr bwMode="auto">
          <a:xfrm>
            <a:off x="5621338" y="4121150"/>
            <a:ext cx="3921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  <a:latin typeface="Univers 57 Condensed"/>
                <a:cs typeface="Arial" pitchFamily="34" charset="0"/>
              </a:rPr>
              <a:t>Audio</a:t>
            </a:r>
          </a:p>
        </p:txBody>
      </p:sp>
      <p:pic>
        <p:nvPicPr>
          <p:cNvPr id="39959" name="Picture 40" descr="MTC100 Oblique_Small_5874_n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7588" y="3962400"/>
            <a:ext cx="73501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0" name="Rectangle 41"/>
          <p:cNvSpPr>
            <a:spLocks noChangeArrowheads="1"/>
          </p:cNvSpPr>
          <p:nvPr/>
        </p:nvSpPr>
        <p:spPr bwMode="auto">
          <a:xfrm>
            <a:off x="7019925" y="4718050"/>
            <a:ext cx="1079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100" b="1">
                <a:solidFill>
                  <a:schemeClr val="bg1"/>
                </a:solidFill>
                <a:latin typeface="Univers 57 Condensed"/>
                <a:cs typeface="Arial" pitchFamily="34" charset="0"/>
              </a:rPr>
              <a:t>TOM100 Modem</a:t>
            </a:r>
            <a:endParaRPr lang="en-US" sz="1100" b="1">
              <a:solidFill>
                <a:schemeClr val="bg1"/>
              </a:solidFill>
              <a:latin typeface="Univers 57 Condensed"/>
              <a:cs typeface="Arial" pitchFamily="34" charset="0"/>
            </a:endParaRPr>
          </a:p>
        </p:txBody>
      </p:sp>
      <p:pic>
        <p:nvPicPr>
          <p:cNvPr id="39961" name="Picture 42" descr="TETRA Modem Board Cutout_SMALL_56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7700" y="3978275"/>
            <a:ext cx="10334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2" name="Rectangle 43"/>
          <p:cNvSpPr>
            <a:spLocks noChangeArrowheads="1"/>
          </p:cNvSpPr>
          <p:nvPr/>
        </p:nvSpPr>
        <p:spPr bwMode="auto">
          <a:xfrm>
            <a:off x="381000" y="441960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en-US" sz="1100" b="1" dirty="0">
                <a:solidFill>
                  <a:schemeClr val="bg1"/>
                </a:solidFill>
                <a:latin typeface="Univers 57 Condensed"/>
                <a:cs typeface="Arial" pitchFamily="34" charset="0"/>
              </a:rPr>
              <a:t>MTC100 PDA</a:t>
            </a:r>
          </a:p>
        </p:txBody>
      </p:sp>
      <p:pic>
        <p:nvPicPr>
          <p:cNvPr id="39963" name="Picture 6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7013" y="2047875"/>
            <a:ext cx="1163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4" name="Rectangle 63"/>
          <p:cNvSpPr>
            <a:spLocks noChangeArrowheads="1"/>
          </p:cNvSpPr>
          <p:nvPr/>
        </p:nvSpPr>
        <p:spPr bwMode="auto">
          <a:xfrm>
            <a:off x="1676400" y="2895600"/>
            <a:ext cx="5413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latin typeface="Univers 57 Condensed"/>
                <a:cs typeface="Arial" pitchFamily="34" charset="0"/>
              </a:rPr>
              <a:t>TCR1000</a:t>
            </a:r>
          </a:p>
        </p:txBody>
      </p:sp>
      <p:pic>
        <p:nvPicPr>
          <p:cNvPr id="39965" name="Picture 82" descr="covert-radi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2743200"/>
            <a:ext cx="3159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84" descr="radio-cas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97425" y="1909763"/>
            <a:ext cx="4413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7" name="Picture 85" descr="charger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14975" y="2009775"/>
            <a:ext cx="508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8" name="Picture 86" descr="black-micr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03850" y="3381375"/>
            <a:ext cx="69373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9" name="Picture 87" descr="white-micr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03763" y="3322638"/>
            <a:ext cx="701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0" name="Picture 69" descr="MTM800E data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89700" y="2859088"/>
            <a:ext cx="12573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1" name="Rectangle 41"/>
          <p:cNvSpPr>
            <a:spLocks noChangeArrowheads="1"/>
          </p:cNvSpPr>
          <p:nvPr/>
        </p:nvSpPr>
        <p:spPr bwMode="auto">
          <a:xfrm>
            <a:off x="6667500" y="3473450"/>
            <a:ext cx="976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100" b="1">
                <a:solidFill>
                  <a:schemeClr val="bg1"/>
                </a:solidFill>
                <a:latin typeface="Univers 57 Condensed"/>
                <a:cs typeface="Arial" pitchFamily="34" charset="0"/>
              </a:rPr>
              <a:t>MTM800E data</a:t>
            </a:r>
            <a:endParaRPr lang="en-US" sz="1100" b="1">
              <a:solidFill>
                <a:schemeClr val="bg1"/>
              </a:solidFill>
              <a:latin typeface="Univers 57 Condensed"/>
              <a:cs typeface="Arial" pitchFamily="34" charset="0"/>
            </a:endParaRPr>
          </a:p>
        </p:txBody>
      </p:sp>
      <p:pic>
        <p:nvPicPr>
          <p:cNvPr id="39972" name="Picture 50" descr="Image:Computer-aj aj ashton 01.svg"/>
          <p:cNvPicPr>
            <a:picLocks noChangeAspect="1" noChangeArrowheads="1"/>
          </p:cNvPicPr>
          <p:nvPr/>
        </p:nvPicPr>
        <p:blipFill>
          <a:blip r:embed="rId13">
            <a:lum bright="-6000"/>
          </a:blip>
          <a:srcRect/>
          <a:stretch>
            <a:fillRect/>
          </a:stretch>
        </p:blipFill>
        <p:spPr bwMode="auto">
          <a:xfrm>
            <a:off x="7429500" y="1981200"/>
            <a:ext cx="5730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3" name="Picture 51" descr="MTH850-full size no back ground-smaller siz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7000" y="1625600"/>
            <a:ext cx="1905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4" name="Picture 53" descr="MTH850-full size no back ground-smaller siz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1463" y="1770063"/>
            <a:ext cx="188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5" name="Picture 54" descr="MTH850-full size no back ground-smaller siz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0738" y="1770063"/>
            <a:ext cx="1889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6" name="Picture 55" descr="MTH850-full size no back ground-smaller siz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697038"/>
            <a:ext cx="188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7" name="Rectangle 59"/>
          <p:cNvSpPr>
            <a:spLocks noChangeArrowheads="1"/>
          </p:cNvSpPr>
          <p:nvPr/>
        </p:nvSpPr>
        <p:spPr bwMode="auto">
          <a:xfrm>
            <a:off x="7010400" y="250666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  <a:latin typeface="Univers 57 Condensed"/>
                <a:cs typeface="Arial" pitchFamily="34" charset="0"/>
              </a:rPr>
              <a:t>Integrated Terminal Management</a:t>
            </a:r>
          </a:p>
        </p:txBody>
      </p:sp>
      <p:sp>
        <p:nvSpPr>
          <p:cNvPr id="39978" name="Text Box 56"/>
          <p:cNvSpPr txBox="1">
            <a:spLocks noChangeArrowheads="1"/>
          </p:cNvSpPr>
          <p:nvPr/>
        </p:nvSpPr>
        <p:spPr bwMode="auto">
          <a:xfrm>
            <a:off x="152400" y="1143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200" b="1" dirty="0" smtClean="0">
                <a:solidFill>
                  <a:srgbClr val="0079C2"/>
                </a:solidFill>
                <a:cs typeface="Arial" pitchFamily="34" charset="0"/>
              </a:rPr>
              <a:t>Motorola TETRA subscriber radio portfolio</a:t>
            </a:r>
            <a:endParaRPr lang="en-US" sz="3200" b="1" dirty="0">
              <a:solidFill>
                <a:srgbClr val="0079C2"/>
              </a:solidFill>
              <a:cs typeface="Arial" pitchFamily="34" charset="0"/>
            </a:endParaRPr>
          </a:p>
        </p:txBody>
      </p:sp>
      <p:pic>
        <p:nvPicPr>
          <p:cNvPr id="39979" name="Picture 6" descr="MTM5400 View004 F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35250" y="3138488"/>
            <a:ext cx="15351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221" name="AutoShape 45"/>
          <p:cNvSpPr>
            <a:spLocks noChangeArrowheads="1"/>
          </p:cNvSpPr>
          <p:nvPr/>
        </p:nvSpPr>
        <p:spPr bwMode="auto">
          <a:xfrm>
            <a:off x="152400" y="5305425"/>
            <a:ext cx="1604963" cy="714375"/>
          </a:xfrm>
          <a:prstGeom prst="roundRect">
            <a:avLst>
              <a:gd name="adj" fmla="val 2824"/>
            </a:avLst>
          </a:prstGeom>
          <a:gradFill rotWithShape="1">
            <a:gsLst>
              <a:gs pos="0">
                <a:srgbClr val="0075A4"/>
              </a:gs>
              <a:gs pos="50000">
                <a:srgbClr val="00364C"/>
              </a:gs>
              <a:gs pos="100000">
                <a:srgbClr val="0075A4"/>
              </a:gs>
            </a:gsLst>
            <a:lin ang="5400000" scaled="1"/>
          </a:gradFill>
          <a:ln w="38100">
            <a:solidFill>
              <a:srgbClr val="0063BE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Aft>
                <a:spcPct val="10000"/>
              </a:spcAft>
            </a:pPr>
            <a:r>
              <a:rPr lang="en-US" sz="1400" b="1">
                <a:solidFill>
                  <a:schemeClr val="bg1"/>
                </a:solidFill>
              </a:rPr>
              <a:t>High Performance</a:t>
            </a:r>
          </a:p>
          <a:p>
            <a:pPr algn="ctr" eaLnBrk="0" hangingPunct="0">
              <a:spcAft>
                <a:spcPct val="10000"/>
              </a:spcAft>
            </a:pPr>
            <a:r>
              <a:rPr lang="en-US" sz="1200">
                <a:solidFill>
                  <a:schemeClr val="bg1"/>
                </a:solidFill>
              </a:rPr>
              <a:t>Comprehensive, Proven Feature Set</a:t>
            </a:r>
          </a:p>
        </p:txBody>
      </p:sp>
      <p:sp>
        <p:nvSpPr>
          <p:cNvPr id="178222" name="AutoShape 46"/>
          <p:cNvSpPr>
            <a:spLocks noChangeArrowheads="1"/>
          </p:cNvSpPr>
          <p:nvPr/>
        </p:nvSpPr>
        <p:spPr bwMode="auto">
          <a:xfrm>
            <a:off x="1952625" y="5305425"/>
            <a:ext cx="1604963" cy="714375"/>
          </a:xfrm>
          <a:prstGeom prst="roundRect">
            <a:avLst>
              <a:gd name="adj" fmla="val 2824"/>
            </a:avLst>
          </a:prstGeom>
          <a:gradFill rotWithShape="1">
            <a:gsLst>
              <a:gs pos="0">
                <a:srgbClr val="0075A4"/>
              </a:gs>
              <a:gs pos="50000">
                <a:srgbClr val="00364C"/>
              </a:gs>
              <a:gs pos="100000">
                <a:srgbClr val="0075A4"/>
              </a:gs>
            </a:gsLst>
            <a:lin ang="5400000" scaled="1"/>
          </a:gradFill>
          <a:ln w="38100">
            <a:solidFill>
              <a:srgbClr val="0063BE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Aft>
                <a:spcPct val="10000"/>
              </a:spcAft>
            </a:pPr>
            <a:r>
              <a:rPr lang="en-US" sz="1400" b="1">
                <a:solidFill>
                  <a:schemeClr val="bg1"/>
                </a:solidFill>
              </a:rPr>
              <a:t>Ease of Use</a:t>
            </a:r>
          </a:p>
          <a:p>
            <a:pPr algn="ctr" eaLnBrk="0" hangingPunct="0">
              <a:spcAft>
                <a:spcPct val="10000"/>
              </a:spcAft>
            </a:pPr>
            <a:r>
              <a:rPr lang="en-US" sz="1200">
                <a:solidFill>
                  <a:schemeClr val="bg1"/>
                </a:solidFill>
              </a:rPr>
              <a:t>Common User</a:t>
            </a:r>
            <a:r>
              <a:rPr lang="en-US" sz="1200" b="1">
                <a:solidFill>
                  <a:schemeClr val="bg1"/>
                </a:solidFill>
              </a:rPr>
              <a:t> </a:t>
            </a:r>
            <a:r>
              <a:rPr lang="en-US" sz="1200">
                <a:solidFill>
                  <a:schemeClr val="bg1"/>
                </a:solidFill>
              </a:rPr>
              <a:t>Interface, Intuitive operation</a:t>
            </a:r>
          </a:p>
        </p:txBody>
      </p:sp>
      <p:sp>
        <p:nvSpPr>
          <p:cNvPr id="178223" name="AutoShape 47"/>
          <p:cNvSpPr>
            <a:spLocks noChangeArrowheads="1"/>
          </p:cNvSpPr>
          <p:nvPr/>
        </p:nvSpPr>
        <p:spPr bwMode="auto">
          <a:xfrm>
            <a:off x="3752850" y="5305425"/>
            <a:ext cx="1604963" cy="714375"/>
          </a:xfrm>
          <a:prstGeom prst="roundRect">
            <a:avLst>
              <a:gd name="adj" fmla="val 2824"/>
            </a:avLst>
          </a:prstGeom>
          <a:gradFill rotWithShape="1">
            <a:gsLst>
              <a:gs pos="0">
                <a:srgbClr val="0075A4"/>
              </a:gs>
              <a:gs pos="50000">
                <a:srgbClr val="00364C"/>
              </a:gs>
              <a:gs pos="100000">
                <a:srgbClr val="0075A4"/>
              </a:gs>
            </a:gsLst>
            <a:lin ang="5400000" scaled="1"/>
          </a:gradFill>
          <a:ln w="38100">
            <a:solidFill>
              <a:srgbClr val="0063BE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Aft>
                <a:spcPct val="10000"/>
              </a:spcAft>
            </a:pPr>
            <a:r>
              <a:rPr lang="en-US" sz="1400" b="1">
                <a:solidFill>
                  <a:schemeClr val="bg1"/>
                </a:solidFill>
              </a:rPr>
              <a:t>Build To Last</a:t>
            </a:r>
          </a:p>
          <a:p>
            <a:pPr algn="ctr" eaLnBrk="0" hangingPunct="0">
              <a:spcAft>
                <a:spcPct val="10000"/>
              </a:spcAft>
            </a:pPr>
            <a:r>
              <a:rPr lang="en-US" sz="1200">
                <a:solidFill>
                  <a:schemeClr val="bg1"/>
                </a:solidFill>
              </a:rPr>
              <a:t>Testing for real life operation is crucial</a:t>
            </a:r>
          </a:p>
        </p:txBody>
      </p:sp>
      <p:sp>
        <p:nvSpPr>
          <p:cNvPr id="178224" name="AutoShape 48"/>
          <p:cNvSpPr>
            <a:spLocks noChangeArrowheads="1"/>
          </p:cNvSpPr>
          <p:nvPr/>
        </p:nvSpPr>
        <p:spPr bwMode="auto">
          <a:xfrm>
            <a:off x="7353300" y="5305425"/>
            <a:ext cx="1604963" cy="714375"/>
          </a:xfrm>
          <a:prstGeom prst="roundRect">
            <a:avLst>
              <a:gd name="adj" fmla="val 2824"/>
            </a:avLst>
          </a:prstGeom>
          <a:gradFill rotWithShape="1">
            <a:gsLst>
              <a:gs pos="0">
                <a:srgbClr val="0075A4"/>
              </a:gs>
              <a:gs pos="50000">
                <a:srgbClr val="00364C"/>
              </a:gs>
              <a:gs pos="100000">
                <a:srgbClr val="0075A4"/>
              </a:gs>
            </a:gsLst>
            <a:lin ang="5400000" scaled="1"/>
          </a:gradFill>
          <a:ln w="38100">
            <a:solidFill>
              <a:srgbClr val="0063BE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Aft>
                <a:spcPct val="1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Proven in Field</a:t>
            </a:r>
          </a:p>
          <a:p>
            <a:pPr algn="ctr" eaLnBrk="0" hangingPunct="0">
              <a:spcAft>
                <a:spcPct val="10000"/>
              </a:spcAft>
            </a:pPr>
            <a:r>
              <a:rPr lang="en-US" sz="1200" dirty="0">
                <a:solidFill>
                  <a:schemeClr val="bg1"/>
                </a:solidFill>
              </a:rPr>
              <a:t>&gt;</a:t>
            </a:r>
            <a:r>
              <a:rPr lang="en-US" sz="1200" dirty="0" smtClean="0">
                <a:solidFill>
                  <a:schemeClr val="bg1"/>
                </a:solidFill>
              </a:rPr>
              <a:t>1.5 </a:t>
            </a:r>
            <a:r>
              <a:rPr lang="en-US" sz="1200" dirty="0">
                <a:solidFill>
                  <a:schemeClr val="bg1"/>
                </a:solidFill>
              </a:rPr>
              <a:t>million radios shipped,  80 countries</a:t>
            </a:r>
          </a:p>
        </p:txBody>
      </p:sp>
      <p:sp>
        <p:nvSpPr>
          <p:cNvPr id="178225" name="AutoShape 49"/>
          <p:cNvSpPr>
            <a:spLocks noChangeArrowheads="1"/>
          </p:cNvSpPr>
          <p:nvPr/>
        </p:nvSpPr>
        <p:spPr bwMode="auto">
          <a:xfrm>
            <a:off x="5553075" y="5305425"/>
            <a:ext cx="1604963" cy="714375"/>
          </a:xfrm>
          <a:prstGeom prst="roundRect">
            <a:avLst>
              <a:gd name="adj" fmla="val 2824"/>
            </a:avLst>
          </a:prstGeom>
          <a:gradFill rotWithShape="1">
            <a:gsLst>
              <a:gs pos="0">
                <a:srgbClr val="0075A4"/>
              </a:gs>
              <a:gs pos="50000">
                <a:srgbClr val="00364C"/>
              </a:gs>
              <a:gs pos="100000">
                <a:srgbClr val="0075A4"/>
              </a:gs>
            </a:gsLst>
            <a:lin ang="5400000" scaled="1"/>
          </a:gradFill>
          <a:ln w="38100">
            <a:solidFill>
              <a:srgbClr val="0063BE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Aft>
                <a:spcPct val="10000"/>
              </a:spcAft>
            </a:pPr>
            <a:r>
              <a:rPr lang="en-US" sz="1400" b="1">
                <a:solidFill>
                  <a:schemeClr val="bg1"/>
                </a:solidFill>
              </a:rPr>
              <a:t>Tailored Solutions</a:t>
            </a:r>
          </a:p>
          <a:p>
            <a:pPr algn="ctr" eaLnBrk="0" hangingPunct="0">
              <a:spcAft>
                <a:spcPct val="10000"/>
              </a:spcAft>
            </a:pPr>
            <a:r>
              <a:rPr lang="en-US" sz="1200">
                <a:solidFill>
                  <a:schemeClr val="bg1"/>
                </a:solidFill>
              </a:rPr>
              <a:t>Motorola + best in class vendors </a:t>
            </a:r>
          </a:p>
        </p:txBody>
      </p:sp>
      <p:sp>
        <p:nvSpPr>
          <p:cNvPr id="178226" name="AutoShape 50"/>
          <p:cNvSpPr>
            <a:spLocks noChangeArrowheads="1"/>
          </p:cNvSpPr>
          <p:nvPr/>
        </p:nvSpPr>
        <p:spPr bwMode="auto">
          <a:xfrm>
            <a:off x="142875" y="6172200"/>
            <a:ext cx="8893175" cy="423863"/>
          </a:xfrm>
          <a:prstGeom prst="roundRect">
            <a:avLst>
              <a:gd name="adj" fmla="val 2824"/>
            </a:avLst>
          </a:prstGeom>
          <a:gradFill rotWithShape="1">
            <a:gsLst>
              <a:gs pos="0">
                <a:srgbClr val="0075A4"/>
              </a:gs>
              <a:gs pos="50000">
                <a:srgbClr val="00364C"/>
              </a:gs>
              <a:gs pos="100000">
                <a:srgbClr val="0075A4"/>
              </a:gs>
            </a:gsLst>
            <a:lin ang="5400000" scaled="1"/>
          </a:gradFill>
          <a:ln w="38100">
            <a:solidFill>
              <a:srgbClr val="0063BE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Aft>
                <a:spcPct val="10000"/>
              </a:spcAft>
            </a:pPr>
            <a:r>
              <a:rPr lang="en-US" b="1">
                <a:solidFill>
                  <a:schemeClr val="bg1"/>
                </a:solidFill>
              </a:rPr>
              <a:t>Platform Commonality</a:t>
            </a:r>
            <a:endParaRPr lang="en-US" b="1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2" name="Picture 51" descr="3250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872727" y="3331581"/>
            <a:ext cx="337073" cy="108801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3" name="Picture 52" descr="3100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62000" y="2859051"/>
            <a:ext cx="341822" cy="110334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1143000" y="3581400"/>
            <a:ext cx="5530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 dirty="0" smtClean="0">
                <a:solidFill>
                  <a:schemeClr val="bg1"/>
                </a:solidFill>
                <a:latin typeface="Univers 57 Condensed"/>
                <a:cs typeface="Arial" pitchFamily="34" charset="0"/>
              </a:rPr>
              <a:t>MTP3100</a:t>
            </a:r>
            <a:endParaRPr lang="en-US" sz="1000" b="1" dirty="0">
              <a:solidFill>
                <a:schemeClr val="bg1"/>
              </a:solidFill>
              <a:latin typeface="Univers 57 Condensed"/>
              <a:cs typeface="Arial" pitchFamily="34" charset="0"/>
            </a:endParaRP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1676400" y="4572000"/>
            <a:ext cx="5530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 dirty="0" smtClean="0">
                <a:solidFill>
                  <a:schemeClr val="bg1"/>
                </a:solidFill>
                <a:latin typeface="Univers 57 Condensed"/>
                <a:cs typeface="Arial" pitchFamily="34" charset="0"/>
              </a:rPr>
              <a:t>MTP3250</a:t>
            </a:r>
            <a:endParaRPr lang="en-US" sz="1000" b="1" dirty="0">
              <a:solidFill>
                <a:schemeClr val="bg1"/>
              </a:solidFill>
              <a:latin typeface="Univers 57 Condensed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21" grpId="0" animBg="1"/>
      <p:bldP spid="178222" grpId="0" animBg="1"/>
      <p:bldP spid="178223" grpId="0" animBg="1"/>
      <p:bldP spid="178224" grpId="0" animBg="1"/>
      <p:bldP spid="178225" grpId="0" animBg="1"/>
      <p:bldP spid="1782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3200" b="1" i="1">
              <a:solidFill>
                <a:schemeClr val="accent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Rail/Metro Segment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8125" y="1219200"/>
            <a:ext cx="8448675" cy="3505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/>
              <a:t>TETRA is used from Light Rail to Long-haul Rail to High Speed Rail.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/>
              <a:t>TETRA has been accepted as the de-facto technology for metro &amp; subway.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/>
              <a:t>FIRST in the world to operate TETRA for Rail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Malaysia ERL – supplied by Motorola.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/>
              <a:t>FIRST in the world to implement TETRA for High Speed Rail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THSR at speed up to 350km/h – supplied by Motorola.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700463" y="4648200"/>
            <a:ext cx="1760537" cy="1219200"/>
            <a:chOff x="2160" y="976"/>
            <a:chExt cx="1824" cy="1263"/>
          </a:xfrm>
        </p:grpSpPr>
        <p:pic>
          <p:nvPicPr>
            <p:cNvPr id="10258" name="Picture 10" descr="THSR_trai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0" y="976"/>
              <a:ext cx="182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 Box 11"/>
            <p:cNvSpPr txBox="1">
              <a:spLocks noChangeArrowheads="1"/>
            </p:cNvSpPr>
            <p:nvPr/>
          </p:nvSpPr>
          <p:spPr bwMode="auto">
            <a:xfrm>
              <a:off x="2174" y="1958"/>
              <a:ext cx="135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High Speed Rail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819275" y="4648200"/>
            <a:ext cx="1828800" cy="1212850"/>
            <a:chOff x="1752600" y="4952999"/>
            <a:chExt cx="1829018" cy="1212274"/>
          </a:xfrm>
        </p:grpSpPr>
        <p:pic>
          <p:nvPicPr>
            <p:cNvPr id="10256" name="Picture 6" descr="Rail02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4952999"/>
              <a:ext cx="1829018" cy="121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7" name="Text Box 7"/>
            <p:cNvSpPr txBox="1">
              <a:spLocks noChangeArrowheads="1"/>
            </p:cNvSpPr>
            <p:nvPr/>
          </p:nvSpPr>
          <p:spPr bwMode="auto">
            <a:xfrm>
              <a:off x="1799684" y="5867400"/>
              <a:ext cx="117211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Long Haul Rail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99100" y="4648200"/>
            <a:ext cx="1711325" cy="1175739"/>
            <a:chOff x="4032" y="968"/>
            <a:chExt cx="1838" cy="1263"/>
          </a:xfrm>
        </p:grpSpPr>
        <p:pic>
          <p:nvPicPr>
            <p:cNvPr id="10254" name="Picture 13" descr="singa-w9-jurong-east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32" y="968"/>
              <a:ext cx="1838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4"/>
            <p:cNvSpPr txBox="1">
              <a:spLocks noChangeArrowheads="1"/>
            </p:cNvSpPr>
            <p:nvPr/>
          </p:nvSpPr>
          <p:spPr bwMode="auto">
            <a:xfrm>
              <a:off x="4062" y="1950"/>
              <a:ext cx="65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Metro 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6200" y="4648200"/>
            <a:ext cx="1704975" cy="1219200"/>
            <a:chOff x="9832" y="4953000"/>
            <a:chExt cx="1704668" cy="1219200"/>
          </a:xfrm>
        </p:grpSpPr>
        <p:pic>
          <p:nvPicPr>
            <p:cNvPr id="10252" name="Picture 16" descr="DisneylandTrainExterio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832" y="4953000"/>
              <a:ext cx="1704668" cy="120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17"/>
            <p:cNvSpPr txBox="1">
              <a:spLocks noChangeArrowheads="1"/>
            </p:cNvSpPr>
            <p:nvPr/>
          </p:nvSpPr>
          <p:spPr bwMode="auto">
            <a:xfrm>
              <a:off x="31238" y="5833646"/>
              <a:ext cx="14475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Light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Rail &amp; Trams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251700" y="4648200"/>
            <a:ext cx="1739900" cy="1152525"/>
            <a:chOff x="2160" y="2296"/>
            <a:chExt cx="1824" cy="1208"/>
          </a:xfrm>
        </p:grpSpPr>
        <p:pic>
          <p:nvPicPr>
            <p:cNvPr id="10250" name="Picture 3" descr="800px-Ireland_-_Dublin_-_Tram"/>
            <p:cNvPicPr>
              <a:picLocks noChangeAspect="1" noChangeArrowheads="1"/>
            </p:cNvPicPr>
            <p:nvPr/>
          </p:nvPicPr>
          <p:blipFill>
            <a:blip r:embed="rId7"/>
            <a:srcRect b="10156"/>
            <a:stretch>
              <a:fillRect/>
            </a:stretch>
          </p:blipFill>
          <p:spPr bwMode="auto">
            <a:xfrm>
              <a:off x="2160" y="2296"/>
              <a:ext cx="1824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4"/>
            <p:cNvSpPr txBox="1">
              <a:spLocks noChangeArrowheads="1"/>
            </p:cNvSpPr>
            <p:nvPr/>
          </p:nvSpPr>
          <p:spPr bwMode="auto">
            <a:xfrm>
              <a:off x="2190" y="3230"/>
              <a:ext cx="130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Airport Express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1300"/>
            <a:ext cx="7842250" cy="520700"/>
          </a:xfrm>
        </p:spPr>
        <p:txBody>
          <a:bodyPr/>
          <a:lstStyle/>
          <a:p>
            <a:r>
              <a:rPr lang="en-US" sz="3600" dirty="0" smtClean="0"/>
              <a:t>Why TETRA for rail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81062"/>
            <a:ext cx="4191000" cy="5672138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/>
              <a:t>Open standard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200" dirty="0" smtClean="0"/>
              <a:t>Interoperability with open interfaces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200" dirty="0" smtClean="0"/>
              <a:t>Price Competitive</a:t>
            </a:r>
          </a:p>
          <a:p>
            <a:pPr lvl="1" eaLnBrk="1" hangingPunct="1">
              <a:spcBef>
                <a:spcPct val="0"/>
              </a:spcBef>
            </a:pPr>
            <a:endParaRPr lang="en-US" sz="110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/>
              <a:t>Digital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Spectrum efficiency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Good audio quality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10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/>
              <a:t>Feature rich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Mission critical features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Instant group communications, secure, etc.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Integrated / concurrent voice &amp; data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Full duplex individual call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10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/>
              <a:t>Ease of operations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Customized CAD for dispatcher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Customized </a:t>
            </a:r>
            <a:r>
              <a:rPr lang="en-US" sz="1400" dirty="0" err="1" smtClean="0"/>
              <a:t>trainborne</a:t>
            </a:r>
            <a:r>
              <a:rPr lang="en-US" sz="1400" dirty="0" smtClean="0"/>
              <a:t> equipment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10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/>
              <a:t>Interface to other railway sub-systems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Passenger emergency </a:t>
            </a:r>
            <a:r>
              <a:rPr lang="en-US" sz="1400" dirty="0" err="1" smtClean="0"/>
              <a:t>comms</a:t>
            </a:r>
            <a:endParaRPr lang="en-US" sz="1400" dirty="0" smtClean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Train PA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Train location (ATS, GPS or beacon)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/>
              <a:t>Train telemetry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100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/>
              <a:t>High Reliability and Availability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sz="1800" dirty="0" smtClean="0"/>
          </a:p>
        </p:txBody>
      </p:sp>
      <p:pic>
        <p:nvPicPr>
          <p:cNvPr id="2053" name="Picture 4" descr="TETRA-logo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4838" y="914400"/>
            <a:ext cx="183991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111-1101_IM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57987" y="3962400"/>
            <a:ext cx="2163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TE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6562" y="2113360"/>
            <a:ext cx="2128837" cy="159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029200" y="2286000"/>
          <a:ext cx="1030287" cy="2197100"/>
        </p:xfrm>
        <a:graphic>
          <a:graphicData uri="http://schemas.openxmlformats.org/presentationml/2006/ole">
            <p:oleObj spid="_x0000_s620546" r:id="rId7" imgW="1147574" imgH="2446025" progId="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18038" y="1019175"/>
            <a:ext cx="1828800" cy="533400"/>
            <a:chOff x="768" y="2880"/>
            <a:chExt cx="1152" cy="336"/>
          </a:xfrm>
        </p:grpSpPr>
        <p:sp>
          <p:nvSpPr>
            <p:cNvPr id="2062" name="Rectangle 8"/>
            <p:cNvSpPr>
              <a:spLocks noChangeArrowheads="1"/>
            </p:cNvSpPr>
            <p:nvPr/>
          </p:nvSpPr>
          <p:spPr bwMode="auto">
            <a:xfrm>
              <a:off x="768" y="2880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a typeface="MS PGothic" pitchFamily="34" charset="-128"/>
                </a:rPr>
                <a:t>1</a:t>
              </a:r>
            </a:p>
          </p:txBody>
        </p:sp>
        <p:sp>
          <p:nvSpPr>
            <p:cNvPr id="2063" name="Rectangle 9"/>
            <p:cNvSpPr>
              <a:spLocks noChangeArrowheads="1"/>
            </p:cNvSpPr>
            <p:nvPr/>
          </p:nvSpPr>
          <p:spPr bwMode="auto">
            <a:xfrm>
              <a:off x="1056" y="2880"/>
              <a:ext cx="288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a typeface="MS PGothic" pitchFamily="34" charset="-128"/>
                </a:rPr>
                <a:t>2</a:t>
              </a:r>
            </a:p>
          </p:txBody>
        </p:sp>
        <p:sp>
          <p:nvSpPr>
            <p:cNvPr id="2064" name="Rectangle 10"/>
            <p:cNvSpPr>
              <a:spLocks noChangeArrowheads="1"/>
            </p:cNvSpPr>
            <p:nvPr/>
          </p:nvSpPr>
          <p:spPr bwMode="auto">
            <a:xfrm>
              <a:off x="1344" y="2880"/>
              <a:ext cx="288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a typeface="MS PGothic" pitchFamily="34" charset="-128"/>
                </a:rPr>
                <a:t>3</a:t>
              </a:r>
            </a:p>
          </p:txBody>
        </p:sp>
        <p:sp>
          <p:nvSpPr>
            <p:cNvPr id="2065" name="Rectangle 11"/>
            <p:cNvSpPr>
              <a:spLocks noChangeArrowheads="1"/>
            </p:cNvSpPr>
            <p:nvPr/>
          </p:nvSpPr>
          <p:spPr bwMode="auto">
            <a:xfrm>
              <a:off x="1632" y="2880"/>
              <a:ext cx="288" cy="3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a typeface="MS PGothic" pitchFamily="34" charset="-128"/>
                </a:rPr>
                <a:t>4</a:t>
              </a:r>
            </a:p>
          </p:txBody>
        </p:sp>
      </p:grp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4568825" y="1679575"/>
            <a:ext cx="1984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bg2"/>
                </a:solidFill>
                <a:ea typeface="MS PGothic" pitchFamily="34" charset="-128"/>
              </a:rPr>
              <a:t>1 TETRA radio channel</a:t>
            </a:r>
          </a:p>
          <a:p>
            <a:r>
              <a:rPr lang="en-US" sz="1100">
                <a:solidFill>
                  <a:schemeClr val="bg2"/>
                </a:solidFill>
                <a:ea typeface="MS PGothic" pitchFamily="34" charset="-128"/>
              </a:rPr>
              <a:t>supports </a:t>
            </a:r>
            <a:r>
              <a:rPr lang="en-US" sz="1100" b="1" i="1">
                <a:solidFill>
                  <a:schemeClr val="bg2"/>
                </a:solidFill>
                <a:ea typeface="MS PGothic" pitchFamily="34" charset="-128"/>
              </a:rPr>
              <a:t>four simultaneous</a:t>
            </a:r>
          </a:p>
          <a:p>
            <a:r>
              <a:rPr lang="en-US" sz="1100" b="1" i="1">
                <a:solidFill>
                  <a:schemeClr val="bg2"/>
                </a:solidFill>
                <a:ea typeface="MS PGothic" pitchFamily="34" charset="-128"/>
              </a:rPr>
              <a:t>conversations!</a:t>
            </a:r>
            <a:endParaRPr lang="en-US" sz="1100" b="1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2059" name="Text Box 13"/>
          <p:cNvSpPr txBox="1">
            <a:spLocks noChangeArrowheads="1"/>
          </p:cNvSpPr>
          <p:nvPr/>
        </p:nvSpPr>
        <p:spPr bwMode="auto">
          <a:xfrm>
            <a:off x="5164138" y="762000"/>
            <a:ext cx="5116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ea typeface="MS PGothic" pitchFamily="34" charset="-128"/>
              </a:rPr>
              <a:t>25 </a:t>
            </a:r>
            <a:r>
              <a:rPr lang="en-US" sz="800" b="1" dirty="0" smtClean="0">
                <a:ea typeface="MS PGothic" pitchFamily="34" charset="-128"/>
              </a:rPr>
              <a:t>kHz</a:t>
            </a:r>
            <a:endParaRPr lang="en-US" sz="800" b="1" dirty="0">
              <a:ea typeface="MS PGothic" pitchFamily="34" charset="-128"/>
            </a:endParaRPr>
          </a:p>
        </p:txBody>
      </p:sp>
      <p:sp>
        <p:nvSpPr>
          <p:cNvPr id="2060" name="Line 14"/>
          <p:cNvSpPr>
            <a:spLocks noChangeShapeType="1"/>
          </p:cNvSpPr>
          <p:nvPr/>
        </p:nvSpPr>
        <p:spPr bwMode="auto">
          <a:xfrm>
            <a:off x="5940425" y="8667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1" name="Line 15"/>
          <p:cNvSpPr>
            <a:spLocks noChangeShapeType="1"/>
          </p:cNvSpPr>
          <p:nvPr/>
        </p:nvSpPr>
        <p:spPr bwMode="auto">
          <a:xfrm flipH="1">
            <a:off x="4645025" y="8667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28043" y="4572000"/>
            <a:ext cx="2001357" cy="1600200"/>
            <a:chOff x="338" y="595"/>
            <a:chExt cx="4207" cy="336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38" y="595"/>
              <a:ext cx="4207" cy="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 descr="CAD_RTT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439" y="893"/>
              <a:ext cx="1636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441" y="1304"/>
              <a:ext cx="1631" cy="5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Line 2"/>
          <p:cNvSpPr>
            <a:spLocks noChangeShapeType="1"/>
          </p:cNvSpPr>
          <p:nvPr/>
        </p:nvSpPr>
        <p:spPr bwMode="auto">
          <a:xfrm>
            <a:off x="0" y="2880814"/>
            <a:ext cx="9144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81290" tIns="40645" rIns="81290" bIns="40645"/>
          <a:lstStyle/>
          <a:p>
            <a:endParaRPr lang="en-US"/>
          </a:p>
        </p:txBody>
      </p:sp>
      <p:sp>
        <p:nvSpPr>
          <p:cNvPr id="845827" name="Rectangle 3"/>
          <p:cNvSpPr>
            <a:spLocks noChangeArrowheads="1"/>
          </p:cNvSpPr>
          <p:nvPr/>
        </p:nvSpPr>
        <p:spPr bwMode="auto">
          <a:xfrm>
            <a:off x="0" y="3957527"/>
            <a:ext cx="9144000" cy="913392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4514"/>
            <a:endParaRPr lang="en-US" sz="2800" dirty="0">
              <a:latin typeface="Times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45" y="2889888"/>
            <a:ext cx="1981222" cy="1067640"/>
            <a:chOff x="2496" y="2454"/>
            <a:chExt cx="1248" cy="672"/>
          </a:xfrm>
        </p:grpSpPr>
        <p:sp>
          <p:nvSpPr>
            <p:cNvPr id="845829" name="Rectangle 5"/>
            <p:cNvSpPr>
              <a:spLocks noChangeArrowheads="1"/>
            </p:cNvSpPr>
            <p:nvPr/>
          </p:nvSpPr>
          <p:spPr bwMode="auto">
            <a:xfrm>
              <a:off x="3648" y="2454"/>
              <a:ext cx="96" cy="6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30" name="Rectangle 6"/>
            <p:cNvSpPr>
              <a:spLocks noChangeArrowheads="1"/>
            </p:cNvSpPr>
            <p:nvPr/>
          </p:nvSpPr>
          <p:spPr bwMode="auto">
            <a:xfrm>
              <a:off x="2496" y="2454"/>
              <a:ext cx="96" cy="6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58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/>
              <a:t>TETRA Radio Sub-system</a:t>
            </a:r>
          </a:p>
        </p:txBody>
      </p:sp>
      <p:sp>
        <p:nvSpPr>
          <p:cNvPr id="845832" name="Rectangle 8"/>
          <p:cNvSpPr>
            <a:spLocks noChangeArrowheads="1"/>
          </p:cNvSpPr>
          <p:nvPr/>
        </p:nvSpPr>
        <p:spPr bwMode="auto">
          <a:xfrm>
            <a:off x="7543162" y="5430448"/>
            <a:ext cx="305114" cy="152736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290" tIns="40645" rIns="81290" bIns="40645" anchor="ctr"/>
          <a:lstStyle/>
          <a:p>
            <a:endParaRPr lang="en-US"/>
          </a:p>
        </p:txBody>
      </p:sp>
      <p:sp>
        <p:nvSpPr>
          <p:cNvPr id="845833" name="Rectangle 9"/>
          <p:cNvSpPr>
            <a:spLocks noChangeArrowheads="1"/>
          </p:cNvSpPr>
          <p:nvPr/>
        </p:nvSpPr>
        <p:spPr bwMode="auto">
          <a:xfrm>
            <a:off x="7619776" y="2880815"/>
            <a:ext cx="153229" cy="106612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81290" tIns="40645" rIns="81290" bIns="40645" anchor="ctr"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47610" y="2499730"/>
            <a:ext cx="1447609" cy="361424"/>
            <a:chOff x="2544" y="2208"/>
            <a:chExt cx="912" cy="228"/>
          </a:xfrm>
        </p:grpSpPr>
        <p:sp>
          <p:nvSpPr>
            <p:cNvPr id="845835" name="Oval 11"/>
            <p:cNvSpPr>
              <a:spLocks noChangeArrowheads="1"/>
            </p:cNvSpPr>
            <p:nvPr/>
          </p:nvSpPr>
          <p:spPr bwMode="auto">
            <a:xfrm>
              <a:off x="2544" y="2296"/>
              <a:ext cx="384" cy="140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36" name="AutoShape 12"/>
            <p:cNvSpPr>
              <a:spLocks noChangeArrowheads="1"/>
            </p:cNvSpPr>
            <p:nvPr/>
          </p:nvSpPr>
          <p:spPr bwMode="auto">
            <a:xfrm>
              <a:off x="2676" y="2208"/>
              <a:ext cx="768" cy="140"/>
            </a:xfrm>
            <a:prstGeom prst="parallelogram">
              <a:avLst>
                <a:gd name="adj" fmla="val 137143"/>
              </a:avLst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37" name="Rectangle 13"/>
            <p:cNvSpPr>
              <a:spLocks noChangeArrowheads="1"/>
            </p:cNvSpPr>
            <p:nvPr/>
          </p:nvSpPr>
          <p:spPr bwMode="auto">
            <a:xfrm>
              <a:off x="2736" y="2296"/>
              <a:ext cx="624" cy="14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38" name="Rectangle 14"/>
            <p:cNvSpPr>
              <a:spLocks noChangeArrowheads="1"/>
            </p:cNvSpPr>
            <p:nvPr/>
          </p:nvSpPr>
          <p:spPr bwMode="auto">
            <a:xfrm>
              <a:off x="3264" y="2208"/>
              <a:ext cx="192" cy="22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39" name="Rectangle 15"/>
            <p:cNvSpPr>
              <a:spLocks noChangeArrowheads="1"/>
            </p:cNvSpPr>
            <p:nvPr/>
          </p:nvSpPr>
          <p:spPr bwMode="auto">
            <a:xfrm>
              <a:off x="2904" y="2234"/>
              <a:ext cx="552" cy="9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3790398" y="2499730"/>
            <a:ext cx="1448954" cy="361424"/>
            <a:chOff x="3600" y="2772"/>
            <a:chExt cx="912" cy="156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600" y="2772"/>
              <a:ext cx="912" cy="156"/>
              <a:chOff x="3600" y="2772"/>
              <a:chExt cx="912" cy="156"/>
            </a:xfrm>
          </p:grpSpPr>
          <p:sp>
            <p:nvSpPr>
              <p:cNvPr id="845842" name="Oval 18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384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843" name="AutoShape 19"/>
              <p:cNvSpPr>
                <a:spLocks noChangeArrowheads="1"/>
              </p:cNvSpPr>
              <p:nvPr/>
            </p:nvSpPr>
            <p:spPr bwMode="auto">
              <a:xfrm>
                <a:off x="3732" y="2772"/>
                <a:ext cx="768" cy="96"/>
              </a:xfrm>
              <a:prstGeom prst="parallelogram">
                <a:avLst>
                  <a:gd name="adj" fmla="val 200000"/>
                </a:avLst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844" name="Rectangle 20"/>
              <p:cNvSpPr>
                <a:spLocks noChangeArrowheads="1"/>
              </p:cNvSpPr>
              <p:nvPr/>
            </p:nvSpPr>
            <p:spPr bwMode="auto">
              <a:xfrm>
                <a:off x="3792" y="2832"/>
                <a:ext cx="624" cy="96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845" name="Rectangle 21"/>
              <p:cNvSpPr>
                <a:spLocks noChangeArrowheads="1"/>
              </p:cNvSpPr>
              <p:nvPr/>
            </p:nvSpPr>
            <p:spPr bwMode="auto">
              <a:xfrm>
                <a:off x="4320" y="2772"/>
                <a:ext cx="192" cy="156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5846" name="Rectangle 22"/>
            <p:cNvSpPr>
              <a:spLocks noChangeArrowheads="1"/>
            </p:cNvSpPr>
            <p:nvPr/>
          </p:nvSpPr>
          <p:spPr bwMode="auto">
            <a:xfrm>
              <a:off x="3960" y="2790"/>
              <a:ext cx="552" cy="6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904628" y="2499730"/>
            <a:ext cx="876362" cy="361424"/>
            <a:chOff x="3426" y="2208"/>
            <a:chExt cx="552" cy="228"/>
          </a:xfrm>
        </p:grpSpPr>
        <p:sp>
          <p:nvSpPr>
            <p:cNvPr id="845848" name="Rectangle 24"/>
            <p:cNvSpPr>
              <a:spLocks noChangeArrowheads="1"/>
            </p:cNvSpPr>
            <p:nvPr/>
          </p:nvSpPr>
          <p:spPr bwMode="auto">
            <a:xfrm>
              <a:off x="3426" y="2208"/>
              <a:ext cx="552" cy="22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49" name="Rectangle 25"/>
            <p:cNvSpPr>
              <a:spLocks noChangeArrowheads="1"/>
            </p:cNvSpPr>
            <p:nvPr/>
          </p:nvSpPr>
          <p:spPr bwMode="auto">
            <a:xfrm>
              <a:off x="3426" y="2231"/>
              <a:ext cx="552" cy="9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5850" name="Rectangle 26"/>
          <p:cNvSpPr>
            <a:spLocks noChangeArrowheads="1"/>
          </p:cNvSpPr>
          <p:nvPr/>
        </p:nvSpPr>
        <p:spPr bwMode="auto">
          <a:xfrm>
            <a:off x="3181516" y="2499730"/>
            <a:ext cx="305113" cy="152736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290" tIns="40645" rIns="81290" bIns="40645" anchor="ctr"/>
          <a:lstStyle/>
          <a:p>
            <a:endParaRPr lang="en-US"/>
          </a:p>
        </p:txBody>
      </p:sp>
      <p:sp>
        <p:nvSpPr>
          <p:cNvPr id="845863" name="Rectangle 39"/>
          <p:cNvSpPr>
            <a:spLocks noChangeArrowheads="1"/>
          </p:cNvSpPr>
          <p:nvPr/>
        </p:nvSpPr>
        <p:spPr bwMode="auto">
          <a:xfrm>
            <a:off x="4387185" y="2499730"/>
            <a:ext cx="305114" cy="152736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290" tIns="40645" rIns="81290" bIns="40645" anchor="ctr"/>
          <a:lstStyle/>
          <a:p>
            <a:endParaRPr lang="en-US"/>
          </a:p>
        </p:txBody>
      </p:sp>
      <p:sp>
        <p:nvSpPr>
          <p:cNvPr id="845864" name="Text Box 40"/>
          <p:cNvSpPr txBox="1">
            <a:spLocks noChangeArrowheads="1"/>
          </p:cNvSpPr>
          <p:nvPr/>
        </p:nvSpPr>
        <p:spPr bwMode="auto">
          <a:xfrm>
            <a:off x="7848276" y="5395666"/>
            <a:ext cx="1372339" cy="2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defTabSz="914514"/>
            <a:r>
              <a:rPr lang="en-US" sz="1000" b="1" dirty="0"/>
              <a:t>Train Mobile Radio</a:t>
            </a:r>
          </a:p>
        </p:txBody>
      </p:sp>
      <p:sp>
        <p:nvSpPr>
          <p:cNvPr id="845865" name="AutoShape 41"/>
          <p:cNvSpPr>
            <a:spLocks noChangeArrowheads="1"/>
          </p:cNvSpPr>
          <p:nvPr/>
        </p:nvSpPr>
        <p:spPr bwMode="auto">
          <a:xfrm>
            <a:off x="6477280" y="2271382"/>
            <a:ext cx="2971833" cy="68504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1290" tIns="40645" rIns="81290" bIns="40645" anchor="ctr"/>
          <a:lstStyle/>
          <a:p>
            <a:endParaRPr lang="en-US"/>
          </a:p>
        </p:txBody>
      </p:sp>
      <p:sp>
        <p:nvSpPr>
          <p:cNvPr id="845866" name="Text Box 42"/>
          <p:cNvSpPr txBox="1">
            <a:spLocks noChangeArrowheads="1"/>
          </p:cNvSpPr>
          <p:nvPr/>
        </p:nvSpPr>
        <p:spPr bwMode="auto">
          <a:xfrm>
            <a:off x="6629165" y="2424118"/>
            <a:ext cx="838726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defTabSz="914514"/>
            <a:r>
              <a:rPr lang="en-US" sz="1400" b="1" dirty="0">
                <a:solidFill>
                  <a:srgbClr val="FFFF66"/>
                </a:solidFill>
              </a:rPr>
              <a:t>Station Master</a:t>
            </a: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8153389" y="1165936"/>
            <a:ext cx="799748" cy="2781005"/>
            <a:chOff x="744" y="504"/>
            <a:chExt cx="504" cy="1752"/>
          </a:xfrm>
        </p:grpSpPr>
        <p:sp>
          <p:nvSpPr>
            <p:cNvPr id="845868" name="Rectangle 44"/>
            <p:cNvSpPr>
              <a:spLocks noChangeArrowheads="1"/>
            </p:cNvSpPr>
            <p:nvPr/>
          </p:nvSpPr>
          <p:spPr bwMode="auto">
            <a:xfrm>
              <a:off x="1038" y="504"/>
              <a:ext cx="48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69" name="Freeform 45"/>
            <p:cNvSpPr>
              <a:spLocks/>
            </p:cNvSpPr>
            <p:nvPr/>
          </p:nvSpPr>
          <p:spPr bwMode="auto">
            <a:xfrm>
              <a:off x="744" y="690"/>
              <a:ext cx="480" cy="14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44"/>
                </a:cxn>
                <a:cxn ang="0">
                  <a:pos x="384" y="144"/>
                </a:cxn>
                <a:cxn ang="0">
                  <a:pos x="240" y="0"/>
                </a:cxn>
              </a:cxnLst>
              <a:rect l="0" t="0" r="r" b="b"/>
              <a:pathLst>
                <a:path w="384" h="144">
                  <a:moveTo>
                    <a:pt x="240" y="0"/>
                  </a:moveTo>
                  <a:lnTo>
                    <a:pt x="0" y="144"/>
                  </a:lnTo>
                  <a:lnTo>
                    <a:pt x="384" y="144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5870" name="AutoShape 46"/>
            <p:cNvSpPr>
              <a:spLocks noChangeArrowheads="1"/>
            </p:cNvSpPr>
            <p:nvPr/>
          </p:nvSpPr>
          <p:spPr bwMode="auto">
            <a:xfrm flipV="1">
              <a:off x="912" y="1680"/>
              <a:ext cx="144" cy="576"/>
            </a:xfrm>
            <a:prstGeom prst="flowChartManualOperat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71" name="AutoShape 47"/>
            <p:cNvSpPr>
              <a:spLocks noChangeArrowheads="1"/>
            </p:cNvSpPr>
            <p:nvPr/>
          </p:nvSpPr>
          <p:spPr bwMode="auto">
            <a:xfrm flipH="1" flipV="1">
              <a:off x="942" y="1116"/>
              <a:ext cx="84" cy="576"/>
            </a:xfrm>
            <a:prstGeom prst="flowChartManualOpera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72" name="AutoShape 48"/>
            <p:cNvSpPr>
              <a:spLocks noChangeArrowheads="1"/>
            </p:cNvSpPr>
            <p:nvPr/>
          </p:nvSpPr>
          <p:spPr bwMode="auto">
            <a:xfrm flipH="1" flipV="1">
              <a:off x="960" y="576"/>
              <a:ext cx="47" cy="576"/>
            </a:xfrm>
            <a:prstGeom prst="flowChartManualOperat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73" name="Rectangle 49"/>
            <p:cNvSpPr>
              <a:spLocks noChangeArrowheads="1"/>
            </p:cNvSpPr>
            <p:nvPr/>
          </p:nvSpPr>
          <p:spPr bwMode="auto">
            <a:xfrm>
              <a:off x="744" y="624"/>
              <a:ext cx="48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74" name="Rectangle 50"/>
            <p:cNvSpPr>
              <a:spLocks noChangeArrowheads="1"/>
            </p:cNvSpPr>
            <p:nvPr/>
          </p:nvSpPr>
          <p:spPr bwMode="auto">
            <a:xfrm>
              <a:off x="1200" y="624"/>
              <a:ext cx="48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875" name="Line 51"/>
            <p:cNvSpPr>
              <a:spLocks noChangeShapeType="1"/>
            </p:cNvSpPr>
            <p:nvPr/>
          </p:nvSpPr>
          <p:spPr bwMode="auto">
            <a:xfrm>
              <a:off x="864" y="834"/>
              <a:ext cx="24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5876" name="Rectangle 52"/>
          <p:cNvSpPr>
            <a:spLocks noChangeArrowheads="1"/>
          </p:cNvSpPr>
          <p:nvPr/>
        </p:nvSpPr>
        <p:spPr bwMode="auto">
          <a:xfrm>
            <a:off x="6629165" y="2956426"/>
            <a:ext cx="2514836" cy="990515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4514"/>
            <a:r>
              <a:rPr lang="en-US" sz="2400" b="1" dirty="0">
                <a:solidFill>
                  <a:schemeClr val="bg1"/>
                </a:solidFill>
              </a:rPr>
              <a:t>Train </a:t>
            </a:r>
          </a:p>
          <a:p>
            <a:pPr algn="ctr" defTabSz="914514"/>
            <a:r>
              <a:rPr lang="en-US" sz="2400" b="1" dirty="0">
                <a:solidFill>
                  <a:schemeClr val="bg1"/>
                </a:solidFill>
              </a:rPr>
              <a:t>Station</a:t>
            </a:r>
          </a:p>
        </p:txBody>
      </p:sp>
      <p:sp>
        <p:nvSpPr>
          <p:cNvPr id="845877" name="Rectangle 53"/>
          <p:cNvSpPr>
            <a:spLocks noChangeArrowheads="1"/>
          </p:cNvSpPr>
          <p:nvPr/>
        </p:nvSpPr>
        <p:spPr bwMode="auto">
          <a:xfrm>
            <a:off x="8458503" y="3490246"/>
            <a:ext cx="685498" cy="456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4514"/>
            <a:r>
              <a:rPr lang="en-US" sz="1400" b="1" dirty="0">
                <a:solidFill>
                  <a:schemeClr val="bg1"/>
                </a:solidFill>
              </a:rPr>
              <a:t>Base</a:t>
            </a:r>
          </a:p>
          <a:p>
            <a:pPr algn="ctr" defTabSz="914514"/>
            <a:r>
              <a:rPr lang="en-US" sz="1400" b="1" dirty="0">
                <a:solidFill>
                  <a:schemeClr val="bg1"/>
                </a:solidFill>
              </a:rPr>
              <a:t>station</a:t>
            </a:r>
          </a:p>
        </p:txBody>
      </p:sp>
      <p:sp>
        <p:nvSpPr>
          <p:cNvPr id="845878" name="Text Box 54"/>
          <p:cNvSpPr txBox="1">
            <a:spLocks noChangeArrowheads="1"/>
          </p:cNvSpPr>
          <p:nvPr/>
        </p:nvSpPr>
        <p:spPr bwMode="auto">
          <a:xfrm>
            <a:off x="4496058" y="5150683"/>
            <a:ext cx="2332035" cy="2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algn="ctr" defTabSz="914514"/>
            <a:r>
              <a:rPr lang="en-US" sz="1000" b="1" dirty="0"/>
              <a:t>Data Transmission System</a:t>
            </a:r>
          </a:p>
        </p:txBody>
      </p:sp>
      <p:sp>
        <p:nvSpPr>
          <p:cNvPr id="845879" name="AutoShape 55"/>
          <p:cNvSpPr>
            <a:spLocks noChangeArrowheads="1"/>
          </p:cNvSpPr>
          <p:nvPr/>
        </p:nvSpPr>
        <p:spPr bwMode="auto">
          <a:xfrm>
            <a:off x="0" y="2575342"/>
            <a:ext cx="1370995" cy="229860"/>
          </a:xfrm>
          <a:prstGeom prst="leftArrow">
            <a:avLst>
              <a:gd name="adj1" fmla="val 50000"/>
              <a:gd name="adj2" fmla="val 167763"/>
            </a:avLst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lIns="81290" tIns="40645" rIns="81290" bIns="40645" anchor="ctr"/>
          <a:lstStyle/>
          <a:p>
            <a:endParaRPr lang="en-US"/>
          </a:p>
        </p:txBody>
      </p:sp>
      <p:sp>
        <p:nvSpPr>
          <p:cNvPr id="845880" name="Rectangle 56"/>
          <p:cNvSpPr>
            <a:spLocks noChangeArrowheads="1"/>
          </p:cNvSpPr>
          <p:nvPr/>
        </p:nvSpPr>
        <p:spPr bwMode="auto">
          <a:xfrm>
            <a:off x="456999" y="2889888"/>
            <a:ext cx="153229" cy="106764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81290" tIns="40645" rIns="81290" bIns="40645" anchor="ctr"/>
          <a:lstStyle/>
          <a:p>
            <a:endParaRPr lang="en-US"/>
          </a:p>
        </p:txBody>
      </p:sp>
      <p:sp>
        <p:nvSpPr>
          <p:cNvPr id="845881" name="Rectangle 57"/>
          <p:cNvSpPr>
            <a:spLocks noChangeArrowheads="1"/>
          </p:cNvSpPr>
          <p:nvPr/>
        </p:nvSpPr>
        <p:spPr bwMode="auto">
          <a:xfrm>
            <a:off x="2133108" y="2889888"/>
            <a:ext cx="153229" cy="106764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81290" tIns="40645" rIns="81290" bIns="40645" anchor="ctr"/>
          <a:lstStyle/>
          <a:p>
            <a:endParaRPr lang="en-US"/>
          </a:p>
        </p:txBody>
      </p:sp>
      <p:sp>
        <p:nvSpPr>
          <p:cNvPr id="845882" name="Freeform 58"/>
          <p:cNvSpPr>
            <a:spLocks/>
          </p:cNvSpPr>
          <p:nvPr/>
        </p:nvSpPr>
        <p:spPr bwMode="auto">
          <a:xfrm>
            <a:off x="3582061" y="3946941"/>
            <a:ext cx="5256825" cy="1143252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3312" y="720"/>
              </a:cxn>
              <a:cxn ang="0">
                <a:pos x="3312" y="0"/>
              </a:cxn>
            </a:cxnLst>
            <a:rect l="0" t="0" r="r" b="b"/>
            <a:pathLst>
              <a:path w="3312" h="720">
                <a:moveTo>
                  <a:pt x="0" y="720"/>
                </a:moveTo>
                <a:lnTo>
                  <a:pt x="3312" y="720"/>
                </a:lnTo>
                <a:lnTo>
                  <a:pt x="331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1290" tIns="40645" rIns="81290" bIns="40645"/>
          <a:lstStyle/>
          <a:p>
            <a:endParaRPr lang="en-US"/>
          </a:p>
        </p:txBody>
      </p:sp>
      <p:sp>
        <p:nvSpPr>
          <p:cNvPr id="845883" name="Rectangle 59"/>
          <p:cNvSpPr>
            <a:spLocks noChangeArrowheads="1"/>
          </p:cNvSpPr>
          <p:nvPr/>
        </p:nvSpPr>
        <p:spPr bwMode="auto">
          <a:xfrm>
            <a:off x="1829339" y="4937458"/>
            <a:ext cx="1904607" cy="914904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4514"/>
            <a:r>
              <a:rPr lang="en-US" sz="2400" b="1" dirty="0">
                <a:solidFill>
                  <a:schemeClr val="bg1"/>
                </a:solidFill>
              </a:rPr>
              <a:t>Central</a:t>
            </a:r>
          </a:p>
          <a:p>
            <a:pPr algn="ctr" defTabSz="914514"/>
            <a:r>
              <a:rPr lang="en-US" sz="2400" b="1" dirty="0">
                <a:solidFill>
                  <a:schemeClr val="bg1"/>
                </a:solidFill>
              </a:rPr>
              <a:t>Equipment</a:t>
            </a:r>
          </a:p>
        </p:txBody>
      </p:sp>
      <p:sp>
        <p:nvSpPr>
          <p:cNvPr id="845884" name="Freeform 60"/>
          <p:cNvSpPr>
            <a:spLocks/>
          </p:cNvSpPr>
          <p:nvPr/>
        </p:nvSpPr>
        <p:spPr bwMode="auto">
          <a:xfrm>
            <a:off x="3885831" y="1813174"/>
            <a:ext cx="4801171" cy="3124284"/>
          </a:xfrm>
          <a:custGeom>
            <a:avLst/>
            <a:gdLst/>
            <a:ahLst/>
            <a:cxnLst>
              <a:cxn ang="0">
                <a:pos x="0" y="1968"/>
              </a:cxn>
              <a:cxn ang="0">
                <a:pos x="3024" y="1968"/>
              </a:cxn>
              <a:cxn ang="0">
                <a:pos x="3024" y="960"/>
              </a:cxn>
              <a:cxn ang="0">
                <a:pos x="2832" y="960"/>
              </a:cxn>
              <a:cxn ang="0">
                <a:pos x="2832" y="0"/>
              </a:cxn>
              <a:cxn ang="0">
                <a:pos x="2688" y="0"/>
              </a:cxn>
            </a:cxnLst>
            <a:rect l="0" t="0" r="r" b="b"/>
            <a:pathLst>
              <a:path w="3024" h="1968">
                <a:moveTo>
                  <a:pt x="0" y="1968"/>
                </a:moveTo>
                <a:lnTo>
                  <a:pt x="3024" y="1968"/>
                </a:lnTo>
                <a:lnTo>
                  <a:pt x="3024" y="960"/>
                </a:lnTo>
                <a:lnTo>
                  <a:pt x="2832" y="960"/>
                </a:lnTo>
                <a:lnTo>
                  <a:pt x="2832" y="0"/>
                </a:lnTo>
                <a:lnTo>
                  <a:pt x="2688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lIns="81290" tIns="40645" rIns="81290" bIns="40645"/>
          <a:lstStyle/>
          <a:p>
            <a:endParaRPr lang="en-US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428833" y="1661950"/>
            <a:ext cx="4572672" cy="762168"/>
            <a:chOff x="2160" y="1680"/>
            <a:chExt cx="2880" cy="480"/>
          </a:xfrm>
        </p:grpSpPr>
        <p:sp>
          <p:nvSpPr>
            <p:cNvPr id="845886" name="Freeform 62"/>
            <p:cNvSpPr>
              <a:spLocks/>
            </p:cNvSpPr>
            <p:nvPr/>
          </p:nvSpPr>
          <p:spPr bwMode="auto">
            <a:xfrm>
              <a:off x="2160" y="1680"/>
              <a:ext cx="2880" cy="480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680" y="144"/>
                </a:cxn>
                <a:cxn ang="0">
                  <a:pos x="1680" y="240"/>
                </a:cxn>
                <a:cxn ang="0">
                  <a:pos x="2880" y="0"/>
                </a:cxn>
                <a:cxn ang="0">
                  <a:pos x="2592" y="192"/>
                </a:cxn>
                <a:cxn ang="0">
                  <a:pos x="2688" y="192"/>
                </a:cxn>
                <a:cxn ang="0">
                  <a:pos x="2304" y="480"/>
                </a:cxn>
              </a:cxnLst>
              <a:rect l="0" t="0" r="r" b="b"/>
              <a:pathLst>
                <a:path w="2880" h="480">
                  <a:moveTo>
                    <a:pt x="0" y="432"/>
                  </a:moveTo>
                  <a:lnTo>
                    <a:pt x="1680" y="144"/>
                  </a:lnTo>
                  <a:lnTo>
                    <a:pt x="1680" y="240"/>
                  </a:lnTo>
                  <a:lnTo>
                    <a:pt x="2880" y="0"/>
                  </a:lnTo>
                  <a:lnTo>
                    <a:pt x="2592" y="192"/>
                  </a:lnTo>
                  <a:lnTo>
                    <a:pt x="2688" y="192"/>
                  </a:lnTo>
                  <a:lnTo>
                    <a:pt x="2304" y="480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5887" name="Text Box 63"/>
            <p:cNvSpPr txBox="1">
              <a:spLocks noChangeArrowheads="1"/>
            </p:cNvSpPr>
            <p:nvPr/>
          </p:nvSpPr>
          <p:spPr bwMode="auto">
            <a:xfrm>
              <a:off x="4368" y="1814"/>
              <a:ext cx="33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2846" tIns="51424" rIns="102846" bIns="51424">
              <a:spAutoFit/>
            </a:bodyPr>
            <a:lstStyle/>
            <a:p>
              <a:pPr defTabSz="914514"/>
              <a:r>
                <a:rPr lang="en-US" sz="1000" b="1" dirty="0"/>
                <a:t>TMO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6324051" y="1852492"/>
            <a:ext cx="1752723" cy="2894424"/>
            <a:chOff x="3888" y="1728"/>
            <a:chExt cx="1200" cy="1824"/>
          </a:xfrm>
        </p:grpSpPr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3888" y="3408"/>
              <a:ext cx="48" cy="144"/>
              <a:chOff x="1872" y="3840"/>
              <a:chExt cx="48" cy="144"/>
            </a:xfrm>
          </p:grpSpPr>
          <p:sp>
            <p:nvSpPr>
              <p:cNvPr id="845890" name="Rectangle 66"/>
              <p:cNvSpPr>
                <a:spLocks noChangeArrowheads="1"/>
              </p:cNvSpPr>
              <p:nvPr/>
            </p:nvSpPr>
            <p:spPr bwMode="auto">
              <a:xfrm>
                <a:off x="1872" y="3888"/>
                <a:ext cx="48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891" name="Line 67"/>
              <p:cNvSpPr>
                <a:spLocks noChangeShapeType="1"/>
              </p:cNvSpPr>
              <p:nvPr/>
            </p:nvSpPr>
            <p:spPr bwMode="auto">
              <a:xfrm flipV="1">
                <a:off x="1872" y="3840"/>
                <a:ext cx="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5892" name="Text Box 68"/>
            <p:cNvSpPr txBox="1">
              <a:spLocks noChangeArrowheads="1"/>
            </p:cNvSpPr>
            <p:nvPr/>
          </p:nvSpPr>
          <p:spPr bwMode="auto">
            <a:xfrm flipH="1">
              <a:off x="4032" y="3302"/>
              <a:ext cx="33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2846" tIns="51424" rIns="102846" bIns="51424">
              <a:spAutoFit/>
            </a:bodyPr>
            <a:lstStyle/>
            <a:p>
              <a:pPr defTabSz="914514"/>
              <a:r>
                <a:rPr lang="en-US" sz="1000" b="1" dirty="0"/>
                <a:t>TMO</a:t>
              </a:r>
            </a:p>
          </p:txBody>
        </p:sp>
        <p:sp>
          <p:nvSpPr>
            <p:cNvPr id="845893" name="Freeform 69"/>
            <p:cNvSpPr>
              <a:spLocks/>
            </p:cNvSpPr>
            <p:nvPr/>
          </p:nvSpPr>
          <p:spPr bwMode="auto">
            <a:xfrm>
              <a:off x="3984" y="1728"/>
              <a:ext cx="1104" cy="1680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288" y="1200"/>
                </a:cxn>
                <a:cxn ang="0">
                  <a:pos x="336" y="1200"/>
                </a:cxn>
                <a:cxn ang="0">
                  <a:pos x="0" y="1680"/>
                </a:cxn>
              </a:cxnLst>
              <a:rect l="0" t="0" r="r" b="b"/>
              <a:pathLst>
                <a:path w="1104" h="1680">
                  <a:moveTo>
                    <a:pt x="1104" y="0"/>
                  </a:moveTo>
                  <a:lnTo>
                    <a:pt x="288" y="1200"/>
                  </a:lnTo>
                  <a:lnTo>
                    <a:pt x="336" y="1200"/>
                  </a:lnTo>
                  <a:lnTo>
                    <a:pt x="0" y="1680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1904608" y="1852493"/>
            <a:ext cx="6020281" cy="2971547"/>
            <a:chOff x="1200" y="1440"/>
            <a:chExt cx="3792" cy="1872"/>
          </a:xfrm>
        </p:grpSpPr>
        <p:sp>
          <p:nvSpPr>
            <p:cNvPr id="845895" name="Freeform 71"/>
            <p:cNvSpPr>
              <a:spLocks/>
            </p:cNvSpPr>
            <p:nvPr/>
          </p:nvSpPr>
          <p:spPr bwMode="auto">
            <a:xfrm>
              <a:off x="3600" y="1440"/>
              <a:ext cx="1392" cy="1248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288" y="1200"/>
                </a:cxn>
                <a:cxn ang="0">
                  <a:pos x="336" y="1200"/>
                </a:cxn>
                <a:cxn ang="0">
                  <a:pos x="0" y="1680"/>
                </a:cxn>
              </a:cxnLst>
              <a:rect l="0" t="0" r="r" b="b"/>
              <a:pathLst>
                <a:path w="1104" h="1680">
                  <a:moveTo>
                    <a:pt x="1104" y="0"/>
                  </a:moveTo>
                  <a:lnTo>
                    <a:pt x="288" y="1200"/>
                  </a:lnTo>
                  <a:lnTo>
                    <a:pt x="336" y="1200"/>
                  </a:lnTo>
                  <a:lnTo>
                    <a:pt x="0" y="1680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>
              <a:off x="1200" y="2544"/>
              <a:ext cx="2688" cy="768"/>
              <a:chOff x="1200" y="2544"/>
              <a:chExt cx="2688" cy="768"/>
            </a:xfrm>
          </p:grpSpPr>
          <p:grpSp>
            <p:nvGrpSpPr>
              <p:cNvPr id="13" name="Group 73"/>
              <p:cNvGrpSpPr>
                <a:grpSpLocks/>
              </p:cNvGrpSpPr>
              <p:nvPr/>
            </p:nvGrpSpPr>
            <p:grpSpPr bwMode="auto">
              <a:xfrm>
                <a:off x="2352" y="2544"/>
                <a:ext cx="1104" cy="768"/>
                <a:chOff x="2352" y="2544"/>
                <a:chExt cx="1104" cy="768"/>
              </a:xfrm>
            </p:grpSpPr>
            <p:sp>
              <p:nvSpPr>
                <p:cNvPr id="845898" name="Oval 74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104" cy="76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" name="Group 75"/>
                <p:cNvGrpSpPr>
                  <a:grpSpLocks/>
                </p:cNvGrpSpPr>
                <p:nvPr/>
              </p:nvGrpSpPr>
              <p:grpSpPr bwMode="auto">
                <a:xfrm>
                  <a:off x="2688" y="2640"/>
                  <a:ext cx="48" cy="144"/>
                  <a:chOff x="1872" y="3840"/>
                  <a:chExt cx="48" cy="144"/>
                </a:xfrm>
              </p:grpSpPr>
              <p:sp>
                <p:nvSpPr>
                  <p:cNvPr id="845900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888"/>
                    <a:ext cx="48" cy="96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5901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3840"/>
                    <a:ext cx="1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78"/>
                <p:cNvGrpSpPr>
                  <a:grpSpLocks/>
                </p:cNvGrpSpPr>
                <p:nvPr/>
              </p:nvGrpSpPr>
              <p:grpSpPr bwMode="auto">
                <a:xfrm>
                  <a:off x="2784" y="2736"/>
                  <a:ext cx="48" cy="144"/>
                  <a:chOff x="1872" y="3840"/>
                  <a:chExt cx="48" cy="144"/>
                </a:xfrm>
              </p:grpSpPr>
              <p:sp>
                <p:nvSpPr>
                  <p:cNvPr id="845903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888"/>
                    <a:ext cx="48" cy="96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5904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3840"/>
                    <a:ext cx="1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81"/>
                <p:cNvGrpSpPr>
                  <a:grpSpLocks/>
                </p:cNvGrpSpPr>
                <p:nvPr/>
              </p:nvGrpSpPr>
              <p:grpSpPr bwMode="auto">
                <a:xfrm>
                  <a:off x="2880" y="2832"/>
                  <a:ext cx="48" cy="144"/>
                  <a:chOff x="1872" y="3840"/>
                  <a:chExt cx="48" cy="144"/>
                </a:xfrm>
              </p:grpSpPr>
              <p:sp>
                <p:nvSpPr>
                  <p:cNvPr id="84590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888"/>
                    <a:ext cx="48" cy="96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5907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3840"/>
                    <a:ext cx="1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84"/>
                <p:cNvGrpSpPr>
                  <a:grpSpLocks/>
                </p:cNvGrpSpPr>
                <p:nvPr/>
              </p:nvGrpSpPr>
              <p:grpSpPr bwMode="auto">
                <a:xfrm>
                  <a:off x="2976" y="2928"/>
                  <a:ext cx="48" cy="144"/>
                  <a:chOff x="1872" y="3840"/>
                  <a:chExt cx="48" cy="144"/>
                </a:xfrm>
              </p:grpSpPr>
              <p:sp>
                <p:nvSpPr>
                  <p:cNvPr id="84590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888"/>
                    <a:ext cx="48" cy="96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5910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3840"/>
                    <a:ext cx="1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87"/>
                <p:cNvGrpSpPr>
                  <a:grpSpLocks/>
                </p:cNvGrpSpPr>
                <p:nvPr/>
              </p:nvGrpSpPr>
              <p:grpSpPr bwMode="auto">
                <a:xfrm>
                  <a:off x="3072" y="3024"/>
                  <a:ext cx="48" cy="144"/>
                  <a:chOff x="1872" y="3840"/>
                  <a:chExt cx="48" cy="144"/>
                </a:xfrm>
              </p:grpSpPr>
              <p:sp>
                <p:nvSpPr>
                  <p:cNvPr id="84591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888"/>
                    <a:ext cx="48" cy="96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5913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3840"/>
                    <a:ext cx="1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" name="Group 90"/>
              <p:cNvGrpSpPr>
                <a:grpSpLocks/>
              </p:cNvGrpSpPr>
              <p:nvPr/>
            </p:nvGrpSpPr>
            <p:grpSpPr bwMode="auto">
              <a:xfrm>
                <a:off x="3216" y="2688"/>
                <a:ext cx="672" cy="576"/>
                <a:chOff x="-816" y="2208"/>
                <a:chExt cx="672" cy="576"/>
              </a:xfrm>
            </p:grpSpPr>
            <p:sp>
              <p:nvSpPr>
                <p:cNvPr id="845915" name="Oval 91"/>
                <p:cNvSpPr>
                  <a:spLocks noChangeArrowheads="1"/>
                </p:cNvSpPr>
                <p:nvPr/>
              </p:nvSpPr>
              <p:spPr bwMode="auto">
                <a:xfrm>
                  <a:off x="-816" y="2208"/>
                  <a:ext cx="672" cy="57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916" name="Rectangle 92"/>
                <p:cNvSpPr>
                  <a:spLocks noChangeArrowheads="1"/>
                </p:cNvSpPr>
                <p:nvPr/>
              </p:nvSpPr>
              <p:spPr bwMode="auto">
                <a:xfrm>
                  <a:off x="-520" y="2320"/>
                  <a:ext cx="48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91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-520" y="2272"/>
                  <a:ext cx="1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918" name="Rectangle 94"/>
                <p:cNvSpPr>
                  <a:spLocks noChangeArrowheads="1"/>
                </p:cNvSpPr>
                <p:nvPr/>
              </p:nvSpPr>
              <p:spPr bwMode="auto">
                <a:xfrm>
                  <a:off x="-424" y="2416"/>
                  <a:ext cx="48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919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-424" y="2368"/>
                  <a:ext cx="1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920" name="Rectangle 96"/>
                <p:cNvSpPr>
                  <a:spLocks noChangeArrowheads="1"/>
                </p:cNvSpPr>
                <p:nvPr/>
              </p:nvSpPr>
              <p:spPr bwMode="auto">
                <a:xfrm>
                  <a:off x="-472" y="2608"/>
                  <a:ext cx="48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92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-472" y="2560"/>
                  <a:ext cx="1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98"/>
              <p:cNvGrpSpPr>
                <a:grpSpLocks/>
              </p:cNvGrpSpPr>
              <p:nvPr/>
            </p:nvGrpSpPr>
            <p:grpSpPr bwMode="auto">
              <a:xfrm>
                <a:off x="2064" y="2736"/>
                <a:ext cx="672" cy="576"/>
                <a:chOff x="-816" y="2208"/>
                <a:chExt cx="672" cy="576"/>
              </a:xfrm>
            </p:grpSpPr>
            <p:sp>
              <p:nvSpPr>
                <p:cNvPr id="845923" name="Oval 99"/>
                <p:cNvSpPr>
                  <a:spLocks noChangeArrowheads="1"/>
                </p:cNvSpPr>
                <p:nvPr/>
              </p:nvSpPr>
              <p:spPr bwMode="auto">
                <a:xfrm>
                  <a:off x="-816" y="2208"/>
                  <a:ext cx="672" cy="57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924" name="Rectangle 100"/>
                <p:cNvSpPr>
                  <a:spLocks noChangeArrowheads="1"/>
                </p:cNvSpPr>
                <p:nvPr/>
              </p:nvSpPr>
              <p:spPr bwMode="auto">
                <a:xfrm>
                  <a:off x="-520" y="2320"/>
                  <a:ext cx="48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92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-520" y="2272"/>
                  <a:ext cx="1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926" name="Rectangle 102"/>
                <p:cNvSpPr>
                  <a:spLocks noChangeArrowheads="1"/>
                </p:cNvSpPr>
                <p:nvPr/>
              </p:nvSpPr>
              <p:spPr bwMode="auto">
                <a:xfrm>
                  <a:off x="-424" y="2416"/>
                  <a:ext cx="48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927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-424" y="2368"/>
                  <a:ext cx="1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928" name="Rectangle 104"/>
                <p:cNvSpPr>
                  <a:spLocks noChangeArrowheads="1"/>
                </p:cNvSpPr>
                <p:nvPr/>
              </p:nvSpPr>
              <p:spPr bwMode="auto">
                <a:xfrm>
                  <a:off x="-472" y="2608"/>
                  <a:ext cx="48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92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-472" y="2560"/>
                  <a:ext cx="1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5930" name="Text Box 106"/>
              <p:cNvSpPr txBox="1">
                <a:spLocks noChangeArrowheads="1"/>
              </p:cNvSpPr>
              <p:nvPr/>
            </p:nvSpPr>
            <p:spPr bwMode="auto">
              <a:xfrm>
                <a:off x="1200" y="2736"/>
                <a:ext cx="1044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02846" tIns="51424" rIns="102846" bIns="51424">
                <a:spAutoFit/>
              </a:bodyPr>
              <a:lstStyle/>
              <a:p>
                <a:pPr defTabSz="914514"/>
                <a:r>
                  <a:rPr lang="en-US" sz="1600" b="1" dirty="0"/>
                  <a:t>Maintenance</a:t>
                </a:r>
              </a:p>
              <a:p>
                <a:pPr defTabSz="914514"/>
                <a:r>
                  <a:rPr lang="en-US" sz="1600" b="1" dirty="0"/>
                  <a:t>Security</a:t>
                </a:r>
              </a:p>
              <a:p>
                <a:pPr defTabSz="914514"/>
                <a:r>
                  <a:rPr lang="en-US" sz="1600" b="1" dirty="0"/>
                  <a:t>Administration</a:t>
                </a:r>
              </a:p>
            </p:txBody>
          </p:sp>
        </p:grpSp>
      </p:grpSp>
      <p:sp>
        <p:nvSpPr>
          <p:cNvPr id="845931" name="Text Box 107"/>
          <p:cNvSpPr txBox="1">
            <a:spLocks noChangeArrowheads="1"/>
          </p:cNvSpPr>
          <p:nvPr/>
        </p:nvSpPr>
        <p:spPr bwMode="auto">
          <a:xfrm>
            <a:off x="1143000" y="2080839"/>
            <a:ext cx="1725004" cy="33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4514"/>
            <a:r>
              <a:rPr lang="en-US" sz="1600" b="1" dirty="0"/>
              <a:t>Ground to Train</a:t>
            </a:r>
          </a:p>
        </p:txBody>
      </p:sp>
      <p:sp>
        <p:nvSpPr>
          <p:cNvPr id="845933" name="Text Box 109"/>
          <p:cNvSpPr txBox="1">
            <a:spLocks noChangeArrowheads="1"/>
          </p:cNvSpPr>
          <p:nvPr/>
        </p:nvSpPr>
        <p:spPr bwMode="auto">
          <a:xfrm>
            <a:off x="304800" y="5334000"/>
            <a:ext cx="1981200" cy="12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pPr defTabSz="914514"/>
            <a:r>
              <a:rPr lang="en-US" sz="1400" b="1" dirty="0"/>
              <a:t>OCC</a:t>
            </a:r>
          </a:p>
          <a:p>
            <a:pPr defTabSz="914514">
              <a:buFontTx/>
              <a:buChar char="-"/>
            </a:pPr>
            <a:r>
              <a:rPr lang="en-US" sz="1100" dirty="0"/>
              <a:t>  Train Controllers</a:t>
            </a:r>
          </a:p>
          <a:p>
            <a:pPr defTabSz="914514">
              <a:buFontTx/>
              <a:buChar char="-"/>
            </a:pPr>
            <a:r>
              <a:rPr lang="en-US" sz="1100" dirty="0"/>
              <a:t>  Facility Controllers</a:t>
            </a:r>
          </a:p>
          <a:p>
            <a:pPr defTabSz="914514">
              <a:buFontTx/>
              <a:buChar char="-"/>
            </a:pPr>
            <a:r>
              <a:rPr lang="en-US" sz="1100" dirty="0"/>
              <a:t>  Incident Controller</a:t>
            </a:r>
          </a:p>
          <a:p>
            <a:pPr defTabSz="914514"/>
            <a:r>
              <a:rPr lang="en-US" sz="1400" b="1" dirty="0"/>
              <a:t>Depots</a:t>
            </a:r>
          </a:p>
          <a:p>
            <a:pPr defTabSz="914514">
              <a:buFontTx/>
              <a:buChar char="-"/>
            </a:pPr>
            <a:r>
              <a:rPr lang="en-US" sz="1100" dirty="0"/>
              <a:t>  Depot Controllers</a:t>
            </a:r>
          </a:p>
        </p:txBody>
      </p:sp>
      <p:grpSp>
        <p:nvGrpSpPr>
          <p:cNvPr id="21" name="Group 28"/>
          <p:cNvGrpSpPr>
            <a:grpSpLocks/>
          </p:cNvGrpSpPr>
          <p:nvPr/>
        </p:nvGrpSpPr>
        <p:grpSpPr bwMode="auto">
          <a:xfrm>
            <a:off x="1828677" y="3543174"/>
            <a:ext cx="1752723" cy="409816"/>
            <a:chOff x="1188" y="1944"/>
            <a:chExt cx="1104" cy="259"/>
          </a:xfrm>
        </p:grpSpPr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2244" y="1944"/>
              <a:ext cx="48" cy="144"/>
              <a:chOff x="2160" y="2832"/>
              <a:chExt cx="48" cy="144"/>
            </a:xfrm>
          </p:grpSpPr>
          <p:sp>
            <p:nvSpPr>
              <p:cNvPr id="845854" name="Rectangle 30"/>
              <p:cNvSpPr>
                <a:spLocks noChangeArrowheads="1"/>
              </p:cNvSpPr>
              <p:nvPr/>
            </p:nvSpPr>
            <p:spPr bwMode="auto">
              <a:xfrm>
                <a:off x="2160" y="2880"/>
                <a:ext cx="48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855" name="Line 31"/>
              <p:cNvSpPr>
                <a:spLocks noChangeShapeType="1"/>
              </p:cNvSpPr>
              <p:nvPr/>
            </p:nvSpPr>
            <p:spPr bwMode="auto">
              <a:xfrm flipV="1">
                <a:off x="2160" y="2832"/>
                <a:ext cx="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1188" y="1944"/>
              <a:ext cx="48" cy="144"/>
              <a:chOff x="2160" y="2832"/>
              <a:chExt cx="48" cy="144"/>
            </a:xfrm>
          </p:grpSpPr>
          <p:sp>
            <p:nvSpPr>
              <p:cNvPr id="845857" name="Rectangle 33"/>
              <p:cNvSpPr>
                <a:spLocks noChangeArrowheads="1"/>
              </p:cNvSpPr>
              <p:nvPr/>
            </p:nvSpPr>
            <p:spPr bwMode="auto">
              <a:xfrm>
                <a:off x="2160" y="2880"/>
                <a:ext cx="48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858" name="Line 34"/>
              <p:cNvSpPr>
                <a:spLocks noChangeShapeType="1"/>
              </p:cNvSpPr>
              <p:nvPr/>
            </p:nvSpPr>
            <p:spPr bwMode="auto">
              <a:xfrm flipV="1">
                <a:off x="2160" y="2832"/>
                <a:ext cx="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5859" name="Freeform 35"/>
            <p:cNvSpPr>
              <a:spLocks/>
            </p:cNvSpPr>
            <p:nvPr/>
          </p:nvSpPr>
          <p:spPr bwMode="auto">
            <a:xfrm>
              <a:off x="1296" y="1992"/>
              <a:ext cx="864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84" y="0"/>
                </a:cxn>
                <a:cxn ang="0">
                  <a:pos x="384" y="48"/>
                </a:cxn>
                <a:cxn ang="0">
                  <a:pos x="768" y="0"/>
                </a:cxn>
              </a:cxnLst>
              <a:rect l="0" t="0" r="r" b="b"/>
              <a:pathLst>
                <a:path w="768" h="48">
                  <a:moveTo>
                    <a:pt x="0" y="48"/>
                  </a:moveTo>
                  <a:lnTo>
                    <a:pt x="384" y="0"/>
                  </a:lnTo>
                  <a:lnTo>
                    <a:pt x="384" y="48"/>
                  </a:ln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5860" name="Text Box 36"/>
            <p:cNvSpPr txBox="1">
              <a:spLocks noChangeArrowheads="1"/>
            </p:cNvSpPr>
            <p:nvPr/>
          </p:nvSpPr>
          <p:spPr bwMode="auto">
            <a:xfrm>
              <a:off x="1584" y="2040"/>
              <a:ext cx="3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2846" tIns="51424" rIns="102846" bIns="51424">
              <a:spAutoFit/>
            </a:bodyPr>
            <a:lstStyle/>
            <a:p>
              <a:pPr defTabSz="914514"/>
              <a:r>
                <a:rPr lang="en-US" sz="1000" b="1" dirty="0">
                  <a:solidFill>
                    <a:schemeClr val="accent2"/>
                  </a:solidFill>
                </a:rPr>
                <a:t>DMO</a:t>
              </a:r>
            </a:p>
          </p:txBody>
        </p:sp>
      </p:grpSp>
      <p:grpSp>
        <p:nvGrpSpPr>
          <p:cNvPr id="106" name="Group 43"/>
          <p:cNvGrpSpPr>
            <a:grpSpLocks/>
          </p:cNvGrpSpPr>
          <p:nvPr/>
        </p:nvGrpSpPr>
        <p:grpSpPr bwMode="auto">
          <a:xfrm>
            <a:off x="152400" y="1318336"/>
            <a:ext cx="799748" cy="2781005"/>
            <a:chOff x="744" y="504"/>
            <a:chExt cx="504" cy="1752"/>
          </a:xfrm>
        </p:grpSpPr>
        <p:sp>
          <p:nvSpPr>
            <p:cNvPr id="107" name="Rectangle 44"/>
            <p:cNvSpPr>
              <a:spLocks noChangeArrowheads="1"/>
            </p:cNvSpPr>
            <p:nvPr/>
          </p:nvSpPr>
          <p:spPr bwMode="auto">
            <a:xfrm>
              <a:off x="1038" y="504"/>
              <a:ext cx="48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45"/>
            <p:cNvSpPr>
              <a:spLocks/>
            </p:cNvSpPr>
            <p:nvPr/>
          </p:nvSpPr>
          <p:spPr bwMode="auto">
            <a:xfrm>
              <a:off x="744" y="690"/>
              <a:ext cx="480" cy="14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44"/>
                </a:cxn>
                <a:cxn ang="0">
                  <a:pos x="384" y="144"/>
                </a:cxn>
                <a:cxn ang="0">
                  <a:pos x="240" y="0"/>
                </a:cxn>
              </a:cxnLst>
              <a:rect l="0" t="0" r="r" b="b"/>
              <a:pathLst>
                <a:path w="384" h="144">
                  <a:moveTo>
                    <a:pt x="240" y="0"/>
                  </a:moveTo>
                  <a:lnTo>
                    <a:pt x="0" y="144"/>
                  </a:lnTo>
                  <a:lnTo>
                    <a:pt x="384" y="144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AutoShape 46"/>
            <p:cNvSpPr>
              <a:spLocks noChangeArrowheads="1"/>
            </p:cNvSpPr>
            <p:nvPr/>
          </p:nvSpPr>
          <p:spPr bwMode="auto">
            <a:xfrm flipV="1">
              <a:off x="912" y="1680"/>
              <a:ext cx="144" cy="576"/>
            </a:xfrm>
            <a:prstGeom prst="flowChartManualOperat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AutoShape 47"/>
            <p:cNvSpPr>
              <a:spLocks noChangeArrowheads="1"/>
            </p:cNvSpPr>
            <p:nvPr/>
          </p:nvSpPr>
          <p:spPr bwMode="auto">
            <a:xfrm flipH="1" flipV="1">
              <a:off x="942" y="1116"/>
              <a:ext cx="84" cy="576"/>
            </a:xfrm>
            <a:prstGeom prst="flowChartManualOpera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AutoShape 48"/>
            <p:cNvSpPr>
              <a:spLocks noChangeArrowheads="1"/>
            </p:cNvSpPr>
            <p:nvPr/>
          </p:nvSpPr>
          <p:spPr bwMode="auto">
            <a:xfrm flipH="1" flipV="1">
              <a:off x="960" y="576"/>
              <a:ext cx="47" cy="576"/>
            </a:xfrm>
            <a:prstGeom prst="flowChartManualOperat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49"/>
            <p:cNvSpPr>
              <a:spLocks noChangeArrowheads="1"/>
            </p:cNvSpPr>
            <p:nvPr/>
          </p:nvSpPr>
          <p:spPr bwMode="auto">
            <a:xfrm>
              <a:off x="744" y="624"/>
              <a:ext cx="48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50"/>
            <p:cNvSpPr>
              <a:spLocks noChangeArrowheads="1"/>
            </p:cNvSpPr>
            <p:nvPr/>
          </p:nvSpPr>
          <p:spPr bwMode="auto">
            <a:xfrm>
              <a:off x="1200" y="624"/>
              <a:ext cx="48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51"/>
            <p:cNvSpPr>
              <a:spLocks noChangeShapeType="1"/>
            </p:cNvSpPr>
            <p:nvPr/>
          </p:nvSpPr>
          <p:spPr bwMode="auto">
            <a:xfrm>
              <a:off x="864" y="834"/>
              <a:ext cx="24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16" name="Straight Connector 115"/>
          <p:cNvCxnSpPr>
            <a:stCxn id="109" idx="0"/>
          </p:cNvCxnSpPr>
          <p:nvPr/>
        </p:nvCxnSpPr>
        <p:spPr>
          <a:xfrm>
            <a:off x="533233" y="4099341"/>
            <a:ext cx="167" cy="108225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533400" y="5181600"/>
            <a:ext cx="1295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445411" y="6096000"/>
            <a:ext cx="6241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Black" pitchFamily="34" charset="0"/>
              </a:rPr>
              <a:t>Complete RF coverage along rail alignment</a:t>
            </a:r>
            <a:endParaRPr lang="en-US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9"/>
          <p:cNvSpPr>
            <a:spLocks noChangeShapeType="1"/>
          </p:cNvSpPr>
          <p:nvPr/>
        </p:nvSpPr>
        <p:spPr bwMode="auto">
          <a:xfrm>
            <a:off x="1966913" y="1455738"/>
            <a:ext cx="0" cy="4432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Line 179"/>
          <p:cNvSpPr>
            <a:spLocks noChangeShapeType="1"/>
          </p:cNvSpPr>
          <p:nvPr/>
        </p:nvSpPr>
        <p:spPr bwMode="auto">
          <a:xfrm flipH="1">
            <a:off x="6470650" y="1476375"/>
            <a:ext cx="17463" cy="44116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152400" y="1190625"/>
            <a:ext cx="0" cy="518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>
            <a:off x="8991600" y="1190625"/>
            <a:ext cx="0" cy="518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5811845"/>
            <a:ext cx="8839200" cy="407988"/>
            <a:chOff x="144" y="3535"/>
            <a:chExt cx="5520" cy="257"/>
          </a:xfrm>
        </p:grpSpPr>
        <p:sp>
          <p:nvSpPr>
            <p:cNvPr id="16673" name="Line 5"/>
            <p:cNvSpPr>
              <a:spLocks noChangeShapeType="1"/>
            </p:cNvSpPr>
            <p:nvPr/>
          </p:nvSpPr>
          <p:spPr bwMode="auto">
            <a:xfrm>
              <a:off x="144" y="3792"/>
              <a:ext cx="5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74" name="Text Box 6"/>
            <p:cNvSpPr txBox="1">
              <a:spLocks noChangeArrowheads="1"/>
            </p:cNvSpPr>
            <p:nvPr/>
          </p:nvSpPr>
          <p:spPr bwMode="auto">
            <a:xfrm>
              <a:off x="1667" y="3535"/>
              <a:ext cx="1891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Total Train Radio Solution</a:t>
              </a:r>
            </a:p>
          </p:txBody>
        </p:sp>
      </p:grp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494463" y="2582863"/>
            <a:ext cx="77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844675" y="2192338"/>
            <a:ext cx="622300" cy="577850"/>
          </a:xfrm>
          <a:prstGeom prst="irregularSeal1">
            <a:avLst/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400" b="1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7450138" y="1239838"/>
            <a:ext cx="118903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Trainborne </a:t>
            </a:r>
          </a:p>
          <a:p>
            <a:r>
              <a:rPr lang="en-US" sz="1400" b="1">
                <a:solidFill>
                  <a:schemeClr val="bg2"/>
                </a:solidFill>
              </a:rPr>
              <a:t>Sub-system</a:t>
            </a: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7259638" y="2406650"/>
            <a:ext cx="619125" cy="322263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7354888" y="2435225"/>
            <a:ext cx="439737" cy="284163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TCI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8050213" y="2044700"/>
            <a:ext cx="598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2B2B2"/>
                </a:solidFill>
              </a:rPr>
              <a:t>TRCP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599363" y="2754313"/>
            <a:ext cx="1025525" cy="711200"/>
            <a:chOff x="4562" y="2019"/>
            <a:chExt cx="646" cy="448"/>
          </a:xfrm>
        </p:grpSpPr>
        <p:sp>
          <p:nvSpPr>
            <p:cNvPr id="16659" name="Freeform 15"/>
            <p:cNvSpPr>
              <a:spLocks/>
            </p:cNvSpPr>
            <p:nvPr/>
          </p:nvSpPr>
          <p:spPr bwMode="auto">
            <a:xfrm flipV="1">
              <a:off x="4562" y="2019"/>
              <a:ext cx="646" cy="180"/>
            </a:xfrm>
            <a:custGeom>
              <a:avLst/>
              <a:gdLst>
                <a:gd name="T0" fmla="*/ 0 w 514"/>
                <a:gd name="T1" fmla="*/ 1 h 320"/>
                <a:gd name="T2" fmla="*/ 0 w 514"/>
                <a:gd name="T3" fmla="*/ 0 h 320"/>
                <a:gd name="T4" fmla="*/ 5055 w 514"/>
                <a:gd name="T5" fmla="*/ 0 h 320"/>
                <a:gd name="T6" fmla="*/ 0 60000 65536"/>
                <a:gd name="T7" fmla="*/ 0 60000 65536"/>
                <a:gd name="T8" fmla="*/ 0 60000 65536"/>
                <a:gd name="T9" fmla="*/ 0 w 514"/>
                <a:gd name="T10" fmla="*/ 0 h 320"/>
                <a:gd name="T11" fmla="*/ 514 w 514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4" h="320">
                  <a:moveTo>
                    <a:pt x="0" y="320"/>
                  </a:moveTo>
                  <a:lnTo>
                    <a:pt x="0" y="0"/>
                  </a:lnTo>
                  <a:lnTo>
                    <a:pt x="514" y="0"/>
                  </a:lnTo>
                </a:path>
              </a:pathLst>
            </a:custGeom>
            <a:noFill/>
            <a:ln w="9525" cap="flat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 flipH="1" flipV="1">
              <a:off x="5033" y="2251"/>
              <a:ext cx="158" cy="70"/>
              <a:chOff x="533" y="884"/>
              <a:chExt cx="158" cy="70"/>
            </a:xfrm>
          </p:grpSpPr>
          <p:sp>
            <p:nvSpPr>
              <p:cNvPr id="16671" name="Freeform 17"/>
              <p:cNvSpPr>
                <a:spLocks/>
              </p:cNvSpPr>
              <p:nvPr/>
            </p:nvSpPr>
            <p:spPr bwMode="auto">
              <a:xfrm>
                <a:off x="533" y="884"/>
                <a:ext cx="158" cy="47"/>
              </a:xfrm>
              <a:custGeom>
                <a:avLst/>
                <a:gdLst>
                  <a:gd name="T0" fmla="*/ 0 w 392"/>
                  <a:gd name="T1" fmla="*/ 1 h 85"/>
                  <a:gd name="T2" fmla="*/ 0 w 392"/>
                  <a:gd name="T3" fmla="*/ 0 h 85"/>
                  <a:gd name="T4" fmla="*/ 0 w 392"/>
                  <a:gd name="T5" fmla="*/ 0 h 85"/>
                  <a:gd name="T6" fmla="*/ 0 w 392"/>
                  <a:gd name="T7" fmla="*/ 1 h 85"/>
                  <a:gd name="T8" fmla="*/ 0 w 392"/>
                  <a:gd name="T9" fmla="*/ 1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85"/>
                  <a:gd name="T17" fmla="*/ 392 w 39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85">
                    <a:moveTo>
                      <a:pt x="294" y="85"/>
                    </a:moveTo>
                    <a:lnTo>
                      <a:pt x="392" y="0"/>
                    </a:lnTo>
                    <a:lnTo>
                      <a:pt x="0" y="0"/>
                    </a:lnTo>
                    <a:lnTo>
                      <a:pt x="98" y="85"/>
                    </a:lnTo>
                    <a:lnTo>
                      <a:pt x="294" y="85"/>
                    </a:lnTo>
                    <a:close/>
                  </a:path>
                </a:pathLst>
              </a:custGeom>
              <a:noFill/>
              <a:ln w="6350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72" name="Rectangle 18"/>
              <p:cNvSpPr>
                <a:spLocks noChangeArrowheads="1"/>
              </p:cNvSpPr>
              <p:nvPr/>
            </p:nvSpPr>
            <p:spPr bwMode="auto">
              <a:xfrm>
                <a:off x="585" y="933"/>
                <a:ext cx="66" cy="21"/>
              </a:xfrm>
              <a:prstGeom prst="rect">
                <a:avLst/>
              </a:prstGeom>
              <a:noFill/>
              <a:ln w="635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 flipH="1" flipV="1">
              <a:off x="4813" y="2248"/>
              <a:ext cx="158" cy="70"/>
              <a:chOff x="533" y="884"/>
              <a:chExt cx="158" cy="70"/>
            </a:xfrm>
          </p:grpSpPr>
          <p:sp>
            <p:nvSpPr>
              <p:cNvPr id="16669" name="Freeform 20"/>
              <p:cNvSpPr>
                <a:spLocks/>
              </p:cNvSpPr>
              <p:nvPr/>
            </p:nvSpPr>
            <p:spPr bwMode="auto">
              <a:xfrm>
                <a:off x="533" y="884"/>
                <a:ext cx="158" cy="47"/>
              </a:xfrm>
              <a:custGeom>
                <a:avLst/>
                <a:gdLst>
                  <a:gd name="T0" fmla="*/ 0 w 392"/>
                  <a:gd name="T1" fmla="*/ 1 h 85"/>
                  <a:gd name="T2" fmla="*/ 0 w 392"/>
                  <a:gd name="T3" fmla="*/ 0 h 85"/>
                  <a:gd name="T4" fmla="*/ 0 w 392"/>
                  <a:gd name="T5" fmla="*/ 0 h 85"/>
                  <a:gd name="T6" fmla="*/ 0 w 392"/>
                  <a:gd name="T7" fmla="*/ 1 h 85"/>
                  <a:gd name="T8" fmla="*/ 0 w 392"/>
                  <a:gd name="T9" fmla="*/ 1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85"/>
                  <a:gd name="T17" fmla="*/ 392 w 39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85">
                    <a:moveTo>
                      <a:pt x="294" y="85"/>
                    </a:moveTo>
                    <a:lnTo>
                      <a:pt x="392" y="0"/>
                    </a:lnTo>
                    <a:lnTo>
                      <a:pt x="0" y="0"/>
                    </a:lnTo>
                    <a:lnTo>
                      <a:pt x="98" y="85"/>
                    </a:lnTo>
                    <a:lnTo>
                      <a:pt x="294" y="85"/>
                    </a:lnTo>
                    <a:close/>
                  </a:path>
                </a:pathLst>
              </a:custGeom>
              <a:noFill/>
              <a:ln w="6350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70" name="Rectangle 21"/>
              <p:cNvSpPr>
                <a:spLocks noChangeArrowheads="1"/>
              </p:cNvSpPr>
              <p:nvPr/>
            </p:nvSpPr>
            <p:spPr bwMode="auto">
              <a:xfrm>
                <a:off x="585" y="933"/>
                <a:ext cx="66" cy="21"/>
              </a:xfrm>
              <a:prstGeom prst="rect">
                <a:avLst/>
              </a:prstGeom>
              <a:noFill/>
              <a:ln w="635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 flipH="1" flipV="1">
              <a:off x="4600" y="2246"/>
              <a:ext cx="158" cy="70"/>
              <a:chOff x="533" y="884"/>
              <a:chExt cx="158" cy="70"/>
            </a:xfrm>
          </p:grpSpPr>
          <p:sp>
            <p:nvSpPr>
              <p:cNvPr id="16667" name="Freeform 23"/>
              <p:cNvSpPr>
                <a:spLocks/>
              </p:cNvSpPr>
              <p:nvPr/>
            </p:nvSpPr>
            <p:spPr bwMode="auto">
              <a:xfrm>
                <a:off x="533" y="884"/>
                <a:ext cx="158" cy="47"/>
              </a:xfrm>
              <a:custGeom>
                <a:avLst/>
                <a:gdLst>
                  <a:gd name="T0" fmla="*/ 0 w 392"/>
                  <a:gd name="T1" fmla="*/ 1 h 85"/>
                  <a:gd name="T2" fmla="*/ 0 w 392"/>
                  <a:gd name="T3" fmla="*/ 0 h 85"/>
                  <a:gd name="T4" fmla="*/ 0 w 392"/>
                  <a:gd name="T5" fmla="*/ 0 h 85"/>
                  <a:gd name="T6" fmla="*/ 0 w 392"/>
                  <a:gd name="T7" fmla="*/ 1 h 85"/>
                  <a:gd name="T8" fmla="*/ 0 w 392"/>
                  <a:gd name="T9" fmla="*/ 1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85"/>
                  <a:gd name="T17" fmla="*/ 392 w 39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85">
                    <a:moveTo>
                      <a:pt x="294" y="85"/>
                    </a:moveTo>
                    <a:lnTo>
                      <a:pt x="392" y="0"/>
                    </a:lnTo>
                    <a:lnTo>
                      <a:pt x="0" y="0"/>
                    </a:lnTo>
                    <a:lnTo>
                      <a:pt x="98" y="85"/>
                    </a:lnTo>
                    <a:lnTo>
                      <a:pt x="294" y="85"/>
                    </a:lnTo>
                    <a:close/>
                  </a:path>
                </a:pathLst>
              </a:custGeom>
              <a:noFill/>
              <a:ln w="6350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68" name="Rectangle 24"/>
              <p:cNvSpPr>
                <a:spLocks noChangeArrowheads="1"/>
              </p:cNvSpPr>
              <p:nvPr/>
            </p:nvSpPr>
            <p:spPr bwMode="auto">
              <a:xfrm>
                <a:off x="585" y="933"/>
                <a:ext cx="66" cy="21"/>
              </a:xfrm>
              <a:prstGeom prst="rect">
                <a:avLst/>
              </a:prstGeom>
              <a:noFill/>
              <a:ln w="635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663" name="Line 25"/>
            <p:cNvSpPr>
              <a:spLocks noChangeShapeType="1"/>
            </p:cNvSpPr>
            <p:nvPr/>
          </p:nvSpPr>
          <p:spPr bwMode="auto">
            <a:xfrm flipH="1" flipV="1">
              <a:off x="5101" y="2199"/>
              <a:ext cx="0" cy="4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6664" name="Line 26"/>
            <p:cNvSpPr>
              <a:spLocks noChangeShapeType="1"/>
            </p:cNvSpPr>
            <p:nvPr/>
          </p:nvSpPr>
          <p:spPr bwMode="auto">
            <a:xfrm flipH="1" flipV="1">
              <a:off x="4889" y="2199"/>
              <a:ext cx="0" cy="4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6665" name="Line 27"/>
            <p:cNvSpPr>
              <a:spLocks noChangeShapeType="1"/>
            </p:cNvSpPr>
            <p:nvPr/>
          </p:nvSpPr>
          <p:spPr bwMode="auto">
            <a:xfrm flipH="1" flipV="1">
              <a:off x="4669" y="2199"/>
              <a:ext cx="0" cy="4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6666" name="Text Box 28"/>
            <p:cNvSpPr txBox="1">
              <a:spLocks noChangeArrowheads="1"/>
            </p:cNvSpPr>
            <p:nvPr/>
          </p:nvSpPr>
          <p:spPr bwMode="auto">
            <a:xfrm>
              <a:off x="4573" y="2294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B2B2B2"/>
                  </a:solidFill>
                </a:rPr>
                <a:t>PA</a:t>
              </a:r>
              <a:endParaRPr lang="en-US" sz="1200" b="1"/>
            </a:p>
          </p:txBody>
        </p:sp>
      </p:grpSp>
      <p:sp>
        <p:nvSpPr>
          <p:cNvPr id="16398" name="Line 29"/>
          <p:cNvSpPr>
            <a:spLocks noChangeShapeType="1"/>
          </p:cNvSpPr>
          <p:nvPr/>
        </p:nvSpPr>
        <p:spPr bwMode="auto">
          <a:xfrm>
            <a:off x="7440613" y="2757488"/>
            <a:ext cx="0" cy="1108075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399" name="Text Box 30"/>
          <p:cNvSpPr txBox="1">
            <a:spLocks noChangeArrowheads="1"/>
          </p:cNvSpPr>
          <p:nvPr/>
        </p:nvSpPr>
        <p:spPr bwMode="auto">
          <a:xfrm>
            <a:off x="6875463" y="3027363"/>
            <a:ext cx="512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2B2B2"/>
                </a:solidFill>
              </a:rPr>
              <a:t>Data</a:t>
            </a:r>
          </a:p>
        </p:txBody>
      </p:sp>
      <p:sp>
        <p:nvSpPr>
          <p:cNvPr id="16400" name="Line 31"/>
          <p:cNvSpPr>
            <a:spLocks noChangeShapeType="1"/>
          </p:cNvSpPr>
          <p:nvPr/>
        </p:nvSpPr>
        <p:spPr bwMode="auto">
          <a:xfrm>
            <a:off x="7888288" y="2559050"/>
            <a:ext cx="2286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8129588" y="2330450"/>
            <a:ext cx="419100" cy="482600"/>
            <a:chOff x="2096" y="2528"/>
            <a:chExt cx="264" cy="304"/>
          </a:xfrm>
        </p:grpSpPr>
        <p:sp>
          <p:nvSpPr>
            <p:cNvPr id="16655" name="Rectangle 33"/>
            <p:cNvSpPr>
              <a:spLocks noChangeArrowheads="1"/>
            </p:cNvSpPr>
            <p:nvPr/>
          </p:nvSpPr>
          <p:spPr bwMode="auto">
            <a:xfrm>
              <a:off x="2096" y="2528"/>
              <a:ext cx="264" cy="30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656" name="Rectangle 34"/>
            <p:cNvSpPr>
              <a:spLocks noChangeArrowheads="1"/>
            </p:cNvSpPr>
            <p:nvPr/>
          </p:nvSpPr>
          <p:spPr bwMode="auto">
            <a:xfrm>
              <a:off x="2128" y="2568"/>
              <a:ext cx="72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6657" name="Rectangle 35"/>
            <p:cNvSpPr>
              <a:spLocks noChangeArrowheads="1"/>
            </p:cNvSpPr>
            <p:nvPr/>
          </p:nvSpPr>
          <p:spPr bwMode="auto">
            <a:xfrm>
              <a:off x="2216" y="2576"/>
              <a:ext cx="112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658" name="Rectangle 36"/>
            <p:cNvSpPr>
              <a:spLocks noChangeArrowheads="1"/>
            </p:cNvSpPr>
            <p:nvPr/>
          </p:nvSpPr>
          <p:spPr bwMode="auto">
            <a:xfrm>
              <a:off x="2216" y="2664"/>
              <a:ext cx="112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6402" name="Line 37"/>
          <p:cNvSpPr>
            <a:spLocks noChangeShapeType="1"/>
          </p:cNvSpPr>
          <p:nvPr/>
        </p:nvSpPr>
        <p:spPr bwMode="auto">
          <a:xfrm>
            <a:off x="1574800" y="2463800"/>
            <a:ext cx="3175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03" name="Rectangle 38"/>
          <p:cNvSpPr>
            <a:spLocks noChangeArrowheads="1"/>
          </p:cNvSpPr>
          <p:nvPr/>
        </p:nvSpPr>
        <p:spPr bwMode="auto">
          <a:xfrm>
            <a:off x="2613025" y="2000250"/>
            <a:ext cx="1125538" cy="7635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 b="1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981200" y="5195888"/>
            <a:ext cx="4475163" cy="457200"/>
            <a:chOff x="1248" y="3116"/>
            <a:chExt cx="3155" cy="288"/>
          </a:xfrm>
        </p:grpSpPr>
        <p:sp>
          <p:nvSpPr>
            <p:cNvPr id="16653" name="Line 40"/>
            <p:cNvSpPr>
              <a:spLocks noChangeShapeType="1"/>
            </p:cNvSpPr>
            <p:nvPr/>
          </p:nvSpPr>
          <p:spPr bwMode="auto">
            <a:xfrm>
              <a:off x="1248" y="3360"/>
              <a:ext cx="31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54" name="Text Box 41"/>
            <p:cNvSpPr txBox="1">
              <a:spLocks noChangeArrowheads="1"/>
            </p:cNvSpPr>
            <p:nvPr/>
          </p:nvSpPr>
          <p:spPr bwMode="auto">
            <a:xfrm>
              <a:off x="1847" y="3116"/>
              <a:ext cx="207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TETRA Radio System</a:t>
              </a:r>
            </a:p>
          </p:txBody>
        </p:sp>
      </p:grpSp>
      <p:sp>
        <p:nvSpPr>
          <p:cNvPr id="574506" name="AutoShape 42"/>
          <p:cNvSpPr>
            <a:spLocks noChangeArrowheads="1"/>
          </p:cNvSpPr>
          <p:nvPr/>
        </p:nvSpPr>
        <p:spPr bwMode="auto">
          <a:xfrm>
            <a:off x="3951288" y="2238375"/>
            <a:ext cx="558800" cy="330200"/>
          </a:xfrm>
          <a:prstGeom prst="roundRect">
            <a:avLst>
              <a:gd name="adj" fmla="val 12495"/>
            </a:avLst>
          </a:prstGeom>
          <a:solidFill>
            <a:srgbClr val="FF00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232323"/>
            </a:outerShdw>
          </a:effectLst>
        </p:spPr>
        <p:txBody>
          <a:bodyPr wrap="none" lIns="90488" tIns="44450" rIns="90488" bIns="44450" anchor="ctr"/>
          <a:lstStyle/>
          <a:p>
            <a:pPr>
              <a:defRPr/>
            </a:pPr>
            <a:r>
              <a:rPr lang="en-US" sz="1200" b="1" dirty="0">
                <a:ea typeface="ＭＳ Ｐゴシック" pitchFamily="34" charset="-128"/>
              </a:rPr>
              <a:t>BTS</a:t>
            </a: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262438" y="1400175"/>
            <a:ext cx="774700" cy="265113"/>
            <a:chOff x="545" y="2320"/>
            <a:chExt cx="252" cy="86"/>
          </a:xfrm>
        </p:grpSpPr>
        <p:sp>
          <p:nvSpPr>
            <p:cNvPr id="16649" name="Freeform 44"/>
            <p:cNvSpPr>
              <a:spLocks/>
            </p:cNvSpPr>
            <p:nvPr/>
          </p:nvSpPr>
          <p:spPr bwMode="auto">
            <a:xfrm>
              <a:off x="718" y="2356"/>
              <a:ext cx="79" cy="49"/>
            </a:xfrm>
            <a:custGeom>
              <a:avLst/>
              <a:gdLst>
                <a:gd name="T0" fmla="*/ 0 w 547"/>
                <a:gd name="T1" fmla="*/ 0 h 345"/>
                <a:gd name="T2" fmla="*/ 0 w 547"/>
                <a:gd name="T3" fmla="*/ 0 h 345"/>
                <a:gd name="T4" fmla="*/ 0 w 547"/>
                <a:gd name="T5" fmla="*/ 0 h 345"/>
                <a:gd name="T6" fmla="*/ 0 w 547"/>
                <a:gd name="T7" fmla="*/ 0 h 345"/>
                <a:gd name="T8" fmla="*/ 0 w 547"/>
                <a:gd name="T9" fmla="*/ 0 h 345"/>
                <a:gd name="T10" fmla="*/ 0 w 547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7"/>
                <a:gd name="T19" fmla="*/ 0 h 345"/>
                <a:gd name="T20" fmla="*/ 547 w 547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7" h="345">
                  <a:moveTo>
                    <a:pt x="0" y="345"/>
                  </a:moveTo>
                  <a:lnTo>
                    <a:pt x="144" y="227"/>
                  </a:lnTo>
                  <a:lnTo>
                    <a:pt x="153" y="284"/>
                  </a:lnTo>
                  <a:lnTo>
                    <a:pt x="376" y="93"/>
                  </a:lnTo>
                  <a:lnTo>
                    <a:pt x="386" y="125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50" name="Freeform 45"/>
            <p:cNvSpPr>
              <a:spLocks/>
            </p:cNvSpPr>
            <p:nvPr/>
          </p:nvSpPr>
          <p:spPr bwMode="auto">
            <a:xfrm>
              <a:off x="684" y="2320"/>
              <a:ext cx="54" cy="75"/>
            </a:xfrm>
            <a:custGeom>
              <a:avLst/>
              <a:gdLst>
                <a:gd name="T0" fmla="*/ 0 w 381"/>
                <a:gd name="T1" fmla="*/ 0 h 525"/>
                <a:gd name="T2" fmla="*/ 0 w 381"/>
                <a:gd name="T3" fmla="*/ 0 h 525"/>
                <a:gd name="T4" fmla="*/ 0 w 381"/>
                <a:gd name="T5" fmla="*/ 0 h 525"/>
                <a:gd name="T6" fmla="*/ 0 w 381"/>
                <a:gd name="T7" fmla="*/ 0 h 525"/>
                <a:gd name="T8" fmla="*/ 0 w 381"/>
                <a:gd name="T9" fmla="*/ 0 h 525"/>
                <a:gd name="T10" fmla="*/ 0 w 381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"/>
                <a:gd name="T19" fmla="*/ 0 h 525"/>
                <a:gd name="T20" fmla="*/ 381 w 381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" h="525">
                  <a:moveTo>
                    <a:pt x="0" y="525"/>
                  </a:moveTo>
                  <a:lnTo>
                    <a:pt x="54" y="374"/>
                  </a:lnTo>
                  <a:lnTo>
                    <a:pt x="118" y="421"/>
                  </a:lnTo>
                  <a:lnTo>
                    <a:pt x="240" y="148"/>
                  </a:lnTo>
                  <a:lnTo>
                    <a:pt x="291" y="185"/>
                  </a:lnTo>
                  <a:lnTo>
                    <a:pt x="38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51" name="Freeform 46"/>
            <p:cNvSpPr>
              <a:spLocks/>
            </p:cNvSpPr>
            <p:nvPr/>
          </p:nvSpPr>
          <p:spPr bwMode="auto">
            <a:xfrm>
              <a:off x="602" y="2320"/>
              <a:ext cx="55" cy="75"/>
            </a:xfrm>
            <a:custGeom>
              <a:avLst/>
              <a:gdLst>
                <a:gd name="T0" fmla="*/ 0 w 384"/>
                <a:gd name="T1" fmla="*/ 0 h 525"/>
                <a:gd name="T2" fmla="*/ 0 w 384"/>
                <a:gd name="T3" fmla="*/ 0 h 525"/>
                <a:gd name="T4" fmla="*/ 0 w 384"/>
                <a:gd name="T5" fmla="*/ 0 h 525"/>
                <a:gd name="T6" fmla="*/ 0 w 384"/>
                <a:gd name="T7" fmla="*/ 0 h 525"/>
                <a:gd name="T8" fmla="*/ 0 w 384"/>
                <a:gd name="T9" fmla="*/ 0 h 525"/>
                <a:gd name="T10" fmla="*/ 0 w 384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4"/>
                <a:gd name="T19" fmla="*/ 0 h 525"/>
                <a:gd name="T20" fmla="*/ 384 w 384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4" h="525">
                  <a:moveTo>
                    <a:pt x="384" y="525"/>
                  </a:moveTo>
                  <a:lnTo>
                    <a:pt x="326" y="379"/>
                  </a:lnTo>
                  <a:lnTo>
                    <a:pt x="257" y="423"/>
                  </a:lnTo>
                  <a:lnTo>
                    <a:pt x="132" y="148"/>
                  </a:lnTo>
                  <a:lnTo>
                    <a:pt x="84" y="19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52" name="Freeform 47"/>
            <p:cNvSpPr>
              <a:spLocks/>
            </p:cNvSpPr>
            <p:nvPr/>
          </p:nvSpPr>
          <p:spPr bwMode="auto">
            <a:xfrm>
              <a:off x="545" y="2357"/>
              <a:ext cx="77" cy="49"/>
            </a:xfrm>
            <a:custGeom>
              <a:avLst/>
              <a:gdLst>
                <a:gd name="T0" fmla="*/ 0 w 539"/>
                <a:gd name="T1" fmla="*/ 0 h 344"/>
                <a:gd name="T2" fmla="*/ 0 w 539"/>
                <a:gd name="T3" fmla="*/ 0 h 344"/>
                <a:gd name="T4" fmla="*/ 0 w 539"/>
                <a:gd name="T5" fmla="*/ 0 h 344"/>
                <a:gd name="T6" fmla="*/ 0 w 539"/>
                <a:gd name="T7" fmla="*/ 0 h 344"/>
                <a:gd name="T8" fmla="*/ 0 w 539"/>
                <a:gd name="T9" fmla="*/ 0 h 344"/>
                <a:gd name="T10" fmla="*/ 0 w 539"/>
                <a:gd name="T11" fmla="*/ 0 h 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9"/>
                <a:gd name="T19" fmla="*/ 0 h 344"/>
                <a:gd name="T20" fmla="*/ 539 w 539"/>
                <a:gd name="T21" fmla="*/ 344 h 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9" h="344">
                  <a:moveTo>
                    <a:pt x="539" y="344"/>
                  </a:moveTo>
                  <a:lnTo>
                    <a:pt x="393" y="218"/>
                  </a:lnTo>
                  <a:lnTo>
                    <a:pt x="390" y="275"/>
                  </a:lnTo>
                  <a:lnTo>
                    <a:pt x="170" y="81"/>
                  </a:lnTo>
                  <a:lnTo>
                    <a:pt x="156" y="12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4581525" y="1658938"/>
            <a:ext cx="153988" cy="1236662"/>
            <a:chOff x="647" y="2415"/>
            <a:chExt cx="50" cy="403"/>
          </a:xfrm>
        </p:grpSpPr>
        <p:sp>
          <p:nvSpPr>
            <p:cNvPr id="16633" name="Line 49"/>
            <p:cNvSpPr>
              <a:spLocks noChangeShapeType="1"/>
            </p:cNvSpPr>
            <p:nvPr/>
          </p:nvSpPr>
          <p:spPr bwMode="auto">
            <a:xfrm>
              <a:off x="665" y="2559"/>
              <a:ext cx="16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647" y="2415"/>
              <a:ext cx="50" cy="403"/>
              <a:chOff x="647" y="2415"/>
              <a:chExt cx="50" cy="403"/>
            </a:xfrm>
          </p:grpSpPr>
          <p:sp>
            <p:nvSpPr>
              <p:cNvPr id="16635" name="Line 51"/>
              <p:cNvSpPr>
                <a:spLocks noChangeShapeType="1"/>
              </p:cNvSpPr>
              <p:nvPr/>
            </p:nvSpPr>
            <p:spPr bwMode="auto">
              <a:xfrm flipV="1">
                <a:off x="672" y="2420"/>
                <a:ext cx="1" cy="81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6" name="Line 52"/>
              <p:cNvSpPr>
                <a:spLocks noChangeShapeType="1"/>
              </p:cNvSpPr>
              <p:nvPr/>
            </p:nvSpPr>
            <p:spPr bwMode="auto">
              <a:xfrm flipV="1">
                <a:off x="647" y="2499"/>
                <a:ext cx="20" cy="31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7" name="Line 53"/>
              <p:cNvSpPr>
                <a:spLocks noChangeShapeType="1"/>
              </p:cNvSpPr>
              <p:nvPr/>
            </p:nvSpPr>
            <p:spPr bwMode="auto">
              <a:xfrm>
                <a:off x="677" y="2500"/>
                <a:ext cx="20" cy="318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8" name="Line 54"/>
              <p:cNvSpPr>
                <a:spLocks noChangeShapeType="1"/>
              </p:cNvSpPr>
              <p:nvPr/>
            </p:nvSpPr>
            <p:spPr bwMode="auto">
              <a:xfrm>
                <a:off x="648" y="2810"/>
                <a:ext cx="49" cy="1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9" name="Line 55"/>
              <p:cNvSpPr>
                <a:spLocks noChangeShapeType="1"/>
              </p:cNvSpPr>
              <p:nvPr/>
            </p:nvSpPr>
            <p:spPr bwMode="auto">
              <a:xfrm>
                <a:off x="654" y="2723"/>
                <a:ext cx="38" cy="1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0" name="Line 56"/>
              <p:cNvSpPr>
                <a:spLocks noChangeShapeType="1"/>
              </p:cNvSpPr>
              <p:nvPr/>
            </p:nvSpPr>
            <p:spPr bwMode="auto">
              <a:xfrm>
                <a:off x="654" y="2725"/>
                <a:ext cx="41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1" name="Line 57"/>
              <p:cNvSpPr>
                <a:spLocks noChangeShapeType="1"/>
              </p:cNvSpPr>
              <p:nvPr/>
            </p:nvSpPr>
            <p:spPr bwMode="auto">
              <a:xfrm flipH="1">
                <a:off x="649" y="2723"/>
                <a:ext cx="42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2" name="Line 58"/>
              <p:cNvSpPr>
                <a:spLocks noChangeShapeType="1"/>
              </p:cNvSpPr>
              <p:nvPr/>
            </p:nvSpPr>
            <p:spPr bwMode="auto">
              <a:xfrm>
                <a:off x="659" y="2638"/>
                <a:ext cx="27" cy="1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3" name="Line 59"/>
              <p:cNvSpPr>
                <a:spLocks noChangeShapeType="1"/>
              </p:cNvSpPr>
              <p:nvPr/>
            </p:nvSpPr>
            <p:spPr bwMode="auto">
              <a:xfrm>
                <a:off x="659" y="2637"/>
                <a:ext cx="31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4" name="Line 60"/>
              <p:cNvSpPr>
                <a:spLocks noChangeShapeType="1"/>
              </p:cNvSpPr>
              <p:nvPr/>
            </p:nvSpPr>
            <p:spPr bwMode="auto">
              <a:xfrm flipV="1">
                <a:off x="652" y="2637"/>
                <a:ext cx="32" cy="8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5" name="Line 61"/>
              <p:cNvSpPr>
                <a:spLocks noChangeShapeType="1"/>
              </p:cNvSpPr>
              <p:nvPr/>
            </p:nvSpPr>
            <p:spPr bwMode="auto">
              <a:xfrm>
                <a:off x="662" y="2559"/>
                <a:ext cx="23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6" name="Line 62"/>
              <p:cNvSpPr>
                <a:spLocks noChangeShapeType="1"/>
              </p:cNvSpPr>
              <p:nvPr/>
            </p:nvSpPr>
            <p:spPr bwMode="auto">
              <a:xfrm flipV="1">
                <a:off x="657" y="2559"/>
                <a:ext cx="22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7" name="Line 63"/>
              <p:cNvSpPr>
                <a:spLocks noChangeShapeType="1"/>
              </p:cNvSpPr>
              <p:nvPr/>
            </p:nvSpPr>
            <p:spPr bwMode="auto">
              <a:xfrm flipV="1">
                <a:off x="662" y="2500"/>
                <a:ext cx="15" cy="6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8" name="Oval 64"/>
              <p:cNvSpPr>
                <a:spLocks noChangeArrowheads="1"/>
              </p:cNvSpPr>
              <p:nvPr/>
            </p:nvSpPr>
            <p:spPr bwMode="auto">
              <a:xfrm>
                <a:off x="666" y="2415"/>
                <a:ext cx="12" cy="9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408" name="Line 65"/>
          <p:cNvSpPr>
            <a:spLocks noChangeShapeType="1"/>
          </p:cNvSpPr>
          <p:nvPr/>
        </p:nvSpPr>
        <p:spPr bwMode="auto">
          <a:xfrm>
            <a:off x="3748088" y="2451100"/>
            <a:ext cx="198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09" name="Line 67"/>
          <p:cNvSpPr>
            <a:spLocks noChangeShapeType="1"/>
          </p:cNvSpPr>
          <p:nvPr/>
        </p:nvSpPr>
        <p:spPr bwMode="auto">
          <a:xfrm>
            <a:off x="5872163" y="2582863"/>
            <a:ext cx="293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0" name="AutoShape 68"/>
          <p:cNvSpPr>
            <a:spLocks noChangeArrowheads="1"/>
          </p:cNvSpPr>
          <p:nvPr/>
        </p:nvSpPr>
        <p:spPr bwMode="auto">
          <a:xfrm>
            <a:off x="6130925" y="2312988"/>
            <a:ext cx="622300" cy="577850"/>
          </a:xfrm>
          <a:prstGeom prst="irregularSeal1">
            <a:avLst/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400" b="1"/>
          </a:p>
        </p:txBody>
      </p:sp>
      <p:sp>
        <p:nvSpPr>
          <p:cNvPr id="16411" name="Text Box 69"/>
          <p:cNvSpPr txBox="1">
            <a:spLocks noChangeArrowheads="1"/>
          </p:cNvSpPr>
          <p:nvPr/>
        </p:nvSpPr>
        <p:spPr bwMode="auto">
          <a:xfrm>
            <a:off x="6178550" y="2439988"/>
            <a:ext cx="5207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b="1"/>
              <a:t>API</a:t>
            </a:r>
          </a:p>
        </p:txBody>
      </p:sp>
      <p:sp>
        <p:nvSpPr>
          <p:cNvPr id="16412" name="Text Box 70"/>
          <p:cNvSpPr txBox="1">
            <a:spLocks noChangeArrowheads="1"/>
          </p:cNvSpPr>
          <p:nvPr/>
        </p:nvSpPr>
        <p:spPr bwMode="auto">
          <a:xfrm>
            <a:off x="1892300" y="2305050"/>
            <a:ext cx="5207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b="1"/>
              <a:t>API</a:t>
            </a:r>
          </a:p>
        </p:txBody>
      </p:sp>
      <p:sp>
        <p:nvSpPr>
          <p:cNvPr id="16413" name="Line 71"/>
          <p:cNvSpPr>
            <a:spLocks noChangeShapeType="1"/>
          </p:cNvSpPr>
          <p:nvPr/>
        </p:nvSpPr>
        <p:spPr bwMode="auto">
          <a:xfrm>
            <a:off x="2374900" y="2476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1033463" y="2259013"/>
            <a:ext cx="614362" cy="528637"/>
            <a:chOff x="4944" y="1968"/>
            <a:chExt cx="443" cy="381"/>
          </a:xfrm>
        </p:grpSpPr>
        <p:sp>
          <p:nvSpPr>
            <p:cNvPr id="16583" name="Freeform 73"/>
            <p:cNvSpPr>
              <a:spLocks/>
            </p:cNvSpPr>
            <p:nvPr/>
          </p:nvSpPr>
          <p:spPr bwMode="auto">
            <a:xfrm>
              <a:off x="5026" y="2190"/>
              <a:ext cx="275" cy="79"/>
            </a:xfrm>
            <a:custGeom>
              <a:avLst/>
              <a:gdLst>
                <a:gd name="T0" fmla="*/ 0 w 491"/>
                <a:gd name="T1" fmla="*/ 1 h 139"/>
                <a:gd name="T2" fmla="*/ 0 w 491"/>
                <a:gd name="T3" fmla="*/ 0 h 139"/>
                <a:gd name="T4" fmla="*/ 1 w 491"/>
                <a:gd name="T5" fmla="*/ 0 h 139"/>
                <a:gd name="T6" fmla="*/ 1 w 491"/>
                <a:gd name="T7" fmla="*/ 1 h 139"/>
                <a:gd name="T8" fmla="*/ 0 w 491"/>
                <a:gd name="T9" fmla="*/ 1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139"/>
                <a:gd name="T17" fmla="*/ 491 w 491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139">
                  <a:moveTo>
                    <a:pt x="0" y="138"/>
                  </a:moveTo>
                  <a:lnTo>
                    <a:pt x="0" y="0"/>
                  </a:lnTo>
                  <a:lnTo>
                    <a:pt x="490" y="0"/>
                  </a:lnTo>
                  <a:lnTo>
                    <a:pt x="490" y="138"/>
                  </a:lnTo>
                  <a:lnTo>
                    <a:pt x="0" y="138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4" name="Freeform 74"/>
            <p:cNvSpPr>
              <a:spLocks/>
            </p:cNvSpPr>
            <p:nvPr/>
          </p:nvSpPr>
          <p:spPr bwMode="auto">
            <a:xfrm>
              <a:off x="5008" y="2254"/>
              <a:ext cx="310" cy="6"/>
            </a:xfrm>
            <a:custGeom>
              <a:avLst/>
              <a:gdLst>
                <a:gd name="T0" fmla="*/ 0 w 553"/>
                <a:gd name="T1" fmla="*/ 1 h 11"/>
                <a:gd name="T2" fmla="*/ 0 w 553"/>
                <a:gd name="T3" fmla="*/ 0 h 11"/>
                <a:gd name="T4" fmla="*/ 2 w 553"/>
                <a:gd name="T5" fmla="*/ 0 h 11"/>
                <a:gd name="T6" fmla="*/ 2 w 553"/>
                <a:gd name="T7" fmla="*/ 1 h 11"/>
                <a:gd name="T8" fmla="*/ 0 w 553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3"/>
                <a:gd name="T16" fmla="*/ 0 h 11"/>
                <a:gd name="T17" fmla="*/ 553 w 55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3" h="11">
                  <a:moveTo>
                    <a:pt x="0" y="10"/>
                  </a:moveTo>
                  <a:lnTo>
                    <a:pt x="0" y="0"/>
                  </a:lnTo>
                  <a:lnTo>
                    <a:pt x="552" y="0"/>
                  </a:lnTo>
                  <a:lnTo>
                    <a:pt x="552" y="10"/>
                  </a:lnTo>
                  <a:lnTo>
                    <a:pt x="0" y="1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5" name="Freeform 75"/>
            <p:cNvSpPr>
              <a:spLocks/>
            </p:cNvSpPr>
            <p:nvPr/>
          </p:nvSpPr>
          <p:spPr bwMode="auto">
            <a:xfrm>
              <a:off x="5002" y="2199"/>
              <a:ext cx="317" cy="70"/>
            </a:xfrm>
            <a:custGeom>
              <a:avLst/>
              <a:gdLst>
                <a:gd name="T0" fmla="*/ 0 w 565"/>
                <a:gd name="T1" fmla="*/ 1 h 123"/>
                <a:gd name="T2" fmla="*/ 0 w 565"/>
                <a:gd name="T3" fmla="*/ 0 h 123"/>
                <a:gd name="T4" fmla="*/ 2 w 565"/>
                <a:gd name="T5" fmla="*/ 0 h 123"/>
                <a:gd name="T6" fmla="*/ 2 w 565"/>
                <a:gd name="T7" fmla="*/ 1 h 123"/>
                <a:gd name="T8" fmla="*/ 0 w 565"/>
                <a:gd name="T9" fmla="*/ 1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5"/>
                <a:gd name="T16" fmla="*/ 0 h 123"/>
                <a:gd name="T17" fmla="*/ 565 w 565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5" h="123">
                  <a:moveTo>
                    <a:pt x="0" y="122"/>
                  </a:moveTo>
                  <a:lnTo>
                    <a:pt x="0" y="0"/>
                  </a:lnTo>
                  <a:lnTo>
                    <a:pt x="564" y="0"/>
                  </a:lnTo>
                  <a:lnTo>
                    <a:pt x="564" y="122"/>
                  </a:lnTo>
                  <a:lnTo>
                    <a:pt x="0" y="122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6" name="Freeform 76"/>
            <p:cNvSpPr>
              <a:spLocks/>
            </p:cNvSpPr>
            <p:nvPr/>
          </p:nvSpPr>
          <p:spPr bwMode="auto">
            <a:xfrm>
              <a:off x="4944" y="2268"/>
              <a:ext cx="443" cy="67"/>
            </a:xfrm>
            <a:custGeom>
              <a:avLst/>
              <a:gdLst>
                <a:gd name="T0" fmla="*/ 1 w 791"/>
                <a:gd name="T1" fmla="*/ 0 h 118"/>
                <a:gd name="T2" fmla="*/ 2 w 791"/>
                <a:gd name="T3" fmla="*/ 0 h 118"/>
                <a:gd name="T4" fmla="*/ 2 w 791"/>
                <a:gd name="T5" fmla="*/ 1 h 118"/>
                <a:gd name="T6" fmla="*/ 0 w 791"/>
                <a:gd name="T7" fmla="*/ 1 h 118"/>
                <a:gd name="T8" fmla="*/ 1 w 791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1"/>
                <a:gd name="T16" fmla="*/ 0 h 118"/>
                <a:gd name="T17" fmla="*/ 791 w 791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1" h="118">
                  <a:moveTo>
                    <a:pt x="49" y="0"/>
                  </a:moveTo>
                  <a:lnTo>
                    <a:pt x="728" y="0"/>
                  </a:lnTo>
                  <a:lnTo>
                    <a:pt x="790" y="117"/>
                  </a:lnTo>
                  <a:lnTo>
                    <a:pt x="0" y="117"/>
                  </a:lnTo>
                  <a:lnTo>
                    <a:pt x="49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7" name="Freeform 77"/>
            <p:cNvSpPr>
              <a:spLocks/>
            </p:cNvSpPr>
            <p:nvPr/>
          </p:nvSpPr>
          <p:spPr bwMode="auto">
            <a:xfrm>
              <a:off x="4944" y="2337"/>
              <a:ext cx="443" cy="12"/>
            </a:xfrm>
            <a:custGeom>
              <a:avLst/>
              <a:gdLst>
                <a:gd name="T0" fmla="*/ 0 w 791"/>
                <a:gd name="T1" fmla="*/ 0 h 21"/>
                <a:gd name="T2" fmla="*/ 2 w 791"/>
                <a:gd name="T3" fmla="*/ 0 h 21"/>
                <a:gd name="T4" fmla="*/ 2 w 791"/>
                <a:gd name="T5" fmla="*/ 1 h 21"/>
                <a:gd name="T6" fmla="*/ 0 w 791"/>
                <a:gd name="T7" fmla="*/ 1 h 21"/>
                <a:gd name="T8" fmla="*/ 0 w 79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1"/>
                <a:gd name="T16" fmla="*/ 0 h 21"/>
                <a:gd name="T17" fmla="*/ 791 w 79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1" h="21">
                  <a:moveTo>
                    <a:pt x="0" y="0"/>
                  </a:moveTo>
                  <a:lnTo>
                    <a:pt x="790" y="0"/>
                  </a:lnTo>
                  <a:lnTo>
                    <a:pt x="79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8" name="Freeform 78"/>
            <p:cNvSpPr>
              <a:spLocks/>
            </p:cNvSpPr>
            <p:nvPr/>
          </p:nvSpPr>
          <p:spPr bwMode="auto">
            <a:xfrm>
              <a:off x="4994" y="2290"/>
              <a:ext cx="8" cy="2"/>
            </a:xfrm>
            <a:custGeom>
              <a:avLst/>
              <a:gdLst>
                <a:gd name="T0" fmla="*/ 1 w 14"/>
                <a:gd name="T1" fmla="*/ 0 h 3"/>
                <a:gd name="T2" fmla="*/ 1 w 14"/>
                <a:gd name="T3" fmla="*/ 0 h 3"/>
                <a:gd name="T4" fmla="*/ 1 w 14"/>
                <a:gd name="T5" fmla="*/ 1 h 3"/>
                <a:gd name="T6" fmla="*/ 0 w 14"/>
                <a:gd name="T7" fmla="*/ 1 h 3"/>
                <a:gd name="T8" fmla="*/ 1 w 1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"/>
                <a:gd name="T17" fmla="*/ 14 w 1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">
                  <a:moveTo>
                    <a:pt x="1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9" name="Freeform 79"/>
            <p:cNvSpPr>
              <a:spLocks/>
            </p:cNvSpPr>
            <p:nvPr/>
          </p:nvSpPr>
          <p:spPr bwMode="auto">
            <a:xfrm>
              <a:off x="4975" y="2306"/>
              <a:ext cx="12" cy="1"/>
            </a:xfrm>
            <a:custGeom>
              <a:avLst/>
              <a:gdLst>
                <a:gd name="T0" fmla="*/ 1 w 21"/>
                <a:gd name="T1" fmla="*/ 0 h 2"/>
                <a:gd name="T2" fmla="*/ 1 w 21"/>
                <a:gd name="T3" fmla="*/ 0 h 2"/>
                <a:gd name="T4" fmla="*/ 1 w 21"/>
                <a:gd name="T5" fmla="*/ 1 h 2"/>
                <a:gd name="T6" fmla="*/ 0 w 21"/>
                <a:gd name="T7" fmla="*/ 1 h 2"/>
                <a:gd name="T8" fmla="*/ 1 w 2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"/>
                <a:gd name="T17" fmla="*/ 21 w 2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">
                  <a:moveTo>
                    <a:pt x="3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0" name="Freeform 80"/>
            <p:cNvSpPr>
              <a:spLocks/>
            </p:cNvSpPr>
            <p:nvPr/>
          </p:nvSpPr>
          <p:spPr bwMode="auto">
            <a:xfrm>
              <a:off x="4972" y="2314"/>
              <a:ext cx="45" cy="16"/>
            </a:xfrm>
            <a:custGeom>
              <a:avLst/>
              <a:gdLst>
                <a:gd name="T0" fmla="*/ 1 w 80"/>
                <a:gd name="T1" fmla="*/ 0 h 28"/>
                <a:gd name="T2" fmla="*/ 1 w 80"/>
                <a:gd name="T3" fmla="*/ 0 h 28"/>
                <a:gd name="T4" fmla="*/ 1 w 80"/>
                <a:gd name="T5" fmla="*/ 1 h 28"/>
                <a:gd name="T6" fmla="*/ 1 w 80"/>
                <a:gd name="T7" fmla="*/ 1 h 28"/>
                <a:gd name="T8" fmla="*/ 1 w 80"/>
                <a:gd name="T9" fmla="*/ 1 h 28"/>
                <a:gd name="T10" fmla="*/ 1 w 80"/>
                <a:gd name="T11" fmla="*/ 1 h 28"/>
                <a:gd name="T12" fmla="*/ 1 w 80"/>
                <a:gd name="T13" fmla="*/ 1 h 28"/>
                <a:gd name="T14" fmla="*/ 1 w 80"/>
                <a:gd name="T15" fmla="*/ 1 h 28"/>
                <a:gd name="T16" fmla="*/ 1 w 80"/>
                <a:gd name="T17" fmla="*/ 1 h 28"/>
                <a:gd name="T18" fmla="*/ 0 w 80"/>
                <a:gd name="T19" fmla="*/ 1 h 28"/>
                <a:gd name="T20" fmla="*/ 1 w 80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28"/>
                <a:gd name="T35" fmla="*/ 80 w 80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28">
                  <a:moveTo>
                    <a:pt x="4" y="0"/>
                  </a:moveTo>
                  <a:lnTo>
                    <a:pt x="45" y="0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77" y="15"/>
                  </a:lnTo>
                  <a:lnTo>
                    <a:pt x="79" y="27"/>
                  </a:lnTo>
                  <a:lnTo>
                    <a:pt x="28" y="27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1" name="Freeform 81"/>
            <p:cNvSpPr>
              <a:spLocks/>
            </p:cNvSpPr>
            <p:nvPr/>
          </p:nvSpPr>
          <p:spPr bwMode="auto">
            <a:xfrm>
              <a:off x="4990" y="2290"/>
              <a:ext cx="33" cy="27"/>
            </a:xfrm>
            <a:custGeom>
              <a:avLst/>
              <a:gdLst>
                <a:gd name="T0" fmla="*/ 1 w 58"/>
                <a:gd name="T1" fmla="*/ 0 h 47"/>
                <a:gd name="T2" fmla="*/ 1 w 58"/>
                <a:gd name="T3" fmla="*/ 0 h 47"/>
                <a:gd name="T4" fmla="*/ 1 w 58"/>
                <a:gd name="T5" fmla="*/ 1 h 47"/>
                <a:gd name="T6" fmla="*/ 1 w 58"/>
                <a:gd name="T7" fmla="*/ 1 h 47"/>
                <a:gd name="T8" fmla="*/ 1 w 58"/>
                <a:gd name="T9" fmla="*/ 1 h 47"/>
                <a:gd name="T10" fmla="*/ 1 w 58"/>
                <a:gd name="T11" fmla="*/ 1 h 47"/>
                <a:gd name="T12" fmla="*/ 1 w 58"/>
                <a:gd name="T13" fmla="*/ 1 h 47"/>
                <a:gd name="T14" fmla="*/ 1 w 58"/>
                <a:gd name="T15" fmla="*/ 1 h 47"/>
                <a:gd name="T16" fmla="*/ 1 w 58"/>
                <a:gd name="T17" fmla="*/ 1 h 47"/>
                <a:gd name="T18" fmla="*/ 1 w 58"/>
                <a:gd name="T19" fmla="*/ 1 h 47"/>
                <a:gd name="T20" fmla="*/ 1 w 58"/>
                <a:gd name="T21" fmla="*/ 1 h 47"/>
                <a:gd name="T22" fmla="*/ 1 w 58"/>
                <a:gd name="T23" fmla="*/ 1 h 47"/>
                <a:gd name="T24" fmla="*/ 1 w 58"/>
                <a:gd name="T25" fmla="*/ 1 h 47"/>
                <a:gd name="T26" fmla="*/ 1 w 58"/>
                <a:gd name="T27" fmla="*/ 1 h 47"/>
                <a:gd name="T28" fmla="*/ 1 w 58"/>
                <a:gd name="T29" fmla="*/ 1 h 47"/>
                <a:gd name="T30" fmla="*/ 1 w 58"/>
                <a:gd name="T31" fmla="*/ 1 h 47"/>
                <a:gd name="T32" fmla="*/ 1 w 58"/>
                <a:gd name="T33" fmla="*/ 1 h 47"/>
                <a:gd name="T34" fmla="*/ 1 w 58"/>
                <a:gd name="T35" fmla="*/ 1 h 47"/>
                <a:gd name="T36" fmla="*/ 1 w 58"/>
                <a:gd name="T37" fmla="*/ 1 h 47"/>
                <a:gd name="T38" fmla="*/ 1 w 58"/>
                <a:gd name="T39" fmla="*/ 1 h 47"/>
                <a:gd name="T40" fmla="*/ 1 w 58"/>
                <a:gd name="T41" fmla="*/ 1 h 47"/>
                <a:gd name="T42" fmla="*/ 1 w 58"/>
                <a:gd name="T43" fmla="*/ 1 h 47"/>
                <a:gd name="T44" fmla="*/ 1 w 58"/>
                <a:gd name="T45" fmla="*/ 1 h 47"/>
                <a:gd name="T46" fmla="*/ 0 w 58"/>
                <a:gd name="T47" fmla="*/ 1 h 47"/>
                <a:gd name="T48" fmla="*/ 1 w 58"/>
                <a:gd name="T49" fmla="*/ 1 h 47"/>
                <a:gd name="T50" fmla="*/ 1 w 58"/>
                <a:gd name="T51" fmla="*/ 1 h 47"/>
                <a:gd name="T52" fmla="*/ 1 w 58"/>
                <a:gd name="T53" fmla="*/ 1 h 47"/>
                <a:gd name="T54" fmla="*/ 1 w 58"/>
                <a:gd name="T55" fmla="*/ 1 h 47"/>
                <a:gd name="T56" fmla="*/ 1 w 58"/>
                <a:gd name="T57" fmla="*/ 0 h 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47"/>
                <a:gd name="T89" fmla="*/ 58 w 58"/>
                <a:gd name="T90" fmla="*/ 47 h 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47">
                  <a:moveTo>
                    <a:pt x="29" y="0"/>
                  </a:moveTo>
                  <a:lnTo>
                    <a:pt x="46" y="0"/>
                  </a:lnTo>
                  <a:lnTo>
                    <a:pt x="48" y="6"/>
                  </a:lnTo>
                  <a:lnTo>
                    <a:pt x="40" y="6"/>
                  </a:lnTo>
                  <a:lnTo>
                    <a:pt x="40" y="13"/>
                  </a:lnTo>
                  <a:lnTo>
                    <a:pt x="55" y="13"/>
                  </a:lnTo>
                  <a:lnTo>
                    <a:pt x="57" y="21"/>
                  </a:lnTo>
                  <a:lnTo>
                    <a:pt x="44" y="21"/>
                  </a:lnTo>
                  <a:lnTo>
                    <a:pt x="40" y="27"/>
                  </a:lnTo>
                  <a:lnTo>
                    <a:pt x="36" y="21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32" y="24"/>
                  </a:lnTo>
                  <a:lnTo>
                    <a:pt x="34" y="32"/>
                  </a:lnTo>
                  <a:lnTo>
                    <a:pt x="26" y="32"/>
                  </a:lnTo>
                  <a:lnTo>
                    <a:pt x="26" y="38"/>
                  </a:lnTo>
                  <a:lnTo>
                    <a:pt x="40" y="38"/>
                  </a:lnTo>
                  <a:lnTo>
                    <a:pt x="42" y="46"/>
                  </a:lnTo>
                  <a:lnTo>
                    <a:pt x="21" y="46"/>
                  </a:lnTo>
                  <a:lnTo>
                    <a:pt x="24" y="38"/>
                  </a:lnTo>
                  <a:lnTo>
                    <a:pt x="18" y="32"/>
                  </a:lnTo>
                  <a:lnTo>
                    <a:pt x="3" y="3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34" y="13"/>
                  </a:lnTo>
                  <a:lnTo>
                    <a:pt x="36" y="6"/>
                  </a:lnTo>
                  <a:lnTo>
                    <a:pt x="28" y="6"/>
                  </a:lnTo>
                  <a:lnTo>
                    <a:pt x="29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2" name="Freeform 82"/>
            <p:cNvSpPr>
              <a:spLocks/>
            </p:cNvSpPr>
            <p:nvPr/>
          </p:nvSpPr>
          <p:spPr bwMode="auto">
            <a:xfrm>
              <a:off x="5015" y="2306"/>
              <a:ext cx="146" cy="24"/>
            </a:xfrm>
            <a:custGeom>
              <a:avLst/>
              <a:gdLst>
                <a:gd name="T0" fmla="*/ 1 w 262"/>
                <a:gd name="T1" fmla="*/ 0 h 42"/>
                <a:gd name="T2" fmla="*/ 1 w 262"/>
                <a:gd name="T3" fmla="*/ 0 h 42"/>
                <a:gd name="T4" fmla="*/ 1 w 262"/>
                <a:gd name="T5" fmla="*/ 1 h 42"/>
                <a:gd name="T6" fmla="*/ 1 w 262"/>
                <a:gd name="T7" fmla="*/ 1 h 42"/>
                <a:gd name="T8" fmla="*/ 1 w 262"/>
                <a:gd name="T9" fmla="*/ 1 h 42"/>
                <a:gd name="T10" fmla="*/ 1 w 262"/>
                <a:gd name="T11" fmla="*/ 1 h 42"/>
                <a:gd name="T12" fmla="*/ 1 w 262"/>
                <a:gd name="T13" fmla="*/ 1 h 42"/>
                <a:gd name="T14" fmla="*/ 1 w 262"/>
                <a:gd name="T15" fmla="*/ 1 h 42"/>
                <a:gd name="T16" fmla="*/ 1 w 262"/>
                <a:gd name="T17" fmla="*/ 1 h 42"/>
                <a:gd name="T18" fmla="*/ 1 w 262"/>
                <a:gd name="T19" fmla="*/ 1 h 42"/>
                <a:gd name="T20" fmla="*/ 1 w 262"/>
                <a:gd name="T21" fmla="*/ 1 h 42"/>
                <a:gd name="T22" fmla="*/ 1 w 262"/>
                <a:gd name="T23" fmla="*/ 1 h 42"/>
                <a:gd name="T24" fmla="*/ 1 w 262"/>
                <a:gd name="T25" fmla="*/ 1 h 42"/>
                <a:gd name="T26" fmla="*/ 1 w 262"/>
                <a:gd name="T27" fmla="*/ 1 h 42"/>
                <a:gd name="T28" fmla="*/ 1 w 262"/>
                <a:gd name="T29" fmla="*/ 1 h 42"/>
                <a:gd name="T30" fmla="*/ 1 w 262"/>
                <a:gd name="T31" fmla="*/ 1 h 42"/>
                <a:gd name="T32" fmla="*/ 0 w 262"/>
                <a:gd name="T33" fmla="*/ 1 h 42"/>
                <a:gd name="T34" fmla="*/ 1 w 262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2"/>
                <a:gd name="T55" fmla="*/ 0 h 42"/>
                <a:gd name="T56" fmla="*/ 262 w 262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2" h="42">
                  <a:moveTo>
                    <a:pt x="1" y="0"/>
                  </a:moveTo>
                  <a:lnTo>
                    <a:pt x="18" y="0"/>
                  </a:lnTo>
                  <a:lnTo>
                    <a:pt x="19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26" y="12"/>
                  </a:lnTo>
                  <a:lnTo>
                    <a:pt x="32" y="20"/>
                  </a:lnTo>
                  <a:lnTo>
                    <a:pt x="15" y="20"/>
                  </a:lnTo>
                  <a:lnTo>
                    <a:pt x="22" y="28"/>
                  </a:lnTo>
                  <a:lnTo>
                    <a:pt x="254" y="28"/>
                  </a:lnTo>
                  <a:lnTo>
                    <a:pt x="261" y="41"/>
                  </a:lnTo>
                  <a:lnTo>
                    <a:pt x="10" y="41"/>
                  </a:lnTo>
                  <a:lnTo>
                    <a:pt x="10" y="28"/>
                  </a:lnTo>
                  <a:lnTo>
                    <a:pt x="5" y="20"/>
                  </a:lnTo>
                  <a:lnTo>
                    <a:pt x="7" y="12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3" name="Freeform 83"/>
            <p:cNvSpPr>
              <a:spLocks/>
            </p:cNvSpPr>
            <p:nvPr/>
          </p:nvSpPr>
          <p:spPr bwMode="auto">
            <a:xfrm>
              <a:off x="5024" y="2290"/>
              <a:ext cx="21" cy="27"/>
            </a:xfrm>
            <a:custGeom>
              <a:avLst/>
              <a:gdLst>
                <a:gd name="T0" fmla="*/ 0 w 39"/>
                <a:gd name="T1" fmla="*/ 0 h 47"/>
                <a:gd name="T2" fmla="*/ 1 w 39"/>
                <a:gd name="T3" fmla="*/ 0 h 47"/>
                <a:gd name="T4" fmla="*/ 1 w 39"/>
                <a:gd name="T5" fmla="*/ 1 h 47"/>
                <a:gd name="T6" fmla="*/ 1 w 39"/>
                <a:gd name="T7" fmla="*/ 1 h 47"/>
                <a:gd name="T8" fmla="*/ 1 w 39"/>
                <a:gd name="T9" fmla="*/ 1 h 47"/>
                <a:gd name="T10" fmla="*/ 1 w 39"/>
                <a:gd name="T11" fmla="*/ 1 h 47"/>
                <a:gd name="T12" fmla="*/ 1 w 39"/>
                <a:gd name="T13" fmla="*/ 1 h 47"/>
                <a:gd name="T14" fmla="*/ 1 w 39"/>
                <a:gd name="T15" fmla="*/ 1 h 47"/>
                <a:gd name="T16" fmla="*/ 1 w 39"/>
                <a:gd name="T17" fmla="*/ 1 h 47"/>
                <a:gd name="T18" fmla="*/ 1 w 39"/>
                <a:gd name="T19" fmla="*/ 1 h 47"/>
                <a:gd name="T20" fmla="*/ 1 w 39"/>
                <a:gd name="T21" fmla="*/ 1 h 47"/>
                <a:gd name="T22" fmla="*/ 1 w 39"/>
                <a:gd name="T23" fmla="*/ 1 h 47"/>
                <a:gd name="T24" fmla="*/ 1 w 39"/>
                <a:gd name="T25" fmla="*/ 1 h 47"/>
                <a:gd name="T26" fmla="*/ 1 w 39"/>
                <a:gd name="T27" fmla="*/ 1 h 47"/>
                <a:gd name="T28" fmla="*/ 1 w 39"/>
                <a:gd name="T29" fmla="*/ 1 h 47"/>
                <a:gd name="T30" fmla="*/ 1 w 39"/>
                <a:gd name="T31" fmla="*/ 1 h 47"/>
                <a:gd name="T32" fmla="*/ 1 w 39"/>
                <a:gd name="T33" fmla="*/ 1 h 47"/>
                <a:gd name="T34" fmla="*/ 1 w 39"/>
                <a:gd name="T35" fmla="*/ 1 h 47"/>
                <a:gd name="T36" fmla="*/ 1 w 39"/>
                <a:gd name="T37" fmla="*/ 1 h 47"/>
                <a:gd name="T38" fmla="*/ 1 w 39"/>
                <a:gd name="T39" fmla="*/ 1 h 47"/>
                <a:gd name="T40" fmla="*/ 1 w 39"/>
                <a:gd name="T41" fmla="*/ 1 h 47"/>
                <a:gd name="T42" fmla="*/ 1 w 39"/>
                <a:gd name="T43" fmla="*/ 1 h 47"/>
                <a:gd name="T44" fmla="*/ 0 w 39"/>
                <a:gd name="T45" fmla="*/ 1 h 47"/>
                <a:gd name="T46" fmla="*/ 0 w 39"/>
                <a:gd name="T47" fmla="*/ 0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47"/>
                <a:gd name="T74" fmla="*/ 39 w 39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47">
                  <a:moveTo>
                    <a:pt x="0" y="0"/>
                  </a:moveTo>
                  <a:lnTo>
                    <a:pt x="15" y="0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8" y="13"/>
                  </a:lnTo>
                  <a:lnTo>
                    <a:pt x="25" y="13"/>
                  </a:lnTo>
                  <a:lnTo>
                    <a:pt x="25" y="21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26" y="24"/>
                  </a:lnTo>
                  <a:lnTo>
                    <a:pt x="29" y="32"/>
                  </a:lnTo>
                  <a:lnTo>
                    <a:pt x="22" y="32"/>
                  </a:lnTo>
                  <a:lnTo>
                    <a:pt x="19" y="38"/>
                  </a:lnTo>
                  <a:lnTo>
                    <a:pt x="37" y="38"/>
                  </a:lnTo>
                  <a:lnTo>
                    <a:pt x="38" y="46"/>
                  </a:lnTo>
                  <a:lnTo>
                    <a:pt x="19" y="46"/>
                  </a:lnTo>
                  <a:lnTo>
                    <a:pt x="19" y="40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7" y="23"/>
                  </a:lnTo>
                  <a:lnTo>
                    <a:pt x="7" y="1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4" name="Freeform 84"/>
            <p:cNvSpPr>
              <a:spLocks/>
            </p:cNvSpPr>
            <p:nvPr/>
          </p:nvSpPr>
          <p:spPr bwMode="auto">
            <a:xfrm>
              <a:off x="5039" y="2290"/>
              <a:ext cx="21" cy="27"/>
            </a:xfrm>
            <a:custGeom>
              <a:avLst/>
              <a:gdLst>
                <a:gd name="T0" fmla="*/ 1 w 38"/>
                <a:gd name="T1" fmla="*/ 0 h 47"/>
                <a:gd name="T2" fmla="*/ 1 w 38"/>
                <a:gd name="T3" fmla="*/ 0 h 47"/>
                <a:gd name="T4" fmla="*/ 1 w 38"/>
                <a:gd name="T5" fmla="*/ 1 h 47"/>
                <a:gd name="T6" fmla="*/ 1 w 38"/>
                <a:gd name="T7" fmla="*/ 1 h 47"/>
                <a:gd name="T8" fmla="*/ 1 w 38"/>
                <a:gd name="T9" fmla="*/ 1 h 47"/>
                <a:gd name="T10" fmla="*/ 1 w 38"/>
                <a:gd name="T11" fmla="*/ 1 h 47"/>
                <a:gd name="T12" fmla="*/ 1 w 38"/>
                <a:gd name="T13" fmla="*/ 1 h 47"/>
                <a:gd name="T14" fmla="*/ 1 w 38"/>
                <a:gd name="T15" fmla="*/ 1 h 47"/>
                <a:gd name="T16" fmla="*/ 1 w 38"/>
                <a:gd name="T17" fmla="*/ 1 h 47"/>
                <a:gd name="T18" fmla="*/ 1 w 38"/>
                <a:gd name="T19" fmla="*/ 1 h 47"/>
                <a:gd name="T20" fmla="*/ 1 w 38"/>
                <a:gd name="T21" fmla="*/ 1 h 47"/>
                <a:gd name="T22" fmla="*/ 1 w 38"/>
                <a:gd name="T23" fmla="*/ 1 h 47"/>
                <a:gd name="T24" fmla="*/ 1 w 38"/>
                <a:gd name="T25" fmla="*/ 1 h 47"/>
                <a:gd name="T26" fmla="*/ 1 w 38"/>
                <a:gd name="T27" fmla="*/ 1 h 47"/>
                <a:gd name="T28" fmla="*/ 1 w 38"/>
                <a:gd name="T29" fmla="*/ 1 h 47"/>
                <a:gd name="T30" fmla="*/ 1 w 38"/>
                <a:gd name="T31" fmla="*/ 1 h 47"/>
                <a:gd name="T32" fmla="*/ 1 w 38"/>
                <a:gd name="T33" fmla="*/ 1 h 47"/>
                <a:gd name="T34" fmla="*/ 1 w 38"/>
                <a:gd name="T35" fmla="*/ 1 h 47"/>
                <a:gd name="T36" fmla="*/ 1 w 38"/>
                <a:gd name="T37" fmla="*/ 1 h 47"/>
                <a:gd name="T38" fmla="*/ 1 w 38"/>
                <a:gd name="T39" fmla="*/ 1 h 47"/>
                <a:gd name="T40" fmla="*/ 1 w 38"/>
                <a:gd name="T41" fmla="*/ 1 h 47"/>
                <a:gd name="T42" fmla="*/ 1 w 38"/>
                <a:gd name="T43" fmla="*/ 1 h 47"/>
                <a:gd name="T44" fmla="*/ 0 w 38"/>
                <a:gd name="T45" fmla="*/ 1 h 47"/>
                <a:gd name="T46" fmla="*/ 1 w 38"/>
                <a:gd name="T47" fmla="*/ 0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47"/>
                <a:gd name="T74" fmla="*/ 38 w 3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47">
                  <a:moveTo>
                    <a:pt x="1" y="0"/>
                  </a:moveTo>
                  <a:lnTo>
                    <a:pt x="16" y="0"/>
                  </a:lnTo>
                  <a:lnTo>
                    <a:pt x="17" y="6"/>
                  </a:lnTo>
                  <a:lnTo>
                    <a:pt x="9" y="6"/>
                  </a:lnTo>
                  <a:lnTo>
                    <a:pt x="9" y="13"/>
                  </a:lnTo>
                  <a:lnTo>
                    <a:pt x="23" y="13"/>
                  </a:lnTo>
                  <a:lnTo>
                    <a:pt x="25" y="21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35" y="38"/>
                  </a:lnTo>
                  <a:lnTo>
                    <a:pt x="37" y="46"/>
                  </a:lnTo>
                  <a:lnTo>
                    <a:pt x="19" y="46"/>
                  </a:lnTo>
                  <a:lnTo>
                    <a:pt x="20" y="40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7" y="21"/>
                  </a:lnTo>
                  <a:lnTo>
                    <a:pt x="5" y="13"/>
                  </a:lnTo>
                  <a:lnTo>
                    <a:pt x="4" y="6"/>
                  </a:ln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5" name="Freeform 85"/>
            <p:cNvSpPr>
              <a:spLocks/>
            </p:cNvSpPr>
            <p:nvPr/>
          </p:nvSpPr>
          <p:spPr bwMode="auto">
            <a:xfrm>
              <a:off x="5052" y="2290"/>
              <a:ext cx="9" cy="4"/>
            </a:xfrm>
            <a:custGeom>
              <a:avLst/>
              <a:gdLst>
                <a:gd name="T0" fmla="*/ 1 w 17"/>
                <a:gd name="T1" fmla="*/ 0 h 7"/>
                <a:gd name="T2" fmla="*/ 1 w 17"/>
                <a:gd name="T3" fmla="*/ 0 h 7"/>
                <a:gd name="T4" fmla="*/ 1 w 17"/>
                <a:gd name="T5" fmla="*/ 1 h 7"/>
                <a:gd name="T6" fmla="*/ 1 w 17"/>
                <a:gd name="T7" fmla="*/ 1 h 7"/>
                <a:gd name="T8" fmla="*/ 1 w 17"/>
                <a:gd name="T9" fmla="*/ 1 h 7"/>
                <a:gd name="T10" fmla="*/ 1 w 17"/>
                <a:gd name="T11" fmla="*/ 1 h 7"/>
                <a:gd name="T12" fmla="*/ 0 w 17"/>
                <a:gd name="T13" fmla="*/ 1 h 7"/>
                <a:gd name="T14" fmla="*/ 1 w 17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7"/>
                <a:gd name="T26" fmla="*/ 17 w 17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7">
                  <a:moveTo>
                    <a:pt x="2" y="0"/>
                  </a:moveTo>
                  <a:lnTo>
                    <a:pt x="15" y="0"/>
                  </a:lnTo>
                  <a:lnTo>
                    <a:pt x="16" y="3"/>
                  </a:lnTo>
                  <a:lnTo>
                    <a:pt x="9" y="3"/>
                  </a:lnTo>
                  <a:lnTo>
                    <a:pt x="8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6" name="Freeform 86"/>
            <p:cNvSpPr>
              <a:spLocks/>
            </p:cNvSpPr>
            <p:nvPr/>
          </p:nvSpPr>
          <p:spPr bwMode="auto">
            <a:xfrm>
              <a:off x="5058" y="2297"/>
              <a:ext cx="19" cy="20"/>
            </a:xfrm>
            <a:custGeom>
              <a:avLst/>
              <a:gdLst>
                <a:gd name="T0" fmla="*/ 1 w 34"/>
                <a:gd name="T1" fmla="*/ 0 h 36"/>
                <a:gd name="T2" fmla="*/ 1 w 34"/>
                <a:gd name="T3" fmla="*/ 0 h 36"/>
                <a:gd name="T4" fmla="*/ 1 w 34"/>
                <a:gd name="T5" fmla="*/ 1 h 36"/>
                <a:gd name="T6" fmla="*/ 1 w 34"/>
                <a:gd name="T7" fmla="*/ 1 h 36"/>
                <a:gd name="T8" fmla="*/ 1 w 34"/>
                <a:gd name="T9" fmla="*/ 1 h 36"/>
                <a:gd name="T10" fmla="*/ 1 w 34"/>
                <a:gd name="T11" fmla="*/ 1 h 36"/>
                <a:gd name="T12" fmla="*/ 1 w 34"/>
                <a:gd name="T13" fmla="*/ 1 h 36"/>
                <a:gd name="T14" fmla="*/ 1 w 34"/>
                <a:gd name="T15" fmla="*/ 1 h 36"/>
                <a:gd name="T16" fmla="*/ 1 w 34"/>
                <a:gd name="T17" fmla="*/ 1 h 36"/>
                <a:gd name="T18" fmla="*/ 1 w 34"/>
                <a:gd name="T19" fmla="*/ 1 h 36"/>
                <a:gd name="T20" fmla="*/ 1 w 34"/>
                <a:gd name="T21" fmla="*/ 1 h 36"/>
                <a:gd name="T22" fmla="*/ 1 w 34"/>
                <a:gd name="T23" fmla="*/ 1 h 36"/>
                <a:gd name="T24" fmla="*/ 1 w 34"/>
                <a:gd name="T25" fmla="*/ 1 h 36"/>
                <a:gd name="T26" fmla="*/ 1 w 34"/>
                <a:gd name="T27" fmla="*/ 1 h 36"/>
                <a:gd name="T28" fmla="*/ 1 w 34"/>
                <a:gd name="T29" fmla="*/ 1 h 36"/>
                <a:gd name="T30" fmla="*/ 1 w 34"/>
                <a:gd name="T31" fmla="*/ 1 h 36"/>
                <a:gd name="T32" fmla="*/ 1 w 34"/>
                <a:gd name="T33" fmla="*/ 1 h 36"/>
                <a:gd name="T34" fmla="*/ 0 w 34"/>
                <a:gd name="T35" fmla="*/ 1 h 36"/>
                <a:gd name="T36" fmla="*/ 1 w 34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36"/>
                <a:gd name="T59" fmla="*/ 34 w 34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36">
                  <a:moveTo>
                    <a:pt x="2" y="0"/>
                  </a:moveTo>
                  <a:lnTo>
                    <a:pt x="17" y="0"/>
                  </a:lnTo>
                  <a:lnTo>
                    <a:pt x="18" y="9"/>
                  </a:lnTo>
                  <a:lnTo>
                    <a:pt x="8" y="9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23" y="13"/>
                  </a:lnTo>
                  <a:lnTo>
                    <a:pt x="24" y="20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32" y="26"/>
                  </a:lnTo>
                  <a:lnTo>
                    <a:pt x="33" y="35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8" y="20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7" name="Freeform 87"/>
            <p:cNvSpPr>
              <a:spLocks/>
            </p:cNvSpPr>
            <p:nvPr/>
          </p:nvSpPr>
          <p:spPr bwMode="auto">
            <a:xfrm>
              <a:off x="5067" y="2290"/>
              <a:ext cx="25" cy="27"/>
            </a:xfrm>
            <a:custGeom>
              <a:avLst/>
              <a:gdLst>
                <a:gd name="T0" fmla="*/ 1 w 45"/>
                <a:gd name="T1" fmla="*/ 0 h 47"/>
                <a:gd name="T2" fmla="*/ 1 w 45"/>
                <a:gd name="T3" fmla="*/ 0 h 47"/>
                <a:gd name="T4" fmla="*/ 1 w 45"/>
                <a:gd name="T5" fmla="*/ 1 h 47"/>
                <a:gd name="T6" fmla="*/ 1 w 45"/>
                <a:gd name="T7" fmla="*/ 1 h 47"/>
                <a:gd name="T8" fmla="*/ 1 w 45"/>
                <a:gd name="T9" fmla="*/ 1 h 47"/>
                <a:gd name="T10" fmla="*/ 1 w 45"/>
                <a:gd name="T11" fmla="*/ 1 h 47"/>
                <a:gd name="T12" fmla="*/ 1 w 45"/>
                <a:gd name="T13" fmla="*/ 1 h 47"/>
                <a:gd name="T14" fmla="*/ 1 w 45"/>
                <a:gd name="T15" fmla="*/ 1 h 47"/>
                <a:gd name="T16" fmla="*/ 1 w 45"/>
                <a:gd name="T17" fmla="*/ 1 h 47"/>
                <a:gd name="T18" fmla="*/ 1 w 45"/>
                <a:gd name="T19" fmla="*/ 1 h 47"/>
                <a:gd name="T20" fmla="*/ 1 w 45"/>
                <a:gd name="T21" fmla="*/ 1 h 47"/>
                <a:gd name="T22" fmla="*/ 1 w 45"/>
                <a:gd name="T23" fmla="*/ 1 h 47"/>
                <a:gd name="T24" fmla="*/ 1 w 45"/>
                <a:gd name="T25" fmla="*/ 1 h 47"/>
                <a:gd name="T26" fmla="*/ 1 w 45"/>
                <a:gd name="T27" fmla="*/ 1 h 47"/>
                <a:gd name="T28" fmla="*/ 1 w 45"/>
                <a:gd name="T29" fmla="*/ 1 h 47"/>
                <a:gd name="T30" fmla="*/ 1 w 45"/>
                <a:gd name="T31" fmla="*/ 1 h 47"/>
                <a:gd name="T32" fmla="*/ 1 w 45"/>
                <a:gd name="T33" fmla="*/ 1 h 47"/>
                <a:gd name="T34" fmla="*/ 1 w 45"/>
                <a:gd name="T35" fmla="*/ 1 h 47"/>
                <a:gd name="T36" fmla="*/ 1 w 45"/>
                <a:gd name="T37" fmla="*/ 1 h 47"/>
                <a:gd name="T38" fmla="*/ 1 w 45"/>
                <a:gd name="T39" fmla="*/ 1 h 47"/>
                <a:gd name="T40" fmla="*/ 1 w 45"/>
                <a:gd name="T41" fmla="*/ 1 h 47"/>
                <a:gd name="T42" fmla="*/ 1 w 45"/>
                <a:gd name="T43" fmla="*/ 1 h 47"/>
                <a:gd name="T44" fmla="*/ 1 w 45"/>
                <a:gd name="T45" fmla="*/ 1 h 47"/>
                <a:gd name="T46" fmla="*/ 1 w 45"/>
                <a:gd name="T47" fmla="*/ 1 h 47"/>
                <a:gd name="T48" fmla="*/ 0 w 45"/>
                <a:gd name="T49" fmla="*/ 1 h 47"/>
                <a:gd name="T50" fmla="*/ 1 w 45"/>
                <a:gd name="T51" fmla="*/ 0 h 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"/>
                <a:gd name="T79" fmla="*/ 0 h 47"/>
                <a:gd name="T80" fmla="*/ 45 w 45"/>
                <a:gd name="T81" fmla="*/ 47 h 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" h="47">
                  <a:moveTo>
                    <a:pt x="2" y="0"/>
                  </a:moveTo>
                  <a:lnTo>
                    <a:pt x="16" y="0"/>
                  </a:lnTo>
                  <a:lnTo>
                    <a:pt x="18" y="6"/>
                  </a:lnTo>
                  <a:lnTo>
                    <a:pt x="11" y="6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26" y="32"/>
                  </a:lnTo>
                  <a:lnTo>
                    <a:pt x="23" y="38"/>
                  </a:lnTo>
                  <a:lnTo>
                    <a:pt x="41" y="38"/>
                  </a:lnTo>
                  <a:lnTo>
                    <a:pt x="44" y="46"/>
                  </a:lnTo>
                  <a:lnTo>
                    <a:pt x="23" y="46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11" y="21"/>
                  </a:lnTo>
                  <a:lnTo>
                    <a:pt x="11" y="18"/>
                  </a:lnTo>
                  <a:lnTo>
                    <a:pt x="6" y="16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8" name="Freeform 88"/>
            <p:cNvSpPr>
              <a:spLocks/>
            </p:cNvSpPr>
            <p:nvPr/>
          </p:nvSpPr>
          <p:spPr bwMode="auto">
            <a:xfrm>
              <a:off x="5083" y="2290"/>
              <a:ext cx="25" cy="27"/>
            </a:xfrm>
            <a:custGeom>
              <a:avLst/>
              <a:gdLst>
                <a:gd name="T0" fmla="*/ 1 w 45"/>
                <a:gd name="T1" fmla="*/ 0 h 47"/>
                <a:gd name="T2" fmla="*/ 1 w 45"/>
                <a:gd name="T3" fmla="*/ 0 h 47"/>
                <a:gd name="T4" fmla="*/ 1 w 45"/>
                <a:gd name="T5" fmla="*/ 1 h 47"/>
                <a:gd name="T6" fmla="*/ 1 w 45"/>
                <a:gd name="T7" fmla="*/ 1 h 47"/>
                <a:gd name="T8" fmla="*/ 1 w 45"/>
                <a:gd name="T9" fmla="*/ 1 h 47"/>
                <a:gd name="T10" fmla="*/ 1 w 45"/>
                <a:gd name="T11" fmla="*/ 1 h 47"/>
                <a:gd name="T12" fmla="*/ 1 w 45"/>
                <a:gd name="T13" fmla="*/ 1 h 47"/>
                <a:gd name="T14" fmla="*/ 1 w 45"/>
                <a:gd name="T15" fmla="*/ 1 h 47"/>
                <a:gd name="T16" fmla="*/ 1 w 45"/>
                <a:gd name="T17" fmla="*/ 1 h 47"/>
                <a:gd name="T18" fmla="*/ 1 w 45"/>
                <a:gd name="T19" fmla="*/ 1 h 47"/>
                <a:gd name="T20" fmla="*/ 1 w 45"/>
                <a:gd name="T21" fmla="*/ 1 h 47"/>
                <a:gd name="T22" fmla="*/ 1 w 45"/>
                <a:gd name="T23" fmla="*/ 1 h 47"/>
                <a:gd name="T24" fmla="*/ 1 w 45"/>
                <a:gd name="T25" fmla="*/ 1 h 47"/>
                <a:gd name="T26" fmla="*/ 1 w 45"/>
                <a:gd name="T27" fmla="*/ 1 h 47"/>
                <a:gd name="T28" fmla="*/ 1 w 45"/>
                <a:gd name="T29" fmla="*/ 1 h 47"/>
                <a:gd name="T30" fmla="*/ 1 w 45"/>
                <a:gd name="T31" fmla="*/ 1 h 47"/>
                <a:gd name="T32" fmla="*/ 1 w 45"/>
                <a:gd name="T33" fmla="*/ 1 h 47"/>
                <a:gd name="T34" fmla="*/ 1 w 45"/>
                <a:gd name="T35" fmla="*/ 1 h 47"/>
                <a:gd name="T36" fmla="*/ 1 w 45"/>
                <a:gd name="T37" fmla="*/ 1 h 47"/>
                <a:gd name="T38" fmla="*/ 1 w 45"/>
                <a:gd name="T39" fmla="*/ 1 h 47"/>
                <a:gd name="T40" fmla="*/ 1 w 45"/>
                <a:gd name="T41" fmla="*/ 1 h 47"/>
                <a:gd name="T42" fmla="*/ 1 w 45"/>
                <a:gd name="T43" fmla="*/ 1 h 47"/>
                <a:gd name="T44" fmla="*/ 1 w 45"/>
                <a:gd name="T45" fmla="*/ 1 h 47"/>
                <a:gd name="T46" fmla="*/ 1 w 45"/>
                <a:gd name="T47" fmla="*/ 1 h 47"/>
                <a:gd name="T48" fmla="*/ 1 w 45"/>
                <a:gd name="T49" fmla="*/ 1 h 47"/>
                <a:gd name="T50" fmla="*/ 0 w 45"/>
                <a:gd name="T51" fmla="*/ 1 h 47"/>
                <a:gd name="T52" fmla="*/ 1 w 45"/>
                <a:gd name="T53" fmla="*/ 0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47"/>
                <a:gd name="T83" fmla="*/ 45 w 45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47">
                  <a:moveTo>
                    <a:pt x="1" y="0"/>
                  </a:moveTo>
                  <a:lnTo>
                    <a:pt x="16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32" y="24"/>
                  </a:lnTo>
                  <a:lnTo>
                    <a:pt x="33" y="32"/>
                  </a:lnTo>
                  <a:lnTo>
                    <a:pt x="28" y="32"/>
                  </a:lnTo>
                  <a:lnTo>
                    <a:pt x="25" y="37"/>
                  </a:lnTo>
                  <a:lnTo>
                    <a:pt x="26" y="38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24" y="46"/>
                  </a:lnTo>
                  <a:lnTo>
                    <a:pt x="23" y="39"/>
                  </a:lnTo>
                  <a:lnTo>
                    <a:pt x="20" y="32"/>
                  </a:lnTo>
                  <a:lnTo>
                    <a:pt x="13" y="32"/>
                  </a:lnTo>
                  <a:lnTo>
                    <a:pt x="10" y="21"/>
                  </a:lnTo>
                  <a:lnTo>
                    <a:pt x="7" y="11"/>
                  </a:lnTo>
                  <a:lnTo>
                    <a:pt x="3" y="6"/>
                  </a:ln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9" name="Freeform 89"/>
            <p:cNvSpPr>
              <a:spLocks/>
            </p:cNvSpPr>
            <p:nvPr/>
          </p:nvSpPr>
          <p:spPr bwMode="auto">
            <a:xfrm>
              <a:off x="5099" y="2290"/>
              <a:ext cx="26" cy="27"/>
            </a:xfrm>
            <a:custGeom>
              <a:avLst/>
              <a:gdLst>
                <a:gd name="T0" fmla="*/ 0 w 48"/>
                <a:gd name="T1" fmla="*/ 0 h 47"/>
                <a:gd name="T2" fmla="*/ 1 w 48"/>
                <a:gd name="T3" fmla="*/ 0 h 47"/>
                <a:gd name="T4" fmla="*/ 1 w 48"/>
                <a:gd name="T5" fmla="*/ 1 h 47"/>
                <a:gd name="T6" fmla="*/ 1 w 48"/>
                <a:gd name="T7" fmla="*/ 1 h 47"/>
                <a:gd name="T8" fmla="*/ 1 w 48"/>
                <a:gd name="T9" fmla="*/ 1 h 47"/>
                <a:gd name="T10" fmla="*/ 1 w 48"/>
                <a:gd name="T11" fmla="*/ 1 h 47"/>
                <a:gd name="T12" fmla="*/ 1 w 48"/>
                <a:gd name="T13" fmla="*/ 1 h 47"/>
                <a:gd name="T14" fmla="*/ 1 w 48"/>
                <a:gd name="T15" fmla="*/ 1 h 47"/>
                <a:gd name="T16" fmla="*/ 1 w 48"/>
                <a:gd name="T17" fmla="*/ 1 h 47"/>
                <a:gd name="T18" fmla="*/ 1 w 48"/>
                <a:gd name="T19" fmla="*/ 1 h 47"/>
                <a:gd name="T20" fmla="*/ 1 w 48"/>
                <a:gd name="T21" fmla="*/ 1 h 47"/>
                <a:gd name="T22" fmla="*/ 1 w 48"/>
                <a:gd name="T23" fmla="*/ 1 h 47"/>
                <a:gd name="T24" fmla="*/ 1 w 48"/>
                <a:gd name="T25" fmla="*/ 1 h 47"/>
                <a:gd name="T26" fmla="*/ 1 w 48"/>
                <a:gd name="T27" fmla="*/ 1 h 47"/>
                <a:gd name="T28" fmla="*/ 1 w 48"/>
                <a:gd name="T29" fmla="*/ 1 h 47"/>
                <a:gd name="T30" fmla="*/ 1 w 48"/>
                <a:gd name="T31" fmla="*/ 1 h 47"/>
                <a:gd name="T32" fmla="*/ 1 w 48"/>
                <a:gd name="T33" fmla="*/ 1 h 47"/>
                <a:gd name="T34" fmla="*/ 1 w 48"/>
                <a:gd name="T35" fmla="*/ 1 h 47"/>
                <a:gd name="T36" fmla="*/ 1 w 48"/>
                <a:gd name="T37" fmla="*/ 1 h 47"/>
                <a:gd name="T38" fmla="*/ 1 w 48"/>
                <a:gd name="T39" fmla="*/ 1 h 47"/>
                <a:gd name="T40" fmla="*/ 1 w 48"/>
                <a:gd name="T41" fmla="*/ 1 h 47"/>
                <a:gd name="T42" fmla="*/ 1 w 48"/>
                <a:gd name="T43" fmla="*/ 1 h 47"/>
                <a:gd name="T44" fmla="*/ 1 w 48"/>
                <a:gd name="T45" fmla="*/ 1 h 47"/>
                <a:gd name="T46" fmla="*/ 0 w 48"/>
                <a:gd name="T47" fmla="*/ 1 h 47"/>
                <a:gd name="T48" fmla="*/ 0 w 48"/>
                <a:gd name="T49" fmla="*/ 0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7"/>
                <a:gd name="T77" fmla="*/ 48 w 48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7">
                  <a:moveTo>
                    <a:pt x="0" y="0"/>
                  </a:moveTo>
                  <a:lnTo>
                    <a:pt x="15" y="0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26" y="13"/>
                  </a:lnTo>
                  <a:lnTo>
                    <a:pt x="27" y="21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33" y="24"/>
                  </a:lnTo>
                  <a:lnTo>
                    <a:pt x="35" y="32"/>
                  </a:lnTo>
                  <a:lnTo>
                    <a:pt x="27" y="32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46" y="38"/>
                  </a:lnTo>
                  <a:lnTo>
                    <a:pt x="47" y="46"/>
                  </a:lnTo>
                  <a:lnTo>
                    <a:pt x="25" y="46"/>
                  </a:lnTo>
                  <a:lnTo>
                    <a:pt x="23" y="38"/>
                  </a:lnTo>
                  <a:lnTo>
                    <a:pt x="17" y="32"/>
                  </a:lnTo>
                  <a:lnTo>
                    <a:pt x="13" y="32"/>
                  </a:lnTo>
                  <a:lnTo>
                    <a:pt x="9" y="1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0" name="Freeform 90"/>
            <p:cNvSpPr>
              <a:spLocks/>
            </p:cNvSpPr>
            <p:nvPr/>
          </p:nvSpPr>
          <p:spPr bwMode="auto">
            <a:xfrm>
              <a:off x="5113" y="2290"/>
              <a:ext cx="25" cy="27"/>
            </a:xfrm>
            <a:custGeom>
              <a:avLst/>
              <a:gdLst>
                <a:gd name="T0" fmla="*/ 1 w 46"/>
                <a:gd name="T1" fmla="*/ 0 h 47"/>
                <a:gd name="T2" fmla="*/ 1 w 46"/>
                <a:gd name="T3" fmla="*/ 0 h 47"/>
                <a:gd name="T4" fmla="*/ 1 w 46"/>
                <a:gd name="T5" fmla="*/ 1 h 47"/>
                <a:gd name="T6" fmla="*/ 1 w 46"/>
                <a:gd name="T7" fmla="*/ 1 h 47"/>
                <a:gd name="T8" fmla="*/ 1 w 46"/>
                <a:gd name="T9" fmla="*/ 1 h 47"/>
                <a:gd name="T10" fmla="*/ 1 w 46"/>
                <a:gd name="T11" fmla="*/ 1 h 47"/>
                <a:gd name="T12" fmla="*/ 1 w 46"/>
                <a:gd name="T13" fmla="*/ 1 h 47"/>
                <a:gd name="T14" fmla="*/ 1 w 46"/>
                <a:gd name="T15" fmla="*/ 1 h 47"/>
                <a:gd name="T16" fmla="*/ 1 w 46"/>
                <a:gd name="T17" fmla="*/ 1 h 47"/>
                <a:gd name="T18" fmla="*/ 1 w 46"/>
                <a:gd name="T19" fmla="*/ 1 h 47"/>
                <a:gd name="T20" fmla="*/ 1 w 46"/>
                <a:gd name="T21" fmla="*/ 1 h 47"/>
                <a:gd name="T22" fmla="*/ 1 w 46"/>
                <a:gd name="T23" fmla="*/ 1 h 47"/>
                <a:gd name="T24" fmla="*/ 1 w 46"/>
                <a:gd name="T25" fmla="*/ 1 h 47"/>
                <a:gd name="T26" fmla="*/ 1 w 46"/>
                <a:gd name="T27" fmla="*/ 1 h 47"/>
                <a:gd name="T28" fmla="*/ 1 w 46"/>
                <a:gd name="T29" fmla="*/ 1 h 47"/>
                <a:gd name="T30" fmla="*/ 1 w 46"/>
                <a:gd name="T31" fmla="*/ 1 h 47"/>
                <a:gd name="T32" fmla="*/ 1 w 46"/>
                <a:gd name="T33" fmla="*/ 1 h 47"/>
                <a:gd name="T34" fmla="*/ 1 w 46"/>
                <a:gd name="T35" fmla="*/ 1 h 47"/>
                <a:gd name="T36" fmla="*/ 1 w 46"/>
                <a:gd name="T37" fmla="*/ 1 h 47"/>
                <a:gd name="T38" fmla="*/ 1 w 46"/>
                <a:gd name="T39" fmla="*/ 1 h 47"/>
                <a:gd name="T40" fmla="*/ 1 w 46"/>
                <a:gd name="T41" fmla="*/ 1 h 47"/>
                <a:gd name="T42" fmla="*/ 1 w 46"/>
                <a:gd name="T43" fmla="*/ 1 h 47"/>
                <a:gd name="T44" fmla="*/ 0 w 46"/>
                <a:gd name="T45" fmla="*/ 1 h 47"/>
                <a:gd name="T46" fmla="*/ 1 w 46"/>
                <a:gd name="T47" fmla="*/ 0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7"/>
                <a:gd name="T74" fmla="*/ 46 w 46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7">
                  <a:moveTo>
                    <a:pt x="2" y="0"/>
                  </a:moveTo>
                  <a:lnTo>
                    <a:pt x="15" y="0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28" y="13"/>
                  </a:lnTo>
                  <a:lnTo>
                    <a:pt x="28" y="21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32" y="24"/>
                  </a:lnTo>
                  <a:lnTo>
                    <a:pt x="33" y="32"/>
                  </a:lnTo>
                  <a:lnTo>
                    <a:pt x="28" y="32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44" y="38"/>
                  </a:lnTo>
                  <a:lnTo>
                    <a:pt x="45" y="46"/>
                  </a:lnTo>
                  <a:lnTo>
                    <a:pt x="28" y="46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6" y="13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1" name="Freeform 91"/>
            <p:cNvSpPr>
              <a:spLocks/>
            </p:cNvSpPr>
            <p:nvPr/>
          </p:nvSpPr>
          <p:spPr bwMode="auto">
            <a:xfrm>
              <a:off x="5127" y="2290"/>
              <a:ext cx="28" cy="27"/>
            </a:xfrm>
            <a:custGeom>
              <a:avLst/>
              <a:gdLst>
                <a:gd name="T0" fmla="*/ 1 w 51"/>
                <a:gd name="T1" fmla="*/ 0 h 47"/>
                <a:gd name="T2" fmla="*/ 1 w 51"/>
                <a:gd name="T3" fmla="*/ 0 h 47"/>
                <a:gd name="T4" fmla="*/ 1 w 51"/>
                <a:gd name="T5" fmla="*/ 1 h 47"/>
                <a:gd name="T6" fmla="*/ 1 w 51"/>
                <a:gd name="T7" fmla="*/ 1 h 47"/>
                <a:gd name="T8" fmla="*/ 1 w 51"/>
                <a:gd name="T9" fmla="*/ 1 h 47"/>
                <a:gd name="T10" fmla="*/ 1 w 51"/>
                <a:gd name="T11" fmla="*/ 1 h 47"/>
                <a:gd name="T12" fmla="*/ 1 w 51"/>
                <a:gd name="T13" fmla="*/ 1 h 47"/>
                <a:gd name="T14" fmla="*/ 1 w 51"/>
                <a:gd name="T15" fmla="*/ 1 h 47"/>
                <a:gd name="T16" fmla="*/ 1 w 51"/>
                <a:gd name="T17" fmla="*/ 1 h 47"/>
                <a:gd name="T18" fmla="*/ 1 w 51"/>
                <a:gd name="T19" fmla="*/ 1 h 47"/>
                <a:gd name="T20" fmla="*/ 1 w 51"/>
                <a:gd name="T21" fmla="*/ 1 h 47"/>
                <a:gd name="T22" fmla="*/ 1 w 51"/>
                <a:gd name="T23" fmla="*/ 1 h 47"/>
                <a:gd name="T24" fmla="*/ 1 w 51"/>
                <a:gd name="T25" fmla="*/ 1 h 47"/>
                <a:gd name="T26" fmla="*/ 1 w 51"/>
                <a:gd name="T27" fmla="*/ 1 h 47"/>
                <a:gd name="T28" fmla="*/ 1 w 51"/>
                <a:gd name="T29" fmla="*/ 1 h 47"/>
                <a:gd name="T30" fmla="*/ 1 w 51"/>
                <a:gd name="T31" fmla="*/ 1 h 47"/>
                <a:gd name="T32" fmla="*/ 1 w 51"/>
                <a:gd name="T33" fmla="*/ 1 h 47"/>
                <a:gd name="T34" fmla="*/ 1 w 51"/>
                <a:gd name="T35" fmla="*/ 1 h 47"/>
                <a:gd name="T36" fmla="*/ 1 w 51"/>
                <a:gd name="T37" fmla="*/ 1 h 47"/>
                <a:gd name="T38" fmla="*/ 1 w 51"/>
                <a:gd name="T39" fmla="*/ 1 h 47"/>
                <a:gd name="T40" fmla="*/ 1 w 51"/>
                <a:gd name="T41" fmla="*/ 1 h 47"/>
                <a:gd name="T42" fmla="*/ 1 w 51"/>
                <a:gd name="T43" fmla="*/ 1 h 47"/>
                <a:gd name="T44" fmla="*/ 1 w 51"/>
                <a:gd name="T45" fmla="*/ 1 h 47"/>
                <a:gd name="T46" fmla="*/ 0 w 51"/>
                <a:gd name="T47" fmla="*/ 1 h 47"/>
                <a:gd name="T48" fmla="*/ 1 w 51"/>
                <a:gd name="T49" fmla="*/ 0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47"/>
                <a:gd name="T77" fmla="*/ 51 w 51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47">
                  <a:moveTo>
                    <a:pt x="3" y="0"/>
                  </a:moveTo>
                  <a:lnTo>
                    <a:pt x="16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12" y="13"/>
                  </a:lnTo>
                  <a:lnTo>
                    <a:pt x="27" y="13"/>
                  </a:lnTo>
                  <a:lnTo>
                    <a:pt x="28" y="21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35" y="24"/>
                  </a:lnTo>
                  <a:lnTo>
                    <a:pt x="37" y="32"/>
                  </a:lnTo>
                  <a:lnTo>
                    <a:pt x="31" y="32"/>
                  </a:lnTo>
                  <a:lnTo>
                    <a:pt x="28" y="34"/>
                  </a:lnTo>
                  <a:lnTo>
                    <a:pt x="33" y="38"/>
                  </a:lnTo>
                  <a:lnTo>
                    <a:pt x="46" y="38"/>
                  </a:lnTo>
                  <a:lnTo>
                    <a:pt x="50" y="46"/>
                  </a:lnTo>
                  <a:lnTo>
                    <a:pt x="30" y="46"/>
                  </a:lnTo>
                  <a:lnTo>
                    <a:pt x="24" y="39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8" y="14"/>
                  </a:lnTo>
                  <a:lnTo>
                    <a:pt x="4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2" name="Freeform 92"/>
            <p:cNvSpPr>
              <a:spLocks/>
            </p:cNvSpPr>
            <p:nvPr/>
          </p:nvSpPr>
          <p:spPr bwMode="auto">
            <a:xfrm>
              <a:off x="5145" y="2290"/>
              <a:ext cx="18" cy="22"/>
            </a:xfrm>
            <a:custGeom>
              <a:avLst/>
              <a:gdLst>
                <a:gd name="T0" fmla="*/ 0 w 32"/>
                <a:gd name="T1" fmla="*/ 0 h 38"/>
                <a:gd name="T2" fmla="*/ 1 w 32"/>
                <a:gd name="T3" fmla="*/ 0 h 38"/>
                <a:gd name="T4" fmla="*/ 1 w 32"/>
                <a:gd name="T5" fmla="*/ 1 h 38"/>
                <a:gd name="T6" fmla="*/ 1 w 32"/>
                <a:gd name="T7" fmla="*/ 1 h 38"/>
                <a:gd name="T8" fmla="*/ 1 w 32"/>
                <a:gd name="T9" fmla="*/ 1 h 38"/>
                <a:gd name="T10" fmla="*/ 1 w 32"/>
                <a:gd name="T11" fmla="*/ 1 h 38"/>
                <a:gd name="T12" fmla="*/ 1 w 32"/>
                <a:gd name="T13" fmla="*/ 1 h 38"/>
                <a:gd name="T14" fmla="*/ 1 w 32"/>
                <a:gd name="T15" fmla="*/ 1 h 38"/>
                <a:gd name="T16" fmla="*/ 1 w 32"/>
                <a:gd name="T17" fmla="*/ 1 h 38"/>
                <a:gd name="T18" fmla="*/ 1 w 32"/>
                <a:gd name="T19" fmla="*/ 1 h 38"/>
                <a:gd name="T20" fmla="*/ 1 w 32"/>
                <a:gd name="T21" fmla="*/ 1 h 38"/>
                <a:gd name="T22" fmla="*/ 1 w 32"/>
                <a:gd name="T23" fmla="*/ 1 h 38"/>
                <a:gd name="T24" fmla="*/ 1 w 32"/>
                <a:gd name="T25" fmla="*/ 1 h 38"/>
                <a:gd name="T26" fmla="*/ 1 w 32"/>
                <a:gd name="T27" fmla="*/ 1 h 38"/>
                <a:gd name="T28" fmla="*/ 1 w 32"/>
                <a:gd name="T29" fmla="*/ 1 h 38"/>
                <a:gd name="T30" fmla="*/ 1 w 32"/>
                <a:gd name="T31" fmla="*/ 1 h 38"/>
                <a:gd name="T32" fmla="*/ 1 w 32"/>
                <a:gd name="T33" fmla="*/ 1 h 38"/>
                <a:gd name="T34" fmla="*/ 1 w 32"/>
                <a:gd name="T35" fmla="*/ 1 h 38"/>
                <a:gd name="T36" fmla="*/ 1 w 32"/>
                <a:gd name="T37" fmla="*/ 1 h 38"/>
                <a:gd name="T38" fmla="*/ 1 w 32"/>
                <a:gd name="T39" fmla="*/ 1 h 38"/>
                <a:gd name="T40" fmla="*/ 0 w 32"/>
                <a:gd name="T41" fmla="*/ 1 h 38"/>
                <a:gd name="T42" fmla="*/ 0 w 32"/>
                <a:gd name="T43" fmla="*/ 0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"/>
                <a:gd name="T67" fmla="*/ 0 h 38"/>
                <a:gd name="T68" fmla="*/ 32 w 32"/>
                <a:gd name="T69" fmla="*/ 38 h 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" h="38">
                  <a:moveTo>
                    <a:pt x="0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9" y="11"/>
                  </a:lnTo>
                  <a:lnTo>
                    <a:pt x="10" y="13"/>
                  </a:lnTo>
                  <a:lnTo>
                    <a:pt x="21" y="13"/>
                  </a:lnTo>
                  <a:lnTo>
                    <a:pt x="23" y="21"/>
                  </a:lnTo>
                  <a:lnTo>
                    <a:pt x="16" y="21"/>
                  </a:lnTo>
                  <a:lnTo>
                    <a:pt x="14" y="25"/>
                  </a:lnTo>
                  <a:lnTo>
                    <a:pt x="27" y="25"/>
                  </a:lnTo>
                  <a:lnTo>
                    <a:pt x="28" y="29"/>
                  </a:lnTo>
                  <a:lnTo>
                    <a:pt x="31" y="32"/>
                  </a:lnTo>
                  <a:lnTo>
                    <a:pt x="24" y="32"/>
                  </a:lnTo>
                  <a:lnTo>
                    <a:pt x="21" y="37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3" name="Freeform 93"/>
            <p:cNvSpPr>
              <a:spLocks/>
            </p:cNvSpPr>
            <p:nvPr/>
          </p:nvSpPr>
          <p:spPr bwMode="auto">
            <a:xfrm>
              <a:off x="5157" y="2290"/>
              <a:ext cx="21" cy="23"/>
            </a:xfrm>
            <a:custGeom>
              <a:avLst/>
              <a:gdLst>
                <a:gd name="T0" fmla="*/ 0 w 36"/>
                <a:gd name="T1" fmla="*/ 0 h 40"/>
                <a:gd name="T2" fmla="*/ 1 w 36"/>
                <a:gd name="T3" fmla="*/ 0 h 40"/>
                <a:gd name="T4" fmla="*/ 1 w 36"/>
                <a:gd name="T5" fmla="*/ 1 h 40"/>
                <a:gd name="T6" fmla="*/ 1 w 36"/>
                <a:gd name="T7" fmla="*/ 1 h 40"/>
                <a:gd name="T8" fmla="*/ 1 w 36"/>
                <a:gd name="T9" fmla="*/ 1 h 40"/>
                <a:gd name="T10" fmla="*/ 1 w 36"/>
                <a:gd name="T11" fmla="*/ 1 h 40"/>
                <a:gd name="T12" fmla="*/ 1 w 36"/>
                <a:gd name="T13" fmla="*/ 1 h 40"/>
                <a:gd name="T14" fmla="*/ 1 w 36"/>
                <a:gd name="T15" fmla="*/ 1 h 40"/>
                <a:gd name="T16" fmla="*/ 1 w 36"/>
                <a:gd name="T17" fmla="*/ 1 h 40"/>
                <a:gd name="T18" fmla="*/ 1 w 36"/>
                <a:gd name="T19" fmla="*/ 1 h 40"/>
                <a:gd name="T20" fmla="*/ 1 w 36"/>
                <a:gd name="T21" fmla="*/ 1 h 40"/>
                <a:gd name="T22" fmla="*/ 1 w 36"/>
                <a:gd name="T23" fmla="*/ 1 h 40"/>
                <a:gd name="T24" fmla="*/ 1 w 36"/>
                <a:gd name="T25" fmla="*/ 1 h 40"/>
                <a:gd name="T26" fmla="*/ 1 w 36"/>
                <a:gd name="T27" fmla="*/ 1 h 40"/>
                <a:gd name="T28" fmla="*/ 1 w 36"/>
                <a:gd name="T29" fmla="*/ 1 h 40"/>
                <a:gd name="T30" fmla="*/ 1 w 36"/>
                <a:gd name="T31" fmla="*/ 1 h 40"/>
                <a:gd name="T32" fmla="*/ 1 w 36"/>
                <a:gd name="T33" fmla="*/ 1 h 40"/>
                <a:gd name="T34" fmla="*/ 1 w 36"/>
                <a:gd name="T35" fmla="*/ 1 h 40"/>
                <a:gd name="T36" fmla="*/ 1 w 36"/>
                <a:gd name="T37" fmla="*/ 1 h 40"/>
                <a:gd name="T38" fmla="*/ 0 w 36"/>
                <a:gd name="T39" fmla="*/ 1 h 40"/>
                <a:gd name="T40" fmla="*/ 0 w 36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0"/>
                <a:gd name="T65" fmla="*/ 36 w 36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0">
                  <a:moveTo>
                    <a:pt x="0" y="0"/>
                  </a:moveTo>
                  <a:lnTo>
                    <a:pt x="15" y="0"/>
                  </a:lnTo>
                  <a:lnTo>
                    <a:pt x="16" y="5"/>
                  </a:lnTo>
                  <a:lnTo>
                    <a:pt x="9" y="5"/>
                  </a:lnTo>
                  <a:lnTo>
                    <a:pt x="11" y="12"/>
                  </a:lnTo>
                  <a:lnTo>
                    <a:pt x="22" y="12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34" y="23"/>
                  </a:lnTo>
                  <a:lnTo>
                    <a:pt x="35" y="30"/>
                  </a:lnTo>
                  <a:lnTo>
                    <a:pt x="29" y="30"/>
                  </a:lnTo>
                  <a:lnTo>
                    <a:pt x="28" y="39"/>
                  </a:lnTo>
                  <a:lnTo>
                    <a:pt x="22" y="30"/>
                  </a:lnTo>
                  <a:lnTo>
                    <a:pt x="15" y="30"/>
                  </a:lnTo>
                  <a:lnTo>
                    <a:pt x="9" y="19"/>
                  </a:lnTo>
                  <a:lnTo>
                    <a:pt x="6" y="1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4" name="Freeform 94"/>
            <p:cNvSpPr>
              <a:spLocks/>
            </p:cNvSpPr>
            <p:nvPr/>
          </p:nvSpPr>
          <p:spPr bwMode="auto">
            <a:xfrm>
              <a:off x="5171" y="2290"/>
              <a:ext cx="21" cy="17"/>
            </a:xfrm>
            <a:custGeom>
              <a:avLst/>
              <a:gdLst>
                <a:gd name="T0" fmla="*/ 0 w 37"/>
                <a:gd name="T1" fmla="*/ 0 h 29"/>
                <a:gd name="T2" fmla="*/ 1 w 37"/>
                <a:gd name="T3" fmla="*/ 0 h 29"/>
                <a:gd name="T4" fmla="*/ 1 w 37"/>
                <a:gd name="T5" fmla="*/ 1 h 29"/>
                <a:gd name="T6" fmla="*/ 1 w 37"/>
                <a:gd name="T7" fmla="*/ 1 h 29"/>
                <a:gd name="T8" fmla="*/ 1 w 37"/>
                <a:gd name="T9" fmla="*/ 1 h 29"/>
                <a:gd name="T10" fmla="*/ 1 w 37"/>
                <a:gd name="T11" fmla="*/ 1 h 29"/>
                <a:gd name="T12" fmla="*/ 1 w 37"/>
                <a:gd name="T13" fmla="*/ 1 h 29"/>
                <a:gd name="T14" fmla="*/ 1 w 37"/>
                <a:gd name="T15" fmla="*/ 1 h 29"/>
                <a:gd name="T16" fmla="*/ 1 w 37"/>
                <a:gd name="T17" fmla="*/ 1 h 29"/>
                <a:gd name="T18" fmla="*/ 1 w 37"/>
                <a:gd name="T19" fmla="*/ 1 h 29"/>
                <a:gd name="T20" fmla="*/ 1 w 37"/>
                <a:gd name="T21" fmla="*/ 1 h 29"/>
                <a:gd name="T22" fmla="*/ 1 w 37"/>
                <a:gd name="T23" fmla="*/ 1 h 29"/>
                <a:gd name="T24" fmla="*/ 1 w 37"/>
                <a:gd name="T25" fmla="*/ 1 h 29"/>
                <a:gd name="T26" fmla="*/ 1 w 37"/>
                <a:gd name="T27" fmla="*/ 1 h 29"/>
                <a:gd name="T28" fmla="*/ 1 w 37"/>
                <a:gd name="T29" fmla="*/ 1 h 29"/>
                <a:gd name="T30" fmla="*/ 1 w 37"/>
                <a:gd name="T31" fmla="*/ 1 h 29"/>
                <a:gd name="T32" fmla="*/ 1 w 37"/>
                <a:gd name="T33" fmla="*/ 1 h 29"/>
                <a:gd name="T34" fmla="*/ 0 w 37"/>
                <a:gd name="T35" fmla="*/ 1 h 29"/>
                <a:gd name="T36" fmla="*/ 0 w 3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29"/>
                <a:gd name="T59" fmla="*/ 37 w 3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29">
                  <a:moveTo>
                    <a:pt x="0" y="0"/>
                  </a:moveTo>
                  <a:lnTo>
                    <a:pt x="14" y="0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15" y="10"/>
                  </a:lnTo>
                  <a:lnTo>
                    <a:pt x="26" y="10"/>
                  </a:lnTo>
                  <a:lnTo>
                    <a:pt x="30" y="18"/>
                  </a:lnTo>
                  <a:lnTo>
                    <a:pt x="18" y="18"/>
                  </a:lnTo>
                  <a:lnTo>
                    <a:pt x="15" y="22"/>
                  </a:lnTo>
                  <a:lnTo>
                    <a:pt x="35" y="22"/>
                  </a:lnTo>
                  <a:lnTo>
                    <a:pt x="36" y="28"/>
                  </a:lnTo>
                  <a:lnTo>
                    <a:pt x="18" y="28"/>
                  </a:lnTo>
                  <a:lnTo>
                    <a:pt x="13" y="24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5" name="Freeform 95"/>
            <p:cNvSpPr>
              <a:spLocks/>
            </p:cNvSpPr>
            <p:nvPr/>
          </p:nvSpPr>
          <p:spPr bwMode="auto">
            <a:xfrm>
              <a:off x="5161" y="2290"/>
              <a:ext cx="51" cy="36"/>
            </a:xfrm>
            <a:custGeom>
              <a:avLst/>
              <a:gdLst>
                <a:gd name="T0" fmla="*/ 1 w 92"/>
                <a:gd name="T1" fmla="*/ 0 h 62"/>
                <a:gd name="T2" fmla="*/ 1 w 92"/>
                <a:gd name="T3" fmla="*/ 0 h 62"/>
                <a:gd name="T4" fmla="*/ 1 w 92"/>
                <a:gd name="T5" fmla="*/ 1 h 62"/>
                <a:gd name="T6" fmla="*/ 1 w 92"/>
                <a:gd name="T7" fmla="*/ 1 h 62"/>
                <a:gd name="T8" fmla="*/ 1 w 92"/>
                <a:gd name="T9" fmla="*/ 1 h 62"/>
                <a:gd name="T10" fmla="*/ 1 w 92"/>
                <a:gd name="T11" fmla="*/ 1 h 62"/>
                <a:gd name="T12" fmla="*/ 1 w 92"/>
                <a:gd name="T13" fmla="*/ 1 h 62"/>
                <a:gd name="T14" fmla="*/ 1 w 92"/>
                <a:gd name="T15" fmla="*/ 1 h 62"/>
                <a:gd name="T16" fmla="*/ 1 w 92"/>
                <a:gd name="T17" fmla="*/ 1 h 62"/>
                <a:gd name="T18" fmla="*/ 1 w 92"/>
                <a:gd name="T19" fmla="*/ 1 h 62"/>
                <a:gd name="T20" fmla="*/ 1 w 92"/>
                <a:gd name="T21" fmla="*/ 1 h 62"/>
                <a:gd name="T22" fmla="*/ 1 w 92"/>
                <a:gd name="T23" fmla="*/ 1 h 62"/>
                <a:gd name="T24" fmla="*/ 1 w 92"/>
                <a:gd name="T25" fmla="*/ 1 h 62"/>
                <a:gd name="T26" fmla="*/ 1 w 92"/>
                <a:gd name="T27" fmla="*/ 1 h 62"/>
                <a:gd name="T28" fmla="*/ 0 w 92"/>
                <a:gd name="T29" fmla="*/ 1 h 62"/>
                <a:gd name="T30" fmla="*/ 1 w 92"/>
                <a:gd name="T31" fmla="*/ 1 h 62"/>
                <a:gd name="T32" fmla="*/ 1 w 92"/>
                <a:gd name="T33" fmla="*/ 1 h 62"/>
                <a:gd name="T34" fmla="*/ 1 w 92"/>
                <a:gd name="T35" fmla="*/ 1 h 62"/>
                <a:gd name="T36" fmla="*/ 1 w 92"/>
                <a:gd name="T37" fmla="*/ 1 h 62"/>
                <a:gd name="T38" fmla="*/ 1 w 92"/>
                <a:gd name="T39" fmla="*/ 1 h 62"/>
                <a:gd name="T40" fmla="*/ 1 w 92"/>
                <a:gd name="T41" fmla="*/ 1 h 62"/>
                <a:gd name="T42" fmla="*/ 1 w 92"/>
                <a:gd name="T43" fmla="*/ 1 h 62"/>
                <a:gd name="T44" fmla="*/ 1 w 92"/>
                <a:gd name="T45" fmla="*/ 1 h 62"/>
                <a:gd name="T46" fmla="*/ 1 w 92"/>
                <a:gd name="T47" fmla="*/ 1 h 62"/>
                <a:gd name="T48" fmla="*/ 1 w 92"/>
                <a:gd name="T49" fmla="*/ 1 h 62"/>
                <a:gd name="T50" fmla="*/ 1 w 92"/>
                <a:gd name="T51" fmla="*/ 1 h 62"/>
                <a:gd name="T52" fmla="*/ 1 w 9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2"/>
                <a:gd name="T82" fmla="*/ 0 h 62"/>
                <a:gd name="T83" fmla="*/ 92 w 92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2" h="62">
                  <a:moveTo>
                    <a:pt x="46" y="0"/>
                  </a:moveTo>
                  <a:lnTo>
                    <a:pt x="74" y="0"/>
                  </a:lnTo>
                  <a:lnTo>
                    <a:pt x="74" y="6"/>
                  </a:lnTo>
                  <a:lnTo>
                    <a:pt x="58" y="6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5" y="24"/>
                  </a:lnTo>
                  <a:lnTo>
                    <a:pt x="81" y="24"/>
                  </a:lnTo>
                  <a:lnTo>
                    <a:pt x="85" y="14"/>
                  </a:lnTo>
                  <a:lnTo>
                    <a:pt x="91" y="37"/>
                  </a:lnTo>
                  <a:lnTo>
                    <a:pt x="75" y="37"/>
                  </a:lnTo>
                  <a:lnTo>
                    <a:pt x="75" y="55"/>
                  </a:lnTo>
                  <a:lnTo>
                    <a:pt x="9" y="55"/>
                  </a:lnTo>
                  <a:lnTo>
                    <a:pt x="8" y="61"/>
                  </a:lnTo>
                  <a:lnTo>
                    <a:pt x="0" y="48"/>
                  </a:lnTo>
                  <a:lnTo>
                    <a:pt x="5" y="37"/>
                  </a:lnTo>
                  <a:lnTo>
                    <a:pt x="19" y="37"/>
                  </a:lnTo>
                  <a:lnTo>
                    <a:pt x="26" y="46"/>
                  </a:lnTo>
                  <a:lnTo>
                    <a:pt x="29" y="37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60" y="24"/>
                  </a:lnTo>
                  <a:lnTo>
                    <a:pt x="58" y="20"/>
                  </a:lnTo>
                  <a:lnTo>
                    <a:pt x="53" y="13"/>
                  </a:lnTo>
                  <a:lnTo>
                    <a:pt x="50" y="6"/>
                  </a:lnTo>
                  <a:lnTo>
                    <a:pt x="43" y="6"/>
                  </a:lnTo>
                  <a:lnTo>
                    <a:pt x="46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6" name="Freeform 96"/>
            <p:cNvSpPr>
              <a:spLocks/>
            </p:cNvSpPr>
            <p:nvPr/>
          </p:nvSpPr>
          <p:spPr bwMode="auto">
            <a:xfrm>
              <a:off x="5234" y="2290"/>
              <a:ext cx="38" cy="3"/>
            </a:xfrm>
            <a:custGeom>
              <a:avLst/>
              <a:gdLst>
                <a:gd name="T0" fmla="*/ 1 w 68"/>
                <a:gd name="T1" fmla="*/ 0 h 5"/>
                <a:gd name="T2" fmla="*/ 1 w 68"/>
                <a:gd name="T3" fmla="*/ 0 h 5"/>
                <a:gd name="T4" fmla="*/ 1 w 68"/>
                <a:gd name="T5" fmla="*/ 1 h 5"/>
                <a:gd name="T6" fmla="*/ 1 w 68"/>
                <a:gd name="T7" fmla="*/ 0 h 5"/>
                <a:gd name="T8" fmla="*/ 1 w 68"/>
                <a:gd name="T9" fmla="*/ 0 h 5"/>
                <a:gd name="T10" fmla="*/ 1 w 68"/>
                <a:gd name="T11" fmla="*/ 1 h 5"/>
                <a:gd name="T12" fmla="*/ 1 w 68"/>
                <a:gd name="T13" fmla="*/ 0 h 5"/>
                <a:gd name="T14" fmla="*/ 1 w 68"/>
                <a:gd name="T15" fmla="*/ 0 h 5"/>
                <a:gd name="T16" fmla="*/ 1 w 68"/>
                <a:gd name="T17" fmla="*/ 1 h 5"/>
                <a:gd name="T18" fmla="*/ 1 w 68"/>
                <a:gd name="T19" fmla="*/ 1 h 5"/>
                <a:gd name="T20" fmla="*/ 1 w 68"/>
                <a:gd name="T21" fmla="*/ 1 h 5"/>
                <a:gd name="T22" fmla="*/ 1 w 68"/>
                <a:gd name="T23" fmla="*/ 1 h 5"/>
                <a:gd name="T24" fmla="*/ 1 w 68"/>
                <a:gd name="T25" fmla="*/ 1 h 5"/>
                <a:gd name="T26" fmla="*/ 1 w 68"/>
                <a:gd name="T27" fmla="*/ 1 h 5"/>
                <a:gd name="T28" fmla="*/ 1 w 68"/>
                <a:gd name="T29" fmla="*/ 1 h 5"/>
                <a:gd name="T30" fmla="*/ 0 w 68"/>
                <a:gd name="T31" fmla="*/ 1 h 5"/>
                <a:gd name="T32" fmla="*/ 1 w 68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"/>
                <a:gd name="T53" fmla="*/ 68 w 6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">
                  <a:moveTo>
                    <a:pt x="2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52" y="2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27" y="2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7" name="Freeform 97"/>
            <p:cNvSpPr>
              <a:spLocks/>
            </p:cNvSpPr>
            <p:nvPr/>
          </p:nvSpPr>
          <p:spPr bwMode="auto">
            <a:xfrm>
              <a:off x="5234" y="2297"/>
              <a:ext cx="39" cy="3"/>
            </a:xfrm>
            <a:custGeom>
              <a:avLst/>
              <a:gdLst>
                <a:gd name="T0" fmla="*/ 0 w 70"/>
                <a:gd name="T1" fmla="*/ 1 h 6"/>
                <a:gd name="T2" fmla="*/ 1 w 70"/>
                <a:gd name="T3" fmla="*/ 0 h 6"/>
                <a:gd name="T4" fmla="*/ 1 w 70"/>
                <a:gd name="T5" fmla="*/ 0 h 6"/>
                <a:gd name="T6" fmla="*/ 1 w 70"/>
                <a:gd name="T7" fmla="*/ 1 h 6"/>
                <a:gd name="T8" fmla="*/ 1 w 70"/>
                <a:gd name="T9" fmla="*/ 1 h 6"/>
                <a:gd name="T10" fmla="*/ 1 w 70"/>
                <a:gd name="T11" fmla="*/ 0 h 6"/>
                <a:gd name="T12" fmla="*/ 1 w 70"/>
                <a:gd name="T13" fmla="*/ 0 h 6"/>
                <a:gd name="T14" fmla="*/ 1 w 70"/>
                <a:gd name="T15" fmla="*/ 1 h 6"/>
                <a:gd name="T16" fmla="*/ 1 w 70"/>
                <a:gd name="T17" fmla="*/ 0 h 6"/>
                <a:gd name="T18" fmla="*/ 1 w 70"/>
                <a:gd name="T19" fmla="*/ 0 h 6"/>
                <a:gd name="T20" fmla="*/ 1 w 70"/>
                <a:gd name="T21" fmla="*/ 1 h 6"/>
                <a:gd name="T22" fmla="*/ 1 w 70"/>
                <a:gd name="T23" fmla="*/ 1 h 6"/>
                <a:gd name="T24" fmla="*/ 1 w 70"/>
                <a:gd name="T25" fmla="*/ 1 h 6"/>
                <a:gd name="T26" fmla="*/ 1 w 70"/>
                <a:gd name="T27" fmla="*/ 1 h 6"/>
                <a:gd name="T28" fmla="*/ 1 w 70"/>
                <a:gd name="T29" fmla="*/ 1 h 6"/>
                <a:gd name="T30" fmla="*/ 0 w 70"/>
                <a:gd name="T31" fmla="*/ 1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6"/>
                <a:gd name="T50" fmla="*/ 70 w 70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6">
                  <a:moveTo>
                    <a:pt x="0" y="5"/>
                  </a:moveTo>
                  <a:lnTo>
                    <a:pt x="2" y="0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44" y="0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69" y="5"/>
                  </a:lnTo>
                  <a:lnTo>
                    <a:pt x="51" y="5"/>
                  </a:lnTo>
                  <a:lnTo>
                    <a:pt x="39" y="5"/>
                  </a:lnTo>
                  <a:lnTo>
                    <a:pt x="28" y="5"/>
                  </a:lnTo>
                  <a:lnTo>
                    <a:pt x="12" y="5"/>
                  </a:lnTo>
                  <a:lnTo>
                    <a:pt x="0" y="5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8" name="Freeform 98"/>
            <p:cNvSpPr>
              <a:spLocks/>
            </p:cNvSpPr>
            <p:nvPr/>
          </p:nvSpPr>
          <p:spPr bwMode="auto">
            <a:xfrm>
              <a:off x="5239" y="2306"/>
              <a:ext cx="42" cy="17"/>
            </a:xfrm>
            <a:custGeom>
              <a:avLst/>
              <a:gdLst>
                <a:gd name="T0" fmla="*/ 1 w 75"/>
                <a:gd name="T1" fmla="*/ 0 h 30"/>
                <a:gd name="T2" fmla="*/ 1 w 75"/>
                <a:gd name="T3" fmla="*/ 0 h 30"/>
                <a:gd name="T4" fmla="*/ 1 w 75"/>
                <a:gd name="T5" fmla="*/ 1 h 30"/>
                <a:gd name="T6" fmla="*/ 1 w 75"/>
                <a:gd name="T7" fmla="*/ 1 h 30"/>
                <a:gd name="T8" fmla="*/ 1 w 75"/>
                <a:gd name="T9" fmla="*/ 1 h 30"/>
                <a:gd name="T10" fmla="*/ 1 w 75"/>
                <a:gd name="T11" fmla="*/ 1 h 30"/>
                <a:gd name="T12" fmla="*/ 1 w 75"/>
                <a:gd name="T13" fmla="*/ 1 h 30"/>
                <a:gd name="T14" fmla="*/ 1 w 75"/>
                <a:gd name="T15" fmla="*/ 1 h 30"/>
                <a:gd name="T16" fmla="*/ 1 w 75"/>
                <a:gd name="T17" fmla="*/ 1 h 30"/>
                <a:gd name="T18" fmla="*/ 1 w 75"/>
                <a:gd name="T19" fmla="*/ 1 h 30"/>
                <a:gd name="T20" fmla="*/ 0 w 75"/>
                <a:gd name="T21" fmla="*/ 1 h 30"/>
                <a:gd name="T22" fmla="*/ 1 w 75"/>
                <a:gd name="T23" fmla="*/ 1 h 30"/>
                <a:gd name="T24" fmla="*/ 1 w 75"/>
                <a:gd name="T25" fmla="*/ 1 h 30"/>
                <a:gd name="T26" fmla="*/ 1 w 75"/>
                <a:gd name="T27" fmla="*/ 1 h 30"/>
                <a:gd name="T28" fmla="*/ 1 w 75"/>
                <a:gd name="T29" fmla="*/ 1 h 30"/>
                <a:gd name="T30" fmla="*/ 1 w 75"/>
                <a:gd name="T31" fmla="*/ 1 h 30"/>
                <a:gd name="T32" fmla="*/ 1 w 7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30"/>
                <a:gd name="T53" fmla="*/ 75 w 7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30">
                  <a:moveTo>
                    <a:pt x="25" y="0"/>
                  </a:moveTo>
                  <a:lnTo>
                    <a:pt x="40" y="0"/>
                  </a:lnTo>
                  <a:lnTo>
                    <a:pt x="43" y="6"/>
                  </a:lnTo>
                  <a:lnTo>
                    <a:pt x="29" y="6"/>
                  </a:lnTo>
                  <a:lnTo>
                    <a:pt x="31" y="17"/>
                  </a:lnTo>
                  <a:lnTo>
                    <a:pt x="45" y="17"/>
                  </a:lnTo>
                  <a:lnTo>
                    <a:pt x="50" y="21"/>
                  </a:lnTo>
                  <a:lnTo>
                    <a:pt x="53" y="17"/>
                  </a:lnTo>
                  <a:lnTo>
                    <a:pt x="70" y="17"/>
                  </a:lnTo>
                  <a:lnTo>
                    <a:pt x="74" y="29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22" y="17"/>
                  </a:lnTo>
                  <a:lnTo>
                    <a:pt x="24" y="24"/>
                  </a:lnTo>
                  <a:lnTo>
                    <a:pt x="25" y="17"/>
                  </a:lnTo>
                  <a:lnTo>
                    <a:pt x="22" y="6"/>
                  </a:lnTo>
                  <a:lnTo>
                    <a:pt x="25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9" name="Freeform 99"/>
            <p:cNvSpPr>
              <a:spLocks/>
            </p:cNvSpPr>
            <p:nvPr/>
          </p:nvSpPr>
          <p:spPr bwMode="auto">
            <a:xfrm>
              <a:off x="5293" y="2290"/>
              <a:ext cx="9" cy="4"/>
            </a:xfrm>
            <a:custGeom>
              <a:avLst/>
              <a:gdLst>
                <a:gd name="T0" fmla="*/ 1 w 17"/>
                <a:gd name="T1" fmla="*/ 0 h 7"/>
                <a:gd name="T2" fmla="*/ 1 w 17"/>
                <a:gd name="T3" fmla="*/ 0 h 7"/>
                <a:gd name="T4" fmla="*/ 1 w 17"/>
                <a:gd name="T5" fmla="*/ 1 h 7"/>
                <a:gd name="T6" fmla="*/ 1 w 17"/>
                <a:gd name="T7" fmla="*/ 1 h 7"/>
                <a:gd name="T8" fmla="*/ 0 w 17"/>
                <a:gd name="T9" fmla="*/ 1 h 7"/>
                <a:gd name="T10" fmla="*/ 1 w 1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7"/>
                <a:gd name="T20" fmla="*/ 17 w 1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7">
                  <a:moveTo>
                    <a:pt x="4" y="0"/>
                  </a:moveTo>
                  <a:lnTo>
                    <a:pt x="15" y="0"/>
                  </a:lnTo>
                  <a:lnTo>
                    <a:pt x="1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0" name="Freeform 100"/>
            <p:cNvSpPr>
              <a:spLocks/>
            </p:cNvSpPr>
            <p:nvPr/>
          </p:nvSpPr>
          <p:spPr bwMode="auto">
            <a:xfrm>
              <a:off x="5307" y="2290"/>
              <a:ext cx="37" cy="3"/>
            </a:xfrm>
            <a:custGeom>
              <a:avLst/>
              <a:gdLst>
                <a:gd name="T0" fmla="*/ 1 w 67"/>
                <a:gd name="T1" fmla="*/ 0 h 5"/>
                <a:gd name="T2" fmla="*/ 1 w 67"/>
                <a:gd name="T3" fmla="*/ 0 h 5"/>
                <a:gd name="T4" fmla="*/ 1 w 67"/>
                <a:gd name="T5" fmla="*/ 1 h 5"/>
                <a:gd name="T6" fmla="*/ 1 w 67"/>
                <a:gd name="T7" fmla="*/ 0 h 5"/>
                <a:gd name="T8" fmla="*/ 1 w 67"/>
                <a:gd name="T9" fmla="*/ 0 h 5"/>
                <a:gd name="T10" fmla="*/ 1 w 67"/>
                <a:gd name="T11" fmla="*/ 1 h 5"/>
                <a:gd name="T12" fmla="*/ 1 w 67"/>
                <a:gd name="T13" fmla="*/ 0 h 5"/>
                <a:gd name="T14" fmla="*/ 1 w 67"/>
                <a:gd name="T15" fmla="*/ 0 h 5"/>
                <a:gd name="T16" fmla="*/ 1 w 67"/>
                <a:gd name="T17" fmla="*/ 1 h 5"/>
                <a:gd name="T18" fmla="*/ 1 w 67"/>
                <a:gd name="T19" fmla="*/ 1 h 5"/>
                <a:gd name="T20" fmla="*/ 1 w 67"/>
                <a:gd name="T21" fmla="*/ 1 h 5"/>
                <a:gd name="T22" fmla="*/ 1 w 67"/>
                <a:gd name="T23" fmla="*/ 1 h 5"/>
                <a:gd name="T24" fmla="*/ 1 w 67"/>
                <a:gd name="T25" fmla="*/ 1 h 5"/>
                <a:gd name="T26" fmla="*/ 1 w 67"/>
                <a:gd name="T27" fmla="*/ 1 h 5"/>
                <a:gd name="T28" fmla="*/ 1 w 67"/>
                <a:gd name="T29" fmla="*/ 1 h 5"/>
                <a:gd name="T30" fmla="*/ 1 w 67"/>
                <a:gd name="T31" fmla="*/ 1 h 5"/>
                <a:gd name="T32" fmla="*/ 0 w 67"/>
                <a:gd name="T33" fmla="*/ 1 h 5"/>
                <a:gd name="T34" fmla="*/ 1 w 67"/>
                <a:gd name="T35" fmla="*/ 0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5"/>
                <a:gd name="T56" fmla="*/ 67 w 67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5">
                  <a:moveTo>
                    <a:pt x="9" y="0"/>
                  </a:moveTo>
                  <a:lnTo>
                    <a:pt x="18" y="0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6" y="2"/>
                  </a:lnTo>
                  <a:lnTo>
                    <a:pt x="50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5" y="2"/>
                  </a:lnTo>
                  <a:lnTo>
                    <a:pt x="4" y="2"/>
                  </a:lnTo>
                  <a:lnTo>
                    <a:pt x="0" y="3"/>
                  </a:lnTo>
                  <a:lnTo>
                    <a:pt x="9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1" name="Freeform 101"/>
            <p:cNvSpPr>
              <a:spLocks/>
            </p:cNvSpPr>
            <p:nvPr/>
          </p:nvSpPr>
          <p:spPr bwMode="auto">
            <a:xfrm>
              <a:off x="5294" y="2297"/>
              <a:ext cx="55" cy="3"/>
            </a:xfrm>
            <a:custGeom>
              <a:avLst/>
              <a:gdLst>
                <a:gd name="T0" fmla="*/ 1 w 99"/>
                <a:gd name="T1" fmla="*/ 0 h 6"/>
                <a:gd name="T2" fmla="*/ 1 w 99"/>
                <a:gd name="T3" fmla="*/ 0 h 6"/>
                <a:gd name="T4" fmla="*/ 1 w 99"/>
                <a:gd name="T5" fmla="*/ 1 h 6"/>
                <a:gd name="T6" fmla="*/ 1 w 99"/>
                <a:gd name="T7" fmla="*/ 0 h 6"/>
                <a:gd name="T8" fmla="*/ 1 w 99"/>
                <a:gd name="T9" fmla="*/ 0 h 6"/>
                <a:gd name="T10" fmla="*/ 1 w 99"/>
                <a:gd name="T11" fmla="*/ 1 h 6"/>
                <a:gd name="T12" fmla="*/ 1 w 99"/>
                <a:gd name="T13" fmla="*/ 0 h 6"/>
                <a:gd name="T14" fmla="*/ 1 w 99"/>
                <a:gd name="T15" fmla="*/ 0 h 6"/>
                <a:gd name="T16" fmla="*/ 1 w 99"/>
                <a:gd name="T17" fmla="*/ 1 h 6"/>
                <a:gd name="T18" fmla="*/ 1 w 99"/>
                <a:gd name="T19" fmla="*/ 0 h 6"/>
                <a:gd name="T20" fmla="*/ 1 w 99"/>
                <a:gd name="T21" fmla="*/ 0 h 6"/>
                <a:gd name="T22" fmla="*/ 1 w 99"/>
                <a:gd name="T23" fmla="*/ 1 h 6"/>
                <a:gd name="T24" fmla="*/ 0 w 99"/>
                <a:gd name="T25" fmla="*/ 1 h 6"/>
                <a:gd name="T26" fmla="*/ 1 w 99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6"/>
                <a:gd name="T44" fmla="*/ 99 w 99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6">
                  <a:moveTo>
                    <a:pt x="1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52" y="3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75" y="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98" y="5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2" name="Freeform 102"/>
            <p:cNvSpPr>
              <a:spLocks/>
            </p:cNvSpPr>
            <p:nvPr/>
          </p:nvSpPr>
          <p:spPr bwMode="auto">
            <a:xfrm>
              <a:off x="5299" y="2306"/>
              <a:ext cx="38" cy="17"/>
            </a:xfrm>
            <a:custGeom>
              <a:avLst/>
              <a:gdLst>
                <a:gd name="T0" fmla="*/ 1 w 67"/>
                <a:gd name="T1" fmla="*/ 0 h 29"/>
                <a:gd name="T2" fmla="*/ 1 w 67"/>
                <a:gd name="T3" fmla="*/ 0 h 29"/>
                <a:gd name="T4" fmla="*/ 1 w 67"/>
                <a:gd name="T5" fmla="*/ 1 h 29"/>
                <a:gd name="T6" fmla="*/ 1 w 67"/>
                <a:gd name="T7" fmla="*/ 0 h 29"/>
                <a:gd name="T8" fmla="*/ 1 w 67"/>
                <a:gd name="T9" fmla="*/ 0 h 29"/>
                <a:gd name="T10" fmla="*/ 1 w 67"/>
                <a:gd name="T11" fmla="*/ 1 h 29"/>
                <a:gd name="T12" fmla="*/ 1 w 67"/>
                <a:gd name="T13" fmla="*/ 0 h 29"/>
                <a:gd name="T14" fmla="*/ 1 w 67"/>
                <a:gd name="T15" fmla="*/ 0 h 29"/>
                <a:gd name="T16" fmla="*/ 1 w 67"/>
                <a:gd name="T17" fmla="*/ 1 h 29"/>
                <a:gd name="T18" fmla="*/ 1 w 67"/>
                <a:gd name="T19" fmla="*/ 1 h 29"/>
                <a:gd name="T20" fmla="*/ 1 w 67"/>
                <a:gd name="T21" fmla="*/ 1 h 29"/>
                <a:gd name="T22" fmla="*/ 1 w 67"/>
                <a:gd name="T23" fmla="*/ 1 h 29"/>
                <a:gd name="T24" fmla="*/ 0 w 67"/>
                <a:gd name="T25" fmla="*/ 1 h 29"/>
                <a:gd name="T26" fmla="*/ 1 w 67"/>
                <a:gd name="T27" fmla="*/ 1 h 29"/>
                <a:gd name="T28" fmla="*/ 1 w 67"/>
                <a:gd name="T29" fmla="*/ 1 h 29"/>
                <a:gd name="T30" fmla="*/ 1 w 67"/>
                <a:gd name="T31" fmla="*/ 1 h 29"/>
                <a:gd name="T32" fmla="*/ 1 w 67"/>
                <a:gd name="T33" fmla="*/ 1 h 29"/>
                <a:gd name="T34" fmla="*/ 1 w 67"/>
                <a:gd name="T35" fmla="*/ 1 h 29"/>
                <a:gd name="T36" fmla="*/ 1 w 67"/>
                <a:gd name="T37" fmla="*/ 1 h 29"/>
                <a:gd name="T38" fmla="*/ 0 w 67"/>
                <a:gd name="T39" fmla="*/ 1 h 29"/>
                <a:gd name="T40" fmla="*/ 1 w 6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29"/>
                <a:gd name="T65" fmla="*/ 67 w 6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29">
                  <a:moveTo>
                    <a:pt x="6" y="0"/>
                  </a:moveTo>
                  <a:lnTo>
                    <a:pt x="19" y="0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1" y="4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66" y="7"/>
                  </a:lnTo>
                  <a:lnTo>
                    <a:pt x="51" y="13"/>
                  </a:lnTo>
                  <a:lnTo>
                    <a:pt x="58" y="21"/>
                  </a:lnTo>
                  <a:lnTo>
                    <a:pt x="6" y="21"/>
                  </a:lnTo>
                  <a:lnTo>
                    <a:pt x="0" y="28"/>
                  </a:lnTo>
                  <a:lnTo>
                    <a:pt x="6" y="13"/>
                  </a:lnTo>
                  <a:lnTo>
                    <a:pt x="26" y="13"/>
                  </a:lnTo>
                  <a:lnTo>
                    <a:pt x="32" y="18"/>
                  </a:lnTo>
                  <a:lnTo>
                    <a:pt x="38" y="13"/>
                  </a:lnTo>
                  <a:lnTo>
                    <a:pt x="51" y="13"/>
                  </a:lnTo>
                  <a:lnTo>
                    <a:pt x="45" y="7"/>
                  </a:lnTo>
                  <a:lnTo>
                    <a:pt x="0" y="7"/>
                  </a:lnTo>
                  <a:lnTo>
                    <a:pt x="6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3" name="Freeform 103"/>
            <p:cNvSpPr>
              <a:spLocks/>
            </p:cNvSpPr>
            <p:nvPr/>
          </p:nvSpPr>
          <p:spPr bwMode="auto">
            <a:xfrm>
              <a:off x="5302" y="2315"/>
              <a:ext cx="63" cy="15"/>
            </a:xfrm>
            <a:custGeom>
              <a:avLst/>
              <a:gdLst>
                <a:gd name="T0" fmla="*/ 1 w 113"/>
                <a:gd name="T1" fmla="*/ 1 h 25"/>
                <a:gd name="T2" fmla="*/ 1 w 113"/>
                <a:gd name="T3" fmla="*/ 1 h 25"/>
                <a:gd name="T4" fmla="*/ 1 w 113"/>
                <a:gd name="T5" fmla="*/ 1 h 25"/>
                <a:gd name="T6" fmla="*/ 1 w 113"/>
                <a:gd name="T7" fmla="*/ 0 h 25"/>
                <a:gd name="T8" fmla="*/ 1 w 113"/>
                <a:gd name="T9" fmla="*/ 0 h 25"/>
                <a:gd name="T10" fmla="*/ 1 w 113"/>
                <a:gd name="T11" fmla="*/ 1 h 25"/>
                <a:gd name="T12" fmla="*/ 1 w 113"/>
                <a:gd name="T13" fmla="*/ 1 h 25"/>
                <a:gd name="T14" fmla="*/ 1 w 113"/>
                <a:gd name="T15" fmla="*/ 1 h 25"/>
                <a:gd name="T16" fmla="*/ 1 w 113"/>
                <a:gd name="T17" fmla="*/ 1 h 25"/>
                <a:gd name="T18" fmla="*/ 1 w 113"/>
                <a:gd name="T19" fmla="*/ 1 h 25"/>
                <a:gd name="T20" fmla="*/ 1 w 113"/>
                <a:gd name="T21" fmla="*/ 1 h 25"/>
                <a:gd name="T22" fmla="*/ 1 w 113"/>
                <a:gd name="T23" fmla="*/ 1 h 25"/>
                <a:gd name="T24" fmla="*/ 1 w 113"/>
                <a:gd name="T25" fmla="*/ 1 h 25"/>
                <a:gd name="T26" fmla="*/ 1 w 113"/>
                <a:gd name="T27" fmla="*/ 1 h 25"/>
                <a:gd name="T28" fmla="*/ 1 w 113"/>
                <a:gd name="T29" fmla="*/ 1 h 25"/>
                <a:gd name="T30" fmla="*/ 0 w 113"/>
                <a:gd name="T31" fmla="*/ 1 h 25"/>
                <a:gd name="T32" fmla="*/ 1 w 113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25"/>
                <a:gd name="T53" fmla="*/ 113 w 11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25">
                  <a:moveTo>
                    <a:pt x="3" y="13"/>
                  </a:moveTo>
                  <a:lnTo>
                    <a:pt x="51" y="13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76" y="0"/>
                  </a:lnTo>
                  <a:lnTo>
                    <a:pt x="76" y="7"/>
                  </a:lnTo>
                  <a:lnTo>
                    <a:pt x="62" y="7"/>
                  </a:lnTo>
                  <a:lnTo>
                    <a:pt x="58" y="13"/>
                  </a:lnTo>
                  <a:lnTo>
                    <a:pt x="62" y="21"/>
                  </a:lnTo>
                  <a:lnTo>
                    <a:pt x="71" y="13"/>
                  </a:lnTo>
                  <a:lnTo>
                    <a:pt x="81" y="13"/>
                  </a:lnTo>
                  <a:lnTo>
                    <a:pt x="89" y="21"/>
                  </a:lnTo>
                  <a:lnTo>
                    <a:pt x="94" y="13"/>
                  </a:lnTo>
                  <a:lnTo>
                    <a:pt x="105" y="13"/>
                  </a:lnTo>
                  <a:lnTo>
                    <a:pt x="112" y="24"/>
                  </a:lnTo>
                  <a:lnTo>
                    <a:pt x="0" y="24"/>
                  </a:lnTo>
                  <a:lnTo>
                    <a:pt x="3" y="13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4" name="Freeform 104"/>
            <p:cNvSpPr>
              <a:spLocks/>
            </p:cNvSpPr>
            <p:nvPr/>
          </p:nvSpPr>
          <p:spPr bwMode="auto">
            <a:xfrm>
              <a:off x="5160" y="2276"/>
              <a:ext cx="53" cy="5"/>
            </a:xfrm>
            <a:custGeom>
              <a:avLst/>
              <a:gdLst>
                <a:gd name="T0" fmla="*/ 0 w 94"/>
                <a:gd name="T1" fmla="*/ 0 h 10"/>
                <a:gd name="T2" fmla="*/ 1 w 94"/>
                <a:gd name="T3" fmla="*/ 0 h 10"/>
                <a:gd name="T4" fmla="*/ 1 w 94"/>
                <a:gd name="T5" fmla="*/ 0 h 10"/>
                <a:gd name="T6" fmla="*/ 1 w 94"/>
                <a:gd name="T7" fmla="*/ 1 h 10"/>
                <a:gd name="T8" fmla="*/ 0 w 94"/>
                <a:gd name="T9" fmla="*/ 1 h 10"/>
                <a:gd name="T10" fmla="*/ 0 w 94"/>
                <a:gd name="T11" fmla="*/ 1 h 10"/>
                <a:gd name="T12" fmla="*/ 0 w 9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10"/>
                <a:gd name="T23" fmla="*/ 94 w 94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10">
                  <a:moveTo>
                    <a:pt x="0" y="0"/>
                  </a:moveTo>
                  <a:lnTo>
                    <a:pt x="3" y="0"/>
                  </a:lnTo>
                  <a:lnTo>
                    <a:pt x="90" y="0"/>
                  </a:lnTo>
                  <a:lnTo>
                    <a:pt x="93" y="9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5" name="Freeform 105"/>
            <p:cNvSpPr>
              <a:spLocks/>
            </p:cNvSpPr>
            <p:nvPr/>
          </p:nvSpPr>
          <p:spPr bwMode="auto">
            <a:xfrm>
              <a:off x="5072" y="2276"/>
              <a:ext cx="76" cy="5"/>
            </a:xfrm>
            <a:custGeom>
              <a:avLst/>
              <a:gdLst>
                <a:gd name="T0" fmla="*/ 0 w 136"/>
                <a:gd name="T1" fmla="*/ 0 h 10"/>
                <a:gd name="T2" fmla="*/ 1 w 136"/>
                <a:gd name="T3" fmla="*/ 0 h 10"/>
                <a:gd name="T4" fmla="*/ 1 w 136"/>
                <a:gd name="T5" fmla="*/ 0 h 10"/>
                <a:gd name="T6" fmla="*/ 1 w 136"/>
                <a:gd name="T7" fmla="*/ 1 h 10"/>
                <a:gd name="T8" fmla="*/ 0 w 136"/>
                <a:gd name="T9" fmla="*/ 1 h 10"/>
                <a:gd name="T10" fmla="*/ 0 w 13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0"/>
                <a:gd name="T20" fmla="*/ 136 w 13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0">
                  <a:moveTo>
                    <a:pt x="0" y="0"/>
                  </a:moveTo>
                  <a:lnTo>
                    <a:pt x="3" y="0"/>
                  </a:lnTo>
                  <a:lnTo>
                    <a:pt x="129" y="0"/>
                  </a:lnTo>
                  <a:lnTo>
                    <a:pt x="135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6" name="Freeform 106"/>
            <p:cNvSpPr>
              <a:spLocks/>
            </p:cNvSpPr>
            <p:nvPr/>
          </p:nvSpPr>
          <p:spPr bwMode="auto">
            <a:xfrm>
              <a:off x="5003" y="2276"/>
              <a:ext cx="58" cy="5"/>
            </a:xfrm>
            <a:custGeom>
              <a:avLst/>
              <a:gdLst>
                <a:gd name="T0" fmla="*/ 0 w 103"/>
                <a:gd name="T1" fmla="*/ 0 h 10"/>
                <a:gd name="T2" fmla="*/ 1 w 103"/>
                <a:gd name="T3" fmla="*/ 0 h 10"/>
                <a:gd name="T4" fmla="*/ 1 w 103"/>
                <a:gd name="T5" fmla="*/ 0 h 10"/>
                <a:gd name="T6" fmla="*/ 1 w 103"/>
                <a:gd name="T7" fmla="*/ 1 h 10"/>
                <a:gd name="T8" fmla="*/ 0 w 103"/>
                <a:gd name="T9" fmla="*/ 1 h 10"/>
                <a:gd name="T10" fmla="*/ 0 w 10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"/>
                <a:gd name="T20" fmla="*/ 103 w 10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">
                  <a:moveTo>
                    <a:pt x="0" y="0"/>
                  </a:moveTo>
                  <a:lnTo>
                    <a:pt x="2" y="0"/>
                  </a:lnTo>
                  <a:lnTo>
                    <a:pt x="98" y="0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7" name="Freeform 107"/>
            <p:cNvSpPr>
              <a:spLocks/>
            </p:cNvSpPr>
            <p:nvPr/>
          </p:nvSpPr>
          <p:spPr bwMode="auto">
            <a:xfrm>
              <a:off x="5225" y="2276"/>
              <a:ext cx="53" cy="5"/>
            </a:xfrm>
            <a:custGeom>
              <a:avLst/>
              <a:gdLst>
                <a:gd name="T0" fmla="*/ 0 w 96"/>
                <a:gd name="T1" fmla="*/ 0 h 10"/>
                <a:gd name="T2" fmla="*/ 1 w 96"/>
                <a:gd name="T3" fmla="*/ 0 h 10"/>
                <a:gd name="T4" fmla="*/ 1 w 96"/>
                <a:gd name="T5" fmla="*/ 0 h 10"/>
                <a:gd name="T6" fmla="*/ 1 w 96"/>
                <a:gd name="T7" fmla="*/ 1 h 10"/>
                <a:gd name="T8" fmla="*/ 0 w 96"/>
                <a:gd name="T9" fmla="*/ 1 h 10"/>
                <a:gd name="T10" fmla="*/ 0 w 96"/>
                <a:gd name="T11" fmla="*/ 1 h 10"/>
                <a:gd name="T12" fmla="*/ 0 w 96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0"/>
                <a:gd name="T23" fmla="*/ 96 w 9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0">
                  <a:moveTo>
                    <a:pt x="0" y="0"/>
                  </a:moveTo>
                  <a:lnTo>
                    <a:pt x="3" y="0"/>
                  </a:lnTo>
                  <a:lnTo>
                    <a:pt x="92" y="0"/>
                  </a:lnTo>
                  <a:lnTo>
                    <a:pt x="95" y="9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8" name="Freeform 108"/>
            <p:cNvSpPr>
              <a:spLocks/>
            </p:cNvSpPr>
            <p:nvPr/>
          </p:nvSpPr>
          <p:spPr bwMode="auto">
            <a:xfrm>
              <a:off x="5296" y="2276"/>
              <a:ext cx="53" cy="5"/>
            </a:xfrm>
            <a:custGeom>
              <a:avLst/>
              <a:gdLst>
                <a:gd name="T0" fmla="*/ 0 w 95"/>
                <a:gd name="T1" fmla="*/ 0 h 10"/>
                <a:gd name="T2" fmla="*/ 1 w 95"/>
                <a:gd name="T3" fmla="*/ 0 h 10"/>
                <a:gd name="T4" fmla="*/ 1 w 95"/>
                <a:gd name="T5" fmla="*/ 0 h 10"/>
                <a:gd name="T6" fmla="*/ 1 w 95"/>
                <a:gd name="T7" fmla="*/ 1 h 10"/>
                <a:gd name="T8" fmla="*/ 0 w 95"/>
                <a:gd name="T9" fmla="*/ 1 h 10"/>
                <a:gd name="T10" fmla="*/ 0 w 95"/>
                <a:gd name="T11" fmla="*/ 1 h 10"/>
                <a:gd name="T12" fmla="*/ 0 w 95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0"/>
                <a:gd name="T23" fmla="*/ 95 w 95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0">
                  <a:moveTo>
                    <a:pt x="0" y="0"/>
                  </a:moveTo>
                  <a:lnTo>
                    <a:pt x="3" y="0"/>
                  </a:lnTo>
                  <a:lnTo>
                    <a:pt x="90" y="0"/>
                  </a:lnTo>
                  <a:lnTo>
                    <a:pt x="94" y="9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9" name="Freeform 109"/>
            <p:cNvSpPr>
              <a:spLocks/>
            </p:cNvSpPr>
            <p:nvPr/>
          </p:nvSpPr>
          <p:spPr bwMode="auto">
            <a:xfrm>
              <a:off x="5026" y="1968"/>
              <a:ext cx="275" cy="218"/>
            </a:xfrm>
            <a:custGeom>
              <a:avLst/>
              <a:gdLst>
                <a:gd name="T0" fmla="*/ 0 w 491"/>
                <a:gd name="T1" fmla="*/ 0 h 382"/>
                <a:gd name="T2" fmla="*/ 1 w 491"/>
                <a:gd name="T3" fmla="*/ 0 h 382"/>
                <a:gd name="T4" fmla="*/ 1 w 491"/>
                <a:gd name="T5" fmla="*/ 1 h 382"/>
                <a:gd name="T6" fmla="*/ 0 w 491"/>
                <a:gd name="T7" fmla="*/ 1 h 382"/>
                <a:gd name="T8" fmla="*/ 0 w 491"/>
                <a:gd name="T9" fmla="*/ 0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382"/>
                <a:gd name="T17" fmla="*/ 491 w 491"/>
                <a:gd name="T18" fmla="*/ 382 h 3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382">
                  <a:moveTo>
                    <a:pt x="0" y="0"/>
                  </a:moveTo>
                  <a:lnTo>
                    <a:pt x="490" y="0"/>
                  </a:lnTo>
                  <a:lnTo>
                    <a:pt x="490" y="381"/>
                  </a:lnTo>
                  <a:lnTo>
                    <a:pt x="0" y="381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0" name="Freeform 110"/>
            <p:cNvSpPr>
              <a:spLocks/>
            </p:cNvSpPr>
            <p:nvPr/>
          </p:nvSpPr>
          <p:spPr bwMode="auto">
            <a:xfrm>
              <a:off x="5046" y="1990"/>
              <a:ext cx="232" cy="165"/>
            </a:xfrm>
            <a:custGeom>
              <a:avLst/>
              <a:gdLst>
                <a:gd name="T0" fmla="*/ 0 w 414"/>
                <a:gd name="T1" fmla="*/ 1 h 289"/>
                <a:gd name="T2" fmla="*/ 0 w 414"/>
                <a:gd name="T3" fmla="*/ 0 h 289"/>
                <a:gd name="T4" fmla="*/ 1 w 414"/>
                <a:gd name="T5" fmla="*/ 0 h 289"/>
                <a:gd name="T6" fmla="*/ 1 w 414"/>
                <a:gd name="T7" fmla="*/ 1 h 289"/>
                <a:gd name="T8" fmla="*/ 0 w 414"/>
                <a:gd name="T9" fmla="*/ 1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4"/>
                <a:gd name="T16" fmla="*/ 0 h 289"/>
                <a:gd name="T17" fmla="*/ 414 w 41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4" h="289">
                  <a:moveTo>
                    <a:pt x="0" y="288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413" y="288"/>
                  </a:lnTo>
                  <a:lnTo>
                    <a:pt x="0" y="288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1" name="Freeform 111"/>
            <p:cNvSpPr>
              <a:spLocks/>
            </p:cNvSpPr>
            <p:nvPr/>
          </p:nvSpPr>
          <p:spPr bwMode="auto">
            <a:xfrm>
              <a:off x="5043" y="1988"/>
              <a:ext cx="242" cy="10"/>
            </a:xfrm>
            <a:custGeom>
              <a:avLst/>
              <a:gdLst>
                <a:gd name="T0" fmla="*/ 0 w 432"/>
                <a:gd name="T1" fmla="*/ 0 h 17"/>
                <a:gd name="T2" fmla="*/ 1 w 432"/>
                <a:gd name="T3" fmla="*/ 1 h 17"/>
                <a:gd name="T4" fmla="*/ 1 w 432"/>
                <a:gd name="T5" fmla="*/ 1 h 17"/>
                <a:gd name="T6" fmla="*/ 1 w 432"/>
                <a:gd name="T7" fmla="*/ 1 h 17"/>
                <a:gd name="T8" fmla="*/ 1 w 432"/>
                <a:gd name="T9" fmla="*/ 0 h 17"/>
                <a:gd name="T10" fmla="*/ 0 w 432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"/>
                <a:gd name="T19" fmla="*/ 0 h 17"/>
                <a:gd name="T20" fmla="*/ 432 w 43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" h="17">
                  <a:moveTo>
                    <a:pt x="0" y="0"/>
                  </a:moveTo>
                  <a:lnTo>
                    <a:pt x="25" y="16"/>
                  </a:lnTo>
                  <a:lnTo>
                    <a:pt x="358" y="15"/>
                  </a:lnTo>
                  <a:lnTo>
                    <a:pt x="403" y="16"/>
                  </a:lnTo>
                  <a:lnTo>
                    <a:pt x="431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2" name="Freeform 112"/>
            <p:cNvSpPr>
              <a:spLocks/>
            </p:cNvSpPr>
            <p:nvPr/>
          </p:nvSpPr>
          <p:spPr bwMode="auto">
            <a:xfrm>
              <a:off x="5043" y="1988"/>
              <a:ext cx="12" cy="173"/>
            </a:xfrm>
            <a:custGeom>
              <a:avLst/>
              <a:gdLst>
                <a:gd name="T0" fmla="*/ 0 w 23"/>
                <a:gd name="T1" fmla="*/ 0 h 304"/>
                <a:gd name="T2" fmla="*/ 1 w 23"/>
                <a:gd name="T3" fmla="*/ 1 h 304"/>
                <a:gd name="T4" fmla="*/ 1 w 23"/>
                <a:gd name="T5" fmla="*/ 1 h 304"/>
                <a:gd name="T6" fmla="*/ 0 w 23"/>
                <a:gd name="T7" fmla="*/ 1 h 304"/>
                <a:gd name="T8" fmla="*/ 0 w 23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04"/>
                <a:gd name="T17" fmla="*/ 23 w 23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04">
                  <a:moveTo>
                    <a:pt x="0" y="0"/>
                  </a:moveTo>
                  <a:lnTo>
                    <a:pt x="22" y="20"/>
                  </a:lnTo>
                  <a:lnTo>
                    <a:pt x="22" y="283"/>
                  </a:lnTo>
                  <a:lnTo>
                    <a:pt x="0" y="30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3" name="Freeform 113"/>
            <p:cNvSpPr>
              <a:spLocks/>
            </p:cNvSpPr>
            <p:nvPr/>
          </p:nvSpPr>
          <p:spPr bwMode="auto">
            <a:xfrm>
              <a:off x="5043" y="2152"/>
              <a:ext cx="242" cy="9"/>
            </a:xfrm>
            <a:custGeom>
              <a:avLst/>
              <a:gdLst>
                <a:gd name="T0" fmla="*/ 0 w 432"/>
                <a:gd name="T1" fmla="*/ 1 h 16"/>
                <a:gd name="T2" fmla="*/ 1 w 432"/>
                <a:gd name="T3" fmla="*/ 0 h 16"/>
                <a:gd name="T4" fmla="*/ 1 w 432"/>
                <a:gd name="T5" fmla="*/ 1 h 16"/>
                <a:gd name="T6" fmla="*/ 1 w 432"/>
                <a:gd name="T7" fmla="*/ 0 h 16"/>
                <a:gd name="T8" fmla="*/ 1 w 432"/>
                <a:gd name="T9" fmla="*/ 1 h 16"/>
                <a:gd name="T10" fmla="*/ 0 w 432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"/>
                <a:gd name="T19" fmla="*/ 0 h 16"/>
                <a:gd name="T20" fmla="*/ 432 w 4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" h="16">
                  <a:moveTo>
                    <a:pt x="0" y="15"/>
                  </a:moveTo>
                  <a:lnTo>
                    <a:pt x="25" y="0"/>
                  </a:lnTo>
                  <a:lnTo>
                    <a:pt x="358" y="1"/>
                  </a:lnTo>
                  <a:lnTo>
                    <a:pt x="406" y="0"/>
                  </a:lnTo>
                  <a:lnTo>
                    <a:pt x="431" y="15"/>
                  </a:lnTo>
                  <a:lnTo>
                    <a:pt x="0" y="15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4" name="Freeform 114"/>
            <p:cNvSpPr>
              <a:spLocks/>
            </p:cNvSpPr>
            <p:nvPr/>
          </p:nvSpPr>
          <p:spPr bwMode="auto">
            <a:xfrm>
              <a:off x="5271" y="1988"/>
              <a:ext cx="14" cy="173"/>
            </a:xfrm>
            <a:custGeom>
              <a:avLst/>
              <a:gdLst>
                <a:gd name="T0" fmla="*/ 1 w 24"/>
                <a:gd name="T1" fmla="*/ 0 h 304"/>
                <a:gd name="T2" fmla="*/ 0 w 24"/>
                <a:gd name="T3" fmla="*/ 1 h 304"/>
                <a:gd name="T4" fmla="*/ 0 w 24"/>
                <a:gd name="T5" fmla="*/ 1 h 304"/>
                <a:gd name="T6" fmla="*/ 1 w 24"/>
                <a:gd name="T7" fmla="*/ 1 h 304"/>
                <a:gd name="T8" fmla="*/ 1 w 24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4"/>
                <a:gd name="T17" fmla="*/ 24 w 24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4">
                  <a:moveTo>
                    <a:pt x="23" y="0"/>
                  </a:moveTo>
                  <a:lnTo>
                    <a:pt x="0" y="20"/>
                  </a:lnTo>
                  <a:lnTo>
                    <a:pt x="0" y="283"/>
                  </a:lnTo>
                  <a:lnTo>
                    <a:pt x="23" y="303"/>
                  </a:lnTo>
                  <a:lnTo>
                    <a:pt x="23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5" name="Rectangle 115"/>
            <p:cNvSpPr>
              <a:spLocks noChangeArrowheads="1"/>
            </p:cNvSpPr>
            <p:nvPr/>
          </p:nvSpPr>
          <p:spPr bwMode="auto">
            <a:xfrm>
              <a:off x="5066" y="2004"/>
              <a:ext cx="204" cy="147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6626" name="Picture 11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68" y="2008"/>
              <a:ext cx="209" cy="15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627" name="Rectangle 117"/>
            <p:cNvSpPr>
              <a:spLocks noChangeArrowheads="1"/>
            </p:cNvSpPr>
            <p:nvPr/>
          </p:nvSpPr>
          <p:spPr bwMode="auto">
            <a:xfrm>
              <a:off x="5122" y="2209"/>
              <a:ext cx="66" cy="21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28" name="Rectangle 118"/>
            <p:cNvSpPr>
              <a:spLocks noChangeArrowheads="1"/>
            </p:cNvSpPr>
            <p:nvPr/>
          </p:nvSpPr>
          <p:spPr bwMode="auto">
            <a:xfrm>
              <a:off x="5019" y="2213"/>
              <a:ext cx="76" cy="49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29" name="Rectangle 119"/>
            <p:cNvSpPr>
              <a:spLocks noChangeArrowheads="1"/>
            </p:cNvSpPr>
            <p:nvPr/>
          </p:nvSpPr>
          <p:spPr bwMode="auto">
            <a:xfrm>
              <a:off x="5224" y="2213"/>
              <a:ext cx="77" cy="49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30" name="Rectangle 120"/>
            <p:cNvSpPr>
              <a:spLocks noChangeArrowheads="1"/>
            </p:cNvSpPr>
            <p:nvPr/>
          </p:nvSpPr>
          <p:spPr bwMode="auto">
            <a:xfrm>
              <a:off x="5140" y="2252"/>
              <a:ext cx="36" cy="1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31" name="Oval 121"/>
            <p:cNvSpPr>
              <a:spLocks noChangeArrowheads="1"/>
            </p:cNvSpPr>
            <p:nvPr/>
          </p:nvSpPr>
          <p:spPr bwMode="auto">
            <a:xfrm>
              <a:off x="5114" y="2252"/>
              <a:ext cx="7" cy="10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32" name="Oval 122"/>
            <p:cNvSpPr>
              <a:spLocks noChangeArrowheads="1"/>
            </p:cNvSpPr>
            <p:nvPr/>
          </p:nvSpPr>
          <p:spPr bwMode="auto">
            <a:xfrm>
              <a:off x="5203" y="2253"/>
              <a:ext cx="6" cy="9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415" name="Line 123"/>
          <p:cNvSpPr>
            <a:spLocks noChangeShapeType="1"/>
          </p:cNvSpPr>
          <p:nvPr/>
        </p:nvSpPr>
        <p:spPr bwMode="auto">
          <a:xfrm rot="16200000" flipH="1">
            <a:off x="1132681" y="2255044"/>
            <a:ext cx="1588" cy="1473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6" name="Rectangle 124"/>
          <p:cNvSpPr>
            <a:spLocks noChangeArrowheads="1"/>
          </p:cNvSpPr>
          <p:nvPr/>
        </p:nvSpPr>
        <p:spPr bwMode="auto">
          <a:xfrm rot="-5400000">
            <a:off x="360363" y="2963863"/>
            <a:ext cx="74612" cy="74612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17" name="Rectangle 125"/>
          <p:cNvSpPr>
            <a:spLocks noChangeArrowheads="1"/>
          </p:cNvSpPr>
          <p:nvPr/>
        </p:nvSpPr>
        <p:spPr bwMode="auto">
          <a:xfrm rot="-5400000">
            <a:off x="1630363" y="2754313"/>
            <a:ext cx="74612" cy="74612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18" name="Line 126"/>
          <p:cNvSpPr>
            <a:spLocks noChangeShapeType="1"/>
          </p:cNvSpPr>
          <p:nvPr/>
        </p:nvSpPr>
        <p:spPr bwMode="auto">
          <a:xfrm rot="-5400000">
            <a:off x="677069" y="2882107"/>
            <a:ext cx="1920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9" name="Text Box 178"/>
          <p:cNvSpPr txBox="1">
            <a:spLocks noChangeArrowheads="1"/>
          </p:cNvSpPr>
          <p:nvPr/>
        </p:nvSpPr>
        <p:spPr bwMode="auto">
          <a:xfrm>
            <a:off x="312388" y="1242536"/>
            <a:ext cx="1516762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CAD &amp; Voice </a:t>
            </a:r>
          </a:p>
          <a:p>
            <a:pPr algn="ctr"/>
            <a:r>
              <a:rPr lang="en-US" sz="1400" b="1" dirty="0">
                <a:solidFill>
                  <a:schemeClr val="bg2"/>
                </a:solidFill>
              </a:rPr>
              <a:t>Recording Sub-</a:t>
            </a:r>
          </a:p>
          <a:p>
            <a:pPr algn="ctr"/>
            <a:r>
              <a:rPr lang="en-US" sz="1400" b="1" dirty="0">
                <a:solidFill>
                  <a:schemeClr val="bg2"/>
                </a:solidFill>
              </a:rPr>
              <a:t>System</a:t>
            </a:r>
          </a:p>
        </p:txBody>
      </p:sp>
      <p:sp>
        <p:nvSpPr>
          <p:cNvPr id="16420" name="Line 180"/>
          <p:cNvSpPr>
            <a:spLocks noChangeShapeType="1"/>
          </p:cNvSpPr>
          <p:nvPr/>
        </p:nvSpPr>
        <p:spPr bwMode="auto">
          <a:xfrm>
            <a:off x="1360488" y="2792413"/>
            <a:ext cx="0" cy="1905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13" name="Group 181"/>
          <p:cNvGrpSpPr>
            <a:grpSpLocks/>
          </p:cNvGrpSpPr>
          <p:nvPr/>
        </p:nvGrpSpPr>
        <p:grpSpPr bwMode="auto">
          <a:xfrm>
            <a:off x="292100" y="3440113"/>
            <a:ext cx="723900" cy="288925"/>
            <a:chOff x="2920" y="2312"/>
            <a:chExt cx="576" cy="286"/>
          </a:xfrm>
        </p:grpSpPr>
        <p:sp useBgFill="1">
          <p:nvSpPr>
            <p:cNvPr id="16578" name="Oval 182"/>
            <p:cNvSpPr>
              <a:spLocks noChangeArrowheads="1"/>
            </p:cNvSpPr>
            <p:nvPr/>
          </p:nvSpPr>
          <p:spPr bwMode="auto">
            <a:xfrm>
              <a:off x="3019" y="2312"/>
              <a:ext cx="373" cy="150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16579" name="Oval 183"/>
            <p:cNvSpPr>
              <a:spLocks noChangeArrowheads="1"/>
            </p:cNvSpPr>
            <p:nvPr/>
          </p:nvSpPr>
          <p:spPr bwMode="auto">
            <a:xfrm>
              <a:off x="3066" y="2449"/>
              <a:ext cx="313" cy="149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574648" name="Oval 184"/>
            <p:cNvSpPr>
              <a:spLocks noChangeArrowheads="1"/>
            </p:cNvSpPr>
            <p:nvPr/>
          </p:nvSpPr>
          <p:spPr bwMode="auto">
            <a:xfrm>
              <a:off x="2920" y="2376"/>
              <a:ext cx="332" cy="123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  <p:sp useBgFill="1">
          <p:nvSpPr>
            <p:cNvPr id="574649" name="Oval 185"/>
            <p:cNvSpPr>
              <a:spLocks noChangeArrowheads="1"/>
            </p:cNvSpPr>
            <p:nvPr/>
          </p:nvSpPr>
          <p:spPr bwMode="auto">
            <a:xfrm>
              <a:off x="3271" y="2353"/>
              <a:ext cx="225" cy="174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  <p:sp useBgFill="1">
          <p:nvSpPr>
            <p:cNvPr id="574650" name="Oval 186"/>
            <p:cNvSpPr>
              <a:spLocks noChangeArrowheads="1"/>
            </p:cNvSpPr>
            <p:nvPr/>
          </p:nvSpPr>
          <p:spPr bwMode="auto">
            <a:xfrm>
              <a:off x="3141" y="2381"/>
              <a:ext cx="287" cy="211"/>
            </a:xfrm>
            <a:prstGeom prst="ellipse">
              <a:avLst/>
            </a:prstGeom>
            <a:ln w="254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</p:grpSp>
      <p:sp>
        <p:nvSpPr>
          <p:cNvPr id="16422" name="Text Box 187"/>
          <p:cNvSpPr txBox="1">
            <a:spLocks noChangeArrowheads="1"/>
          </p:cNvSpPr>
          <p:nvPr/>
        </p:nvSpPr>
        <p:spPr bwMode="auto">
          <a:xfrm>
            <a:off x="522288" y="3840163"/>
            <a:ext cx="104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2B2B2"/>
                </a:solidFill>
              </a:rPr>
              <a:t>Other</a:t>
            </a:r>
          </a:p>
          <a:p>
            <a:r>
              <a:rPr lang="en-US" sz="1200" b="1">
                <a:solidFill>
                  <a:srgbClr val="B2B2B2"/>
                </a:solidFill>
              </a:rPr>
              <a:t>Sub-system</a:t>
            </a:r>
          </a:p>
        </p:txBody>
      </p:sp>
      <p:sp>
        <p:nvSpPr>
          <p:cNvPr id="16423" name="Line 188"/>
          <p:cNvSpPr>
            <a:spLocks noChangeShapeType="1"/>
          </p:cNvSpPr>
          <p:nvPr/>
        </p:nvSpPr>
        <p:spPr bwMode="auto">
          <a:xfrm>
            <a:off x="1003300" y="3008313"/>
            <a:ext cx="0" cy="482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14" name="Group 189"/>
          <p:cNvGrpSpPr>
            <a:grpSpLocks/>
          </p:cNvGrpSpPr>
          <p:nvPr/>
        </p:nvGrpSpPr>
        <p:grpSpPr bwMode="auto">
          <a:xfrm>
            <a:off x="901700" y="3440113"/>
            <a:ext cx="723900" cy="288925"/>
            <a:chOff x="2920" y="2312"/>
            <a:chExt cx="576" cy="286"/>
          </a:xfrm>
        </p:grpSpPr>
        <p:sp useBgFill="1">
          <p:nvSpPr>
            <p:cNvPr id="16573" name="Oval 190"/>
            <p:cNvSpPr>
              <a:spLocks noChangeArrowheads="1"/>
            </p:cNvSpPr>
            <p:nvPr/>
          </p:nvSpPr>
          <p:spPr bwMode="auto">
            <a:xfrm>
              <a:off x="3019" y="2312"/>
              <a:ext cx="373" cy="150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16574" name="Oval 191"/>
            <p:cNvSpPr>
              <a:spLocks noChangeArrowheads="1"/>
            </p:cNvSpPr>
            <p:nvPr/>
          </p:nvSpPr>
          <p:spPr bwMode="auto">
            <a:xfrm>
              <a:off x="3066" y="2449"/>
              <a:ext cx="313" cy="149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574656" name="Oval 192"/>
            <p:cNvSpPr>
              <a:spLocks noChangeArrowheads="1"/>
            </p:cNvSpPr>
            <p:nvPr/>
          </p:nvSpPr>
          <p:spPr bwMode="auto">
            <a:xfrm>
              <a:off x="2920" y="2376"/>
              <a:ext cx="332" cy="123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  <p:sp useBgFill="1">
          <p:nvSpPr>
            <p:cNvPr id="574657" name="Oval 193"/>
            <p:cNvSpPr>
              <a:spLocks noChangeArrowheads="1"/>
            </p:cNvSpPr>
            <p:nvPr/>
          </p:nvSpPr>
          <p:spPr bwMode="auto">
            <a:xfrm>
              <a:off x="3271" y="2353"/>
              <a:ext cx="225" cy="174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  <p:sp useBgFill="1">
          <p:nvSpPr>
            <p:cNvPr id="574658" name="Oval 194"/>
            <p:cNvSpPr>
              <a:spLocks noChangeArrowheads="1"/>
            </p:cNvSpPr>
            <p:nvPr/>
          </p:nvSpPr>
          <p:spPr bwMode="auto">
            <a:xfrm>
              <a:off x="3141" y="2381"/>
              <a:ext cx="287" cy="211"/>
            </a:xfrm>
            <a:prstGeom prst="ellipse">
              <a:avLst/>
            </a:prstGeom>
            <a:ln w="254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</p:grpSp>
      <p:sp>
        <p:nvSpPr>
          <p:cNvPr id="16425" name="Rectangle 19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72500" cy="533400"/>
          </a:xfrm>
        </p:spPr>
        <p:txBody>
          <a:bodyPr/>
          <a:lstStyle/>
          <a:p>
            <a:r>
              <a:rPr lang="en-US" dirty="0" smtClean="0"/>
              <a:t>End-to-end solution for train radio systems</a:t>
            </a:r>
          </a:p>
        </p:txBody>
      </p:sp>
      <p:grpSp>
        <p:nvGrpSpPr>
          <p:cNvPr id="15" name="Group 196"/>
          <p:cNvGrpSpPr>
            <a:grpSpLocks/>
          </p:cNvGrpSpPr>
          <p:nvPr/>
        </p:nvGrpSpPr>
        <p:grpSpPr bwMode="auto">
          <a:xfrm>
            <a:off x="685800" y="4364038"/>
            <a:ext cx="635000" cy="522287"/>
            <a:chOff x="4631" y="2930"/>
            <a:chExt cx="400" cy="329"/>
          </a:xfrm>
        </p:grpSpPr>
        <p:grpSp>
          <p:nvGrpSpPr>
            <p:cNvPr id="16" name="Group 197"/>
            <p:cNvGrpSpPr>
              <a:grpSpLocks/>
            </p:cNvGrpSpPr>
            <p:nvPr/>
          </p:nvGrpSpPr>
          <p:grpSpPr bwMode="auto">
            <a:xfrm>
              <a:off x="4760" y="2955"/>
              <a:ext cx="271" cy="186"/>
              <a:chOff x="620" y="2875"/>
              <a:chExt cx="540" cy="428"/>
            </a:xfrm>
          </p:grpSpPr>
          <p:grpSp>
            <p:nvGrpSpPr>
              <p:cNvPr id="17" name="Group 198"/>
              <p:cNvGrpSpPr>
                <a:grpSpLocks/>
              </p:cNvGrpSpPr>
              <p:nvPr/>
            </p:nvGrpSpPr>
            <p:grpSpPr bwMode="auto">
              <a:xfrm>
                <a:off x="743" y="2875"/>
                <a:ext cx="417" cy="387"/>
                <a:chOff x="743" y="2875"/>
                <a:chExt cx="417" cy="387"/>
              </a:xfrm>
            </p:grpSpPr>
            <p:grpSp>
              <p:nvGrpSpPr>
                <p:cNvPr id="18" name="Group 199"/>
                <p:cNvGrpSpPr>
                  <a:grpSpLocks/>
                </p:cNvGrpSpPr>
                <p:nvPr/>
              </p:nvGrpSpPr>
              <p:grpSpPr bwMode="auto">
                <a:xfrm>
                  <a:off x="743" y="2875"/>
                  <a:ext cx="417" cy="387"/>
                  <a:chOff x="743" y="2875"/>
                  <a:chExt cx="417" cy="387"/>
                </a:xfrm>
              </p:grpSpPr>
              <p:grpSp>
                <p:nvGrpSpPr>
                  <p:cNvPr id="19" name="Group 200"/>
                  <p:cNvGrpSpPr>
                    <a:grpSpLocks/>
                  </p:cNvGrpSpPr>
                  <p:nvPr/>
                </p:nvGrpSpPr>
                <p:grpSpPr bwMode="auto">
                  <a:xfrm>
                    <a:off x="743" y="3092"/>
                    <a:ext cx="417" cy="170"/>
                    <a:chOff x="743" y="3092"/>
                    <a:chExt cx="417" cy="170"/>
                  </a:xfrm>
                </p:grpSpPr>
                <p:sp>
                  <p:nvSpPr>
                    <p:cNvPr id="16570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743" y="3092"/>
                      <a:ext cx="240" cy="170"/>
                    </a:xfrm>
                    <a:custGeom>
                      <a:avLst/>
                      <a:gdLst>
                        <a:gd name="T0" fmla="*/ 239 w 240"/>
                        <a:gd name="T1" fmla="*/ 52 h 170"/>
                        <a:gd name="T2" fmla="*/ 239 w 240"/>
                        <a:gd name="T3" fmla="*/ 169 h 170"/>
                        <a:gd name="T4" fmla="*/ 0 w 240"/>
                        <a:gd name="T5" fmla="*/ 83 h 170"/>
                        <a:gd name="T6" fmla="*/ 0 w 240"/>
                        <a:gd name="T7" fmla="*/ 0 h 170"/>
                        <a:gd name="T8" fmla="*/ 239 w 240"/>
                        <a:gd name="T9" fmla="*/ 52 h 17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170"/>
                        <a:gd name="T17" fmla="*/ 240 w 240"/>
                        <a:gd name="T18" fmla="*/ 170 h 17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170">
                          <a:moveTo>
                            <a:pt x="239" y="52"/>
                          </a:moveTo>
                          <a:lnTo>
                            <a:pt x="239" y="169"/>
                          </a:lnTo>
                          <a:lnTo>
                            <a:pt x="0" y="83"/>
                          </a:lnTo>
                          <a:lnTo>
                            <a:pt x="0" y="0"/>
                          </a:lnTo>
                          <a:lnTo>
                            <a:pt x="239" y="52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71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82" y="3133"/>
                      <a:ext cx="178" cy="129"/>
                    </a:xfrm>
                    <a:custGeom>
                      <a:avLst/>
                      <a:gdLst>
                        <a:gd name="T0" fmla="*/ 0 w 178"/>
                        <a:gd name="T1" fmla="*/ 11 h 129"/>
                        <a:gd name="T2" fmla="*/ 0 w 178"/>
                        <a:gd name="T3" fmla="*/ 128 h 129"/>
                        <a:gd name="T4" fmla="*/ 177 w 178"/>
                        <a:gd name="T5" fmla="*/ 100 h 129"/>
                        <a:gd name="T6" fmla="*/ 177 w 178"/>
                        <a:gd name="T7" fmla="*/ 0 h 129"/>
                        <a:gd name="T8" fmla="*/ 0 w 178"/>
                        <a:gd name="T9" fmla="*/ 11 h 1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8"/>
                        <a:gd name="T16" fmla="*/ 0 h 129"/>
                        <a:gd name="T17" fmla="*/ 178 w 178"/>
                        <a:gd name="T18" fmla="*/ 129 h 1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8" h="129">
                          <a:moveTo>
                            <a:pt x="0" y="11"/>
                          </a:moveTo>
                          <a:lnTo>
                            <a:pt x="0" y="128"/>
                          </a:lnTo>
                          <a:lnTo>
                            <a:pt x="177" y="100"/>
                          </a:lnTo>
                          <a:lnTo>
                            <a:pt x="177" y="0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72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743" y="3092"/>
                      <a:ext cx="417" cy="53"/>
                    </a:xfrm>
                    <a:custGeom>
                      <a:avLst/>
                      <a:gdLst>
                        <a:gd name="T0" fmla="*/ 416 w 417"/>
                        <a:gd name="T1" fmla="*/ 41 h 53"/>
                        <a:gd name="T2" fmla="*/ 237 w 417"/>
                        <a:gd name="T3" fmla="*/ 52 h 53"/>
                        <a:gd name="T4" fmla="*/ 0 w 417"/>
                        <a:gd name="T5" fmla="*/ 0 h 53"/>
                        <a:gd name="T6" fmla="*/ 175 w 417"/>
                        <a:gd name="T7" fmla="*/ 0 h 53"/>
                        <a:gd name="T8" fmla="*/ 416 w 417"/>
                        <a:gd name="T9" fmla="*/ 41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7"/>
                        <a:gd name="T16" fmla="*/ 0 h 53"/>
                        <a:gd name="T17" fmla="*/ 417 w 417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7" h="53">
                          <a:moveTo>
                            <a:pt x="416" y="41"/>
                          </a:moveTo>
                          <a:lnTo>
                            <a:pt x="237" y="52"/>
                          </a:lnTo>
                          <a:lnTo>
                            <a:pt x="0" y="0"/>
                          </a:lnTo>
                          <a:lnTo>
                            <a:pt x="175" y="0"/>
                          </a:lnTo>
                          <a:lnTo>
                            <a:pt x="416" y="4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6565" name="Freeform 204"/>
                  <p:cNvSpPr>
                    <a:spLocks/>
                  </p:cNvSpPr>
                  <p:nvPr/>
                </p:nvSpPr>
                <p:spPr bwMode="auto">
                  <a:xfrm>
                    <a:off x="873" y="3079"/>
                    <a:ext cx="152" cy="49"/>
                  </a:xfrm>
                  <a:custGeom>
                    <a:avLst/>
                    <a:gdLst>
                      <a:gd name="T0" fmla="*/ 151 w 152"/>
                      <a:gd name="T1" fmla="*/ 27 h 49"/>
                      <a:gd name="T2" fmla="*/ 151 w 152"/>
                      <a:gd name="T3" fmla="*/ 43 h 49"/>
                      <a:gd name="T4" fmla="*/ 80 w 152"/>
                      <a:gd name="T5" fmla="*/ 48 h 49"/>
                      <a:gd name="T6" fmla="*/ 0 w 152"/>
                      <a:gd name="T7" fmla="*/ 31 h 49"/>
                      <a:gd name="T8" fmla="*/ 0 w 152"/>
                      <a:gd name="T9" fmla="*/ 0 h 49"/>
                      <a:gd name="T10" fmla="*/ 151 w 152"/>
                      <a:gd name="T11" fmla="*/ 27 h 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2"/>
                      <a:gd name="T19" fmla="*/ 0 h 49"/>
                      <a:gd name="T20" fmla="*/ 152 w 152"/>
                      <a:gd name="T21" fmla="*/ 49 h 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2" h="49">
                        <a:moveTo>
                          <a:pt x="151" y="27"/>
                        </a:moveTo>
                        <a:lnTo>
                          <a:pt x="151" y="43"/>
                        </a:lnTo>
                        <a:lnTo>
                          <a:pt x="80" y="48"/>
                        </a:lnTo>
                        <a:lnTo>
                          <a:pt x="0" y="31"/>
                        </a:lnTo>
                        <a:lnTo>
                          <a:pt x="0" y="0"/>
                        </a:lnTo>
                        <a:lnTo>
                          <a:pt x="151" y="27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20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791" y="2875"/>
                    <a:ext cx="337" cy="242"/>
                    <a:chOff x="791" y="2875"/>
                    <a:chExt cx="337" cy="242"/>
                  </a:xfrm>
                </p:grpSpPr>
                <p:sp>
                  <p:nvSpPr>
                    <p:cNvPr id="16567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791" y="2875"/>
                      <a:ext cx="193" cy="236"/>
                    </a:xfrm>
                    <a:custGeom>
                      <a:avLst/>
                      <a:gdLst>
                        <a:gd name="T0" fmla="*/ 165 w 193"/>
                        <a:gd name="T1" fmla="*/ 235 h 236"/>
                        <a:gd name="T2" fmla="*/ 192 w 193"/>
                        <a:gd name="T3" fmla="*/ 8 h 236"/>
                        <a:gd name="T4" fmla="*/ 26 w 193"/>
                        <a:gd name="T5" fmla="*/ 0 h 236"/>
                        <a:gd name="T6" fmla="*/ 0 w 193"/>
                        <a:gd name="T7" fmla="*/ 203 h 236"/>
                        <a:gd name="T8" fmla="*/ 165 w 193"/>
                        <a:gd name="T9" fmla="*/ 235 h 2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3"/>
                        <a:gd name="T16" fmla="*/ 0 h 236"/>
                        <a:gd name="T17" fmla="*/ 193 w 193"/>
                        <a:gd name="T18" fmla="*/ 236 h 2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3" h="236">
                          <a:moveTo>
                            <a:pt x="165" y="235"/>
                          </a:moveTo>
                          <a:lnTo>
                            <a:pt x="192" y="8"/>
                          </a:lnTo>
                          <a:lnTo>
                            <a:pt x="26" y="0"/>
                          </a:lnTo>
                          <a:lnTo>
                            <a:pt x="0" y="203"/>
                          </a:lnTo>
                          <a:lnTo>
                            <a:pt x="165" y="235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68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956" y="2882"/>
                      <a:ext cx="172" cy="235"/>
                    </a:xfrm>
                    <a:custGeom>
                      <a:avLst/>
                      <a:gdLst>
                        <a:gd name="T0" fmla="*/ 27 w 172"/>
                        <a:gd name="T1" fmla="*/ 0 h 235"/>
                        <a:gd name="T2" fmla="*/ 171 w 172"/>
                        <a:gd name="T3" fmla="*/ 52 h 235"/>
                        <a:gd name="T4" fmla="*/ 151 w 172"/>
                        <a:gd name="T5" fmla="*/ 234 h 235"/>
                        <a:gd name="T6" fmla="*/ 0 w 172"/>
                        <a:gd name="T7" fmla="*/ 228 h 235"/>
                        <a:gd name="T8" fmla="*/ 27 w 172"/>
                        <a:gd name="T9" fmla="*/ 0 h 2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2"/>
                        <a:gd name="T16" fmla="*/ 0 h 235"/>
                        <a:gd name="T17" fmla="*/ 172 w 172"/>
                        <a:gd name="T18" fmla="*/ 235 h 2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2" h="235">
                          <a:moveTo>
                            <a:pt x="27" y="0"/>
                          </a:moveTo>
                          <a:lnTo>
                            <a:pt x="171" y="52"/>
                          </a:lnTo>
                          <a:lnTo>
                            <a:pt x="151" y="234"/>
                          </a:lnTo>
                          <a:lnTo>
                            <a:pt x="0" y="228"/>
                          </a:lnTo>
                          <a:lnTo>
                            <a:pt x="27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69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812" y="2898"/>
                      <a:ext cx="140" cy="178"/>
                    </a:xfrm>
                    <a:custGeom>
                      <a:avLst/>
                      <a:gdLst>
                        <a:gd name="T0" fmla="*/ 139 w 140"/>
                        <a:gd name="T1" fmla="*/ 8 h 178"/>
                        <a:gd name="T2" fmla="*/ 119 w 140"/>
                        <a:gd name="T3" fmla="*/ 177 h 178"/>
                        <a:gd name="T4" fmla="*/ 0 w 140"/>
                        <a:gd name="T5" fmla="*/ 156 h 178"/>
                        <a:gd name="T6" fmla="*/ 21 w 140"/>
                        <a:gd name="T7" fmla="*/ 0 h 178"/>
                        <a:gd name="T8" fmla="*/ 139 w 140"/>
                        <a:gd name="T9" fmla="*/ 8 h 1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0"/>
                        <a:gd name="T16" fmla="*/ 0 h 178"/>
                        <a:gd name="T17" fmla="*/ 140 w 140"/>
                        <a:gd name="T18" fmla="*/ 178 h 1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0" h="178">
                          <a:moveTo>
                            <a:pt x="139" y="8"/>
                          </a:moveTo>
                          <a:lnTo>
                            <a:pt x="119" y="177"/>
                          </a:lnTo>
                          <a:lnTo>
                            <a:pt x="0" y="156"/>
                          </a:lnTo>
                          <a:lnTo>
                            <a:pt x="21" y="0"/>
                          </a:lnTo>
                          <a:lnTo>
                            <a:pt x="139" y="8"/>
                          </a:lnTo>
                        </a:path>
                      </a:pathLst>
                    </a:custGeom>
                    <a:solidFill>
                      <a:srgbClr val="00C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21" name="Group 209"/>
                <p:cNvGrpSpPr>
                  <a:grpSpLocks/>
                </p:cNvGrpSpPr>
                <p:nvPr/>
              </p:nvGrpSpPr>
              <p:grpSpPr bwMode="auto">
                <a:xfrm>
                  <a:off x="755" y="3110"/>
                  <a:ext cx="141" cy="112"/>
                  <a:chOff x="755" y="3110"/>
                  <a:chExt cx="141" cy="112"/>
                </a:xfrm>
              </p:grpSpPr>
              <p:sp>
                <p:nvSpPr>
                  <p:cNvPr id="16557" name="Freeform 210"/>
                  <p:cNvSpPr>
                    <a:spLocks/>
                  </p:cNvSpPr>
                  <p:nvPr/>
                </p:nvSpPr>
                <p:spPr bwMode="auto">
                  <a:xfrm>
                    <a:off x="761" y="3110"/>
                    <a:ext cx="135" cy="112"/>
                  </a:xfrm>
                  <a:custGeom>
                    <a:avLst/>
                    <a:gdLst>
                      <a:gd name="T0" fmla="*/ 0 w 135"/>
                      <a:gd name="T1" fmla="*/ 0 h 112"/>
                      <a:gd name="T2" fmla="*/ 134 w 135"/>
                      <a:gd name="T3" fmla="*/ 33 h 112"/>
                      <a:gd name="T4" fmla="*/ 134 w 135"/>
                      <a:gd name="T5" fmla="*/ 111 h 112"/>
                      <a:gd name="T6" fmla="*/ 0 w 135"/>
                      <a:gd name="T7" fmla="*/ 62 h 112"/>
                      <a:gd name="T8" fmla="*/ 0 w 135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5"/>
                      <a:gd name="T16" fmla="*/ 0 h 112"/>
                      <a:gd name="T17" fmla="*/ 135 w 135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5" h="112">
                        <a:moveTo>
                          <a:pt x="0" y="0"/>
                        </a:moveTo>
                        <a:lnTo>
                          <a:pt x="134" y="33"/>
                        </a:lnTo>
                        <a:lnTo>
                          <a:pt x="134" y="111"/>
                        </a:lnTo>
                        <a:lnTo>
                          <a:pt x="0" y="6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58" name="Line 2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6" y="3132"/>
                    <a:ext cx="45" cy="1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59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829" y="3155"/>
                    <a:ext cx="39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60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3128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61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883" y="3144"/>
                    <a:ext cx="0" cy="7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62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763" y="3142"/>
                    <a:ext cx="116" cy="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63" name="Line 2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55" y="3124"/>
                    <a:ext cx="132" cy="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2" name="Group 217"/>
              <p:cNvGrpSpPr>
                <a:grpSpLocks/>
              </p:cNvGrpSpPr>
              <p:nvPr/>
            </p:nvGrpSpPr>
            <p:grpSpPr bwMode="auto">
              <a:xfrm>
                <a:off x="620" y="3113"/>
                <a:ext cx="325" cy="190"/>
                <a:chOff x="620" y="3113"/>
                <a:chExt cx="325" cy="190"/>
              </a:xfrm>
            </p:grpSpPr>
            <p:grpSp>
              <p:nvGrpSpPr>
                <p:cNvPr id="23" name="Group 218"/>
                <p:cNvGrpSpPr>
                  <a:grpSpLocks/>
                </p:cNvGrpSpPr>
                <p:nvPr/>
              </p:nvGrpSpPr>
              <p:grpSpPr bwMode="auto">
                <a:xfrm>
                  <a:off x="871" y="3215"/>
                  <a:ext cx="55" cy="46"/>
                  <a:chOff x="871" y="3215"/>
                  <a:chExt cx="55" cy="46"/>
                </a:xfrm>
              </p:grpSpPr>
              <p:sp>
                <p:nvSpPr>
                  <p:cNvPr id="16553" name="Freeform 219"/>
                  <p:cNvSpPr>
                    <a:spLocks/>
                  </p:cNvSpPr>
                  <p:nvPr/>
                </p:nvSpPr>
                <p:spPr bwMode="auto">
                  <a:xfrm>
                    <a:off x="909" y="3215"/>
                    <a:ext cx="17" cy="46"/>
                  </a:xfrm>
                  <a:custGeom>
                    <a:avLst/>
                    <a:gdLst>
                      <a:gd name="T0" fmla="*/ 11 w 17"/>
                      <a:gd name="T1" fmla="*/ 0 h 46"/>
                      <a:gd name="T2" fmla="*/ 16 w 17"/>
                      <a:gd name="T3" fmla="*/ 42 h 46"/>
                      <a:gd name="T4" fmla="*/ 4 w 17"/>
                      <a:gd name="T5" fmla="*/ 45 h 46"/>
                      <a:gd name="T6" fmla="*/ 0 w 17"/>
                      <a:gd name="T7" fmla="*/ 3 h 46"/>
                      <a:gd name="T8" fmla="*/ 11 w 17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46"/>
                      <a:gd name="T17" fmla="*/ 17 w 17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46">
                        <a:moveTo>
                          <a:pt x="11" y="0"/>
                        </a:moveTo>
                        <a:lnTo>
                          <a:pt x="16" y="42"/>
                        </a:lnTo>
                        <a:lnTo>
                          <a:pt x="4" y="45"/>
                        </a:lnTo>
                        <a:lnTo>
                          <a:pt x="0" y="3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54" name="Freeform 220"/>
                  <p:cNvSpPr>
                    <a:spLocks/>
                  </p:cNvSpPr>
                  <p:nvPr/>
                </p:nvSpPr>
                <p:spPr bwMode="auto">
                  <a:xfrm>
                    <a:off x="871" y="3221"/>
                    <a:ext cx="43" cy="40"/>
                  </a:xfrm>
                  <a:custGeom>
                    <a:avLst/>
                    <a:gdLst>
                      <a:gd name="T0" fmla="*/ 38 w 43"/>
                      <a:gd name="T1" fmla="*/ 2 h 40"/>
                      <a:gd name="T2" fmla="*/ 42 w 43"/>
                      <a:gd name="T3" fmla="*/ 39 h 40"/>
                      <a:gd name="T4" fmla="*/ 0 w 43"/>
                      <a:gd name="T5" fmla="*/ 20 h 40"/>
                      <a:gd name="T6" fmla="*/ 17 w 43"/>
                      <a:gd name="T7" fmla="*/ 14 h 40"/>
                      <a:gd name="T8" fmla="*/ 31 w 43"/>
                      <a:gd name="T9" fmla="*/ 23 h 40"/>
                      <a:gd name="T10" fmla="*/ 27 w 43"/>
                      <a:gd name="T11" fmla="*/ 0 h 40"/>
                      <a:gd name="T12" fmla="*/ 38 w 43"/>
                      <a:gd name="T13" fmla="*/ 2 h 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3"/>
                      <a:gd name="T22" fmla="*/ 0 h 40"/>
                      <a:gd name="T23" fmla="*/ 43 w 43"/>
                      <a:gd name="T24" fmla="*/ 40 h 4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3" h="40">
                        <a:moveTo>
                          <a:pt x="38" y="2"/>
                        </a:moveTo>
                        <a:lnTo>
                          <a:pt x="42" y="39"/>
                        </a:lnTo>
                        <a:lnTo>
                          <a:pt x="0" y="20"/>
                        </a:lnTo>
                        <a:lnTo>
                          <a:pt x="17" y="14"/>
                        </a:lnTo>
                        <a:lnTo>
                          <a:pt x="31" y="23"/>
                        </a:lnTo>
                        <a:lnTo>
                          <a:pt x="27" y="0"/>
                        </a:lnTo>
                        <a:lnTo>
                          <a:pt x="38" y="2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" name="Group 221"/>
                <p:cNvGrpSpPr>
                  <a:grpSpLocks/>
                </p:cNvGrpSpPr>
                <p:nvPr/>
              </p:nvGrpSpPr>
              <p:grpSpPr bwMode="auto">
                <a:xfrm>
                  <a:off x="620" y="3113"/>
                  <a:ext cx="325" cy="190"/>
                  <a:chOff x="620" y="3113"/>
                  <a:chExt cx="325" cy="190"/>
                </a:xfrm>
              </p:grpSpPr>
              <p:sp>
                <p:nvSpPr>
                  <p:cNvPr id="16526" name="Freeform 222"/>
                  <p:cNvSpPr>
                    <a:spLocks/>
                  </p:cNvSpPr>
                  <p:nvPr/>
                </p:nvSpPr>
                <p:spPr bwMode="auto">
                  <a:xfrm>
                    <a:off x="621" y="3113"/>
                    <a:ext cx="320" cy="168"/>
                  </a:xfrm>
                  <a:custGeom>
                    <a:avLst/>
                    <a:gdLst>
                      <a:gd name="T0" fmla="*/ 319 w 320"/>
                      <a:gd name="T1" fmla="*/ 71 h 168"/>
                      <a:gd name="T2" fmla="*/ 166 w 320"/>
                      <a:gd name="T3" fmla="*/ 167 h 168"/>
                      <a:gd name="T4" fmla="*/ 0 w 320"/>
                      <a:gd name="T5" fmla="*/ 73 h 168"/>
                      <a:gd name="T6" fmla="*/ 127 w 320"/>
                      <a:gd name="T7" fmla="*/ 0 h 168"/>
                      <a:gd name="T8" fmla="*/ 319 w 320"/>
                      <a:gd name="T9" fmla="*/ 71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168"/>
                      <a:gd name="T17" fmla="*/ 320 w 320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168">
                        <a:moveTo>
                          <a:pt x="319" y="71"/>
                        </a:moveTo>
                        <a:lnTo>
                          <a:pt x="166" y="167"/>
                        </a:lnTo>
                        <a:lnTo>
                          <a:pt x="0" y="73"/>
                        </a:lnTo>
                        <a:lnTo>
                          <a:pt x="127" y="0"/>
                        </a:lnTo>
                        <a:lnTo>
                          <a:pt x="319" y="71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27" name="Freeform 223"/>
                  <p:cNvSpPr>
                    <a:spLocks/>
                  </p:cNvSpPr>
                  <p:nvPr/>
                </p:nvSpPr>
                <p:spPr bwMode="auto">
                  <a:xfrm>
                    <a:off x="787" y="3182"/>
                    <a:ext cx="158" cy="121"/>
                  </a:xfrm>
                  <a:custGeom>
                    <a:avLst/>
                    <a:gdLst>
                      <a:gd name="T0" fmla="*/ 152 w 158"/>
                      <a:gd name="T1" fmla="*/ 0 h 121"/>
                      <a:gd name="T2" fmla="*/ 0 w 158"/>
                      <a:gd name="T3" fmla="*/ 99 h 121"/>
                      <a:gd name="T4" fmla="*/ 4 w 158"/>
                      <a:gd name="T5" fmla="*/ 120 h 121"/>
                      <a:gd name="T6" fmla="*/ 157 w 158"/>
                      <a:gd name="T7" fmla="*/ 19 h 121"/>
                      <a:gd name="T8" fmla="*/ 152 w 158"/>
                      <a:gd name="T9" fmla="*/ 0 h 1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8"/>
                      <a:gd name="T16" fmla="*/ 0 h 121"/>
                      <a:gd name="T17" fmla="*/ 158 w 158"/>
                      <a:gd name="T18" fmla="*/ 121 h 1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8" h="121">
                        <a:moveTo>
                          <a:pt x="152" y="0"/>
                        </a:moveTo>
                        <a:lnTo>
                          <a:pt x="0" y="99"/>
                        </a:lnTo>
                        <a:lnTo>
                          <a:pt x="4" y="120"/>
                        </a:lnTo>
                        <a:lnTo>
                          <a:pt x="157" y="19"/>
                        </a:lnTo>
                        <a:lnTo>
                          <a:pt x="152" y="0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28" name="Freeform 224"/>
                  <p:cNvSpPr>
                    <a:spLocks/>
                  </p:cNvSpPr>
                  <p:nvPr/>
                </p:nvSpPr>
                <p:spPr bwMode="auto">
                  <a:xfrm>
                    <a:off x="620" y="3186"/>
                    <a:ext cx="172" cy="117"/>
                  </a:xfrm>
                  <a:custGeom>
                    <a:avLst/>
                    <a:gdLst>
                      <a:gd name="T0" fmla="*/ 171 w 172"/>
                      <a:gd name="T1" fmla="*/ 116 h 117"/>
                      <a:gd name="T2" fmla="*/ 166 w 172"/>
                      <a:gd name="T3" fmla="*/ 94 h 117"/>
                      <a:gd name="T4" fmla="*/ 0 w 172"/>
                      <a:gd name="T5" fmla="*/ 0 h 117"/>
                      <a:gd name="T6" fmla="*/ 6 w 172"/>
                      <a:gd name="T7" fmla="*/ 17 h 117"/>
                      <a:gd name="T8" fmla="*/ 171 w 172"/>
                      <a:gd name="T9" fmla="*/ 116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2"/>
                      <a:gd name="T16" fmla="*/ 0 h 117"/>
                      <a:gd name="T17" fmla="*/ 172 w 1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2" h="117">
                        <a:moveTo>
                          <a:pt x="171" y="116"/>
                        </a:moveTo>
                        <a:lnTo>
                          <a:pt x="166" y="94"/>
                        </a:lnTo>
                        <a:lnTo>
                          <a:pt x="0" y="0"/>
                        </a:lnTo>
                        <a:lnTo>
                          <a:pt x="6" y="17"/>
                        </a:lnTo>
                        <a:lnTo>
                          <a:pt x="171" y="116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29" name="Freeform 225"/>
                  <p:cNvSpPr>
                    <a:spLocks/>
                  </p:cNvSpPr>
                  <p:nvPr/>
                </p:nvSpPr>
                <p:spPr bwMode="auto">
                  <a:xfrm>
                    <a:off x="756" y="3192"/>
                    <a:ext cx="123" cy="67"/>
                  </a:xfrm>
                  <a:custGeom>
                    <a:avLst/>
                    <a:gdLst>
                      <a:gd name="T0" fmla="*/ 122 w 123"/>
                      <a:gd name="T1" fmla="*/ 17 h 67"/>
                      <a:gd name="T2" fmla="*/ 79 w 123"/>
                      <a:gd name="T3" fmla="*/ 0 h 67"/>
                      <a:gd name="T4" fmla="*/ 0 w 123"/>
                      <a:gd name="T5" fmla="*/ 46 h 67"/>
                      <a:gd name="T6" fmla="*/ 40 w 123"/>
                      <a:gd name="T7" fmla="*/ 66 h 67"/>
                      <a:gd name="T8" fmla="*/ 122 w 123"/>
                      <a:gd name="T9" fmla="*/ 17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"/>
                      <a:gd name="T16" fmla="*/ 0 h 67"/>
                      <a:gd name="T17" fmla="*/ 123 w 123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" h="67">
                        <a:moveTo>
                          <a:pt x="122" y="17"/>
                        </a:moveTo>
                        <a:lnTo>
                          <a:pt x="79" y="0"/>
                        </a:lnTo>
                        <a:lnTo>
                          <a:pt x="0" y="46"/>
                        </a:lnTo>
                        <a:lnTo>
                          <a:pt x="40" y="66"/>
                        </a:lnTo>
                        <a:lnTo>
                          <a:pt x="122" y="17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30" name="Freeform 226"/>
                  <p:cNvSpPr>
                    <a:spLocks/>
                  </p:cNvSpPr>
                  <p:nvPr/>
                </p:nvSpPr>
                <p:spPr bwMode="auto">
                  <a:xfrm>
                    <a:off x="643" y="3140"/>
                    <a:ext cx="183" cy="93"/>
                  </a:xfrm>
                  <a:custGeom>
                    <a:avLst/>
                    <a:gdLst>
                      <a:gd name="T0" fmla="*/ 182 w 183"/>
                      <a:gd name="T1" fmla="*/ 45 h 93"/>
                      <a:gd name="T2" fmla="*/ 102 w 183"/>
                      <a:gd name="T3" fmla="*/ 92 h 93"/>
                      <a:gd name="T4" fmla="*/ 0 w 183"/>
                      <a:gd name="T5" fmla="*/ 39 h 93"/>
                      <a:gd name="T6" fmla="*/ 75 w 183"/>
                      <a:gd name="T7" fmla="*/ 0 h 93"/>
                      <a:gd name="T8" fmla="*/ 182 w 183"/>
                      <a:gd name="T9" fmla="*/ 45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3"/>
                      <a:gd name="T16" fmla="*/ 0 h 93"/>
                      <a:gd name="T17" fmla="*/ 183 w 183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3" h="93">
                        <a:moveTo>
                          <a:pt x="182" y="45"/>
                        </a:moveTo>
                        <a:lnTo>
                          <a:pt x="102" y="92"/>
                        </a:lnTo>
                        <a:lnTo>
                          <a:pt x="0" y="39"/>
                        </a:lnTo>
                        <a:lnTo>
                          <a:pt x="75" y="0"/>
                        </a:lnTo>
                        <a:lnTo>
                          <a:pt x="182" y="45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31" name="Freeform 227"/>
                  <p:cNvSpPr>
                    <a:spLocks/>
                  </p:cNvSpPr>
                  <p:nvPr/>
                </p:nvSpPr>
                <p:spPr bwMode="auto">
                  <a:xfrm>
                    <a:off x="723" y="3118"/>
                    <a:ext cx="203" cy="85"/>
                  </a:xfrm>
                  <a:custGeom>
                    <a:avLst/>
                    <a:gdLst>
                      <a:gd name="T0" fmla="*/ 159 w 203"/>
                      <a:gd name="T1" fmla="*/ 84 h 85"/>
                      <a:gd name="T2" fmla="*/ 202 w 203"/>
                      <a:gd name="T3" fmla="*/ 61 h 85"/>
                      <a:gd name="T4" fmla="*/ 32 w 203"/>
                      <a:gd name="T5" fmla="*/ 0 h 85"/>
                      <a:gd name="T6" fmla="*/ 0 w 203"/>
                      <a:gd name="T7" fmla="*/ 18 h 85"/>
                      <a:gd name="T8" fmla="*/ 159 w 203"/>
                      <a:gd name="T9" fmla="*/ 84 h 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3"/>
                      <a:gd name="T16" fmla="*/ 0 h 85"/>
                      <a:gd name="T17" fmla="*/ 203 w 203"/>
                      <a:gd name="T18" fmla="*/ 85 h 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3" h="85">
                        <a:moveTo>
                          <a:pt x="159" y="84"/>
                        </a:moveTo>
                        <a:lnTo>
                          <a:pt x="202" y="61"/>
                        </a:lnTo>
                        <a:lnTo>
                          <a:pt x="32" y="0"/>
                        </a:lnTo>
                        <a:lnTo>
                          <a:pt x="0" y="18"/>
                        </a:lnTo>
                        <a:lnTo>
                          <a:pt x="159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32" name="Line 2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5" y="3118"/>
                    <a:ext cx="188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3" name="Line 2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25" y="3123"/>
                    <a:ext cx="182" cy="7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4" name="Line 2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19" y="3128"/>
                    <a:ext cx="178" cy="8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5" name="Line 2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1" y="3141"/>
                    <a:ext cx="171" cy="8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6" name="Line 2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88" y="3149"/>
                    <a:ext cx="170" cy="8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7" name="Line 2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81" y="3159"/>
                    <a:ext cx="158" cy="8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8" name="Line 2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73" y="3166"/>
                    <a:ext cx="150" cy="8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9" name="Line 2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62" y="3176"/>
                    <a:ext cx="145" cy="7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0" name="Line 2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2" y="3208"/>
                    <a:ext cx="95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1" name="Line 2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7" y="3201"/>
                    <a:ext cx="92" cy="4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2" name="Line 2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3185"/>
                    <a:ext cx="90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3" name="Line 2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" y="3177"/>
                    <a:ext cx="89" cy="4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4" name="Line 2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6" y="3168"/>
                    <a:ext cx="86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5" name="Line 2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0" y="3161"/>
                    <a:ext cx="85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6" name="Line 2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2" y="3153"/>
                    <a:ext cx="86" cy="3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7" name="Line 2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53" y="3178"/>
                    <a:ext cx="49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8" name="Line 2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29" y="3168"/>
                    <a:ext cx="47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9" name="Line 2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5" y="3159"/>
                    <a:ext cx="4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50" name="Line 2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1" y="3150"/>
                    <a:ext cx="47" cy="1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51" name="Line 2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8" y="3140"/>
                    <a:ext cx="46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52" name="Line 2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3" y="3130"/>
                    <a:ext cx="44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25" name="Group 249"/>
            <p:cNvGrpSpPr>
              <a:grpSpLocks/>
            </p:cNvGrpSpPr>
            <p:nvPr/>
          </p:nvGrpSpPr>
          <p:grpSpPr bwMode="auto">
            <a:xfrm>
              <a:off x="4655" y="3166"/>
              <a:ext cx="212" cy="93"/>
              <a:chOff x="411" y="3361"/>
              <a:chExt cx="421" cy="213"/>
            </a:xfrm>
          </p:grpSpPr>
          <p:sp>
            <p:nvSpPr>
              <p:cNvPr id="16516" name="Freeform 250"/>
              <p:cNvSpPr>
                <a:spLocks/>
              </p:cNvSpPr>
              <p:nvPr/>
            </p:nvSpPr>
            <p:spPr bwMode="auto">
              <a:xfrm>
                <a:off x="411" y="3361"/>
                <a:ext cx="421" cy="213"/>
              </a:xfrm>
              <a:custGeom>
                <a:avLst/>
                <a:gdLst>
                  <a:gd name="T0" fmla="*/ 383 w 421"/>
                  <a:gd name="T1" fmla="*/ 211 h 213"/>
                  <a:gd name="T2" fmla="*/ 418 w 421"/>
                  <a:gd name="T3" fmla="*/ 206 h 213"/>
                  <a:gd name="T4" fmla="*/ 420 w 421"/>
                  <a:gd name="T5" fmla="*/ 158 h 213"/>
                  <a:gd name="T6" fmla="*/ 418 w 421"/>
                  <a:gd name="T7" fmla="*/ 122 h 213"/>
                  <a:gd name="T8" fmla="*/ 400 w 421"/>
                  <a:gd name="T9" fmla="*/ 100 h 213"/>
                  <a:gd name="T10" fmla="*/ 378 w 421"/>
                  <a:gd name="T11" fmla="*/ 88 h 213"/>
                  <a:gd name="T12" fmla="*/ 327 w 421"/>
                  <a:gd name="T13" fmla="*/ 67 h 213"/>
                  <a:gd name="T14" fmla="*/ 254 w 421"/>
                  <a:gd name="T15" fmla="*/ 47 h 213"/>
                  <a:gd name="T16" fmla="*/ 239 w 421"/>
                  <a:gd name="T17" fmla="*/ 45 h 213"/>
                  <a:gd name="T18" fmla="*/ 230 w 421"/>
                  <a:gd name="T19" fmla="*/ 47 h 213"/>
                  <a:gd name="T20" fmla="*/ 227 w 421"/>
                  <a:gd name="T21" fmla="*/ 43 h 213"/>
                  <a:gd name="T22" fmla="*/ 223 w 421"/>
                  <a:gd name="T23" fmla="*/ 39 h 213"/>
                  <a:gd name="T24" fmla="*/ 218 w 421"/>
                  <a:gd name="T25" fmla="*/ 39 h 213"/>
                  <a:gd name="T26" fmla="*/ 212 w 421"/>
                  <a:gd name="T27" fmla="*/ 40 h 213"/>
                  <a:gd name="T28" fmla="*/ 209 w 421"/>
                  <a:gd name="T29" fmla="*/ 31 h 213"/>
                  <a:gd name="T30" fmla="*/ 203 w 421"/>
                  <a:gd name="T31" fmla="*/ 27 h 213"/>
                  <a:gd name="T32" fmla="*/ 198 w 421"/>
                  <a:gd name="T33" fmla="*/ 26 h 213"/>
                  <a:gd name="T34" fmla="*/ 190 w 421"/>
                  <a:gd name="T35" fmla="*/ 26 h 213"/>
                  <a:gd name="T36" fmla="*/ 191 w 421"/>
                  <a:gd name="T37" fmla="*/ 19 h 213"/>
                  <a:gd name="T38" fmla="*/ 182 w 421"/>
                  <a:gd name="T39" fmla="*/ 0 h 213"/>
                  <a:gd name="T40" fmla="*/ 10 w 421"/>
                  <a:gd name="T41" fmla="*/ 5 h 213"/>
                  <a:gd name="T42" fmla="*/ 11 w 421"/>
                  <a:gd name="T43" fmla="*/ 25 h 213"/>
                  <a:gd name="T44" fmla="*/ 8 w 421"/>
                  <a:gd name="T45" fmla="*/ 43 h 213"/>
                  <a:gd name="T46" fmla="*/ 5 w 421"/>
                  <a:gd name="T47" fmla="*/ 56 h 213"/>
                  <a:gd name="T48" fmla="*/ 2 w 421"/>
                  <a:gd name="T49" fmla="*/ 71 h 213"/>
                  <a:gd name="T50" fmla="*/ 0 w 421"/>
                  <a:gd name="T51" fmla="*/ 97 h 213"/>
                  <a:gd name="T52" fmla="*/ 2 w 421"/>
                  <a:gd name="T53" fmla="*/ 112 h 213"/>
                  <a:gd name="T54" fmla="*/ 8 w 421"/>
                  <a:gd name="T55" fmla="*/ 127 h 213"/>
                  <a:gd name="T56" fmla="*/ 14 w 421"/>
                  <a:gd name="T57" fmla="*/ 139 h 213"/>
                  <a:gd name="T58" fmla="*/ 22 w 421"/>
                  <a:gd name="T59" fmla="*/ 143 h 213"/>
                  <a:gd name="T60" fmla="*/ 34 w 421"/>
                  <a:gd name="T61" fmla="*/ 148 h 213"/>
                  <a:gd name="T62" fmla="*/ 51 w 421"/>
                  <a:gd name="T63" fmla="*/ 153 h 213"/>
                  <a:gd name="T64" fmla="*/ 58 w 421"/>
                  <a:gd name="T65" fmla="*/ 163 h 213"/>
                  <a:gd name="T66" fmla="*/ 67 w 421"/>
                  <a:gd name="T67" fmla="*/ 172 h 213"/>
                  <a:gd name="T68" fmla="*/ 81 w 421"/>
                  <a:gd name="T69" fmla="*/ 179 h 213"/>
                  <a:gd name="T70" fmla="*/ 97 w 421"/>
                  <a:gd name="T71" fmla="*/ 185 h 213"/>
                  <a:gd name="T72" fmla="*/ 124 w 421"/>
                  <a:gd name="T73" fmla="*/ 188 h 213"/>
                  <a:gd name="T74" fmla="*/ 146 w 421"/>
                  <a:gd name="T75" fmla="*/ 188 h 213"/>
                  <a:gd name="T76" fmla="*/ 163 w 421"/>
                  <a:gd name="T77" fmla="*/ 186 h 213"/>
                  <a:gd name="T78" fmla="*/ 178 w 421"/>
                  <a:gd name="T79" fmla="*/ 185 h 213"/>
                  <a:gd name="T80" fmla="*/ 190 w 421"/>
                  <a:gd name="T81" fmla="*/ 192 h 213"/>
                  <a:gd name="T82" fmla="*/ 213 w 421"/>
                  <a:gd name="T83" fmla="*/ 191 h 213"/>
                  <a:gd name="T84" fmla="*/ 303 w 421"/>
                  <a:gd name="T85" fmla="*/ 205 h 213"/>
                  <a:gd name="T86" fmla="*/ 342 w 421"/>
                  <a:gd name="T87" fmla="*/ 212 h 213"/>
                  <a:gd name="T88" fmla="*/ 383 w 421"/>
                  <a:gd name="T89" fmla="*/ 211 h 2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1"/>
                  <a:gd name="T136" fmla="*/ 0 h 213"/>
                  <a:gd name="T137" fmla="*/ 421 w 421"/>
                  <a:gd name="T138" fmla="*/ 213 h 21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1" h="213">
                    <a:moveTo>
                      <a:pt x="383" y="211"/>
                    </a:moveTo>
                    <a:lnTo>
                      <a:pt x="418" y="206"/>
                    </a:lnTo>
                    <a:lnTo>
                      <a:pt x="420" y="158"/>
                    </a:lnTo>
                    <a:lnTo>
                      <a:pt x="418" y="122"/>
                    </a:lnTo>
                    <a:lnTo>
                      <a:pt x="400" y="100"/>
                    </a:lnTo>
                    <a:lnTo>
                      <a:pt x="378" y="88"/>
                    </a:lnTo>
                    <a:lnTo>
                      <a:pt x="327" y="67"/>
                    </a:lnTo>
                    <a:lnTo>
                      <a:pt x="254" y="47"/>
                    </a:lnTo>
                    <a:lnTo>
                      <a:pt x="239" y="45"/>
                    </a:lnTo>
                    <a:lnTo>
                      <a:pt x="230" y="47"/>
                    </a:lnTo>
                    <a:lnTo>
                      <a:pt x="227" y="43"/>
                    </a:lnTo>
                    <a:lnTo>
                      <a:pt x="223" y="39"/>
                    </a:lnTo>
                    <a:lnTo>
                      <a:pt x="218" y="39"/>
                    </a:lnTo>
                    <a:lnTo>
                      <a:pt x="212" y="40"/>
                    </a:lnTo>
                    <a:lnTo>
                      <a:pt x="209" y="31"/>
                    </a:lnTo>
                    <a:lnTo>
                      <a:pt x="203" y="27"/>
                    </a:lnTo>
                    <a:lnTo>
                      <a:pt x="198" y="26"/>
                    </a:lnTo>
                    <a:lnTo>
                      <a:pt x="190" y="26"/>
                    </a:lnTo>
                    <a:lnTo>
                      <a:pt x="191" y="19"/>
                    </a:lnTo>
                    <a:lnTo>
                      <a:pt x="182" y="0"/>
                    </a:lnTo>
                    <a:lnTo>
                      <a:pt x="10" y="5"/>
                    </a:lnTo>
                    <a:lnTo>
                      <a:pt x="11" y="25"/>
                    </a:lnTo>
                    <a:lnTo>
                      <a:pt x="8" y="43"/>
                    </a:lnTo>
                    <a:lnTo>
                      <a:pt x="5" y="56"/>
                    </a:lnTo>
                    <a:lnTo>
                      <a:pt x="2" y="71"/>
                    </a:lnTo>
                    <a:lnTo>
                      <a:pt x="0" y="97"/>
                    </a:lnTo>
                    <a:lnTo>
                      <a:pt x="2" y="112"/>
                    </a:lnTo>
                    <a:lnTo>
                      <a:pt x="8" y="127"/>
                    </a:lnTo>
                    <a:lnTo>
                      <a:pt x="14" y="139"/>
                    </a:lnTo>
                    <a:lnTo>
                      <a:pt x="22" y="143"/>
                    </a:lnTo>
                    <a:lnTo>
                      <a:pt x="34" y="148"/>
                    </a:lnTo>
                    <a:lnTo>
                      <a:pt x="51" y="153"/>
                    </a:lnTo>
                    <a:lnTo>
                      <a:pt x="58" y="163"/>
                    </a:lnTo>
                    <a:lnTo>
                      <a:pt x="67" y="172"/>
                    </a:lnTo>
                    <a:lnTo>
                      <a:pt x="81" y="179"/>
                    </a:lnTo>
                    <a:lnTo>
                      <a:pt x="97" y="185"/>
                    </a:lnTo>
                    <a:lnTo>
                      <a:pt x="124" y="188"/>
                    </a:lnTo>
                    <a:lnTo>
                      <a:pt x="146" y="188"/>
                    </a:lnTo>
                    <a:lnTo>
                      <a:pt x="163" y="186"/>
                    </a:lnTo>
                    <a:lnTo>
                      <a:pt x="178" y="185"/>
                    </a:lnTo>
                    <a:lnTo>
                      <a:pt x="190" y="192"/>
                    </a:lnTo>
                    <a:lnTo>
                      <a:pt x="213" y="191"/>
                    </a:lnTo>
                    <a:lnTo>
                      <a:pt x="303" y="205"/>
                    </a:lnTo>
                    <a:lnTo>
                      <a:pt x="342" y="212"/>
                    </a:lnTo>
                    <a:lnTo>
                      <a:pt x="383" y="211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17" name="Freeform 251"/>
              <p:cNvSpPr>
                <a:spLocks/>
              </p:cNvSpPr>
              <p:nvPr/>
            </p:nvSpPr>
            <p:spPr bwMode="auto">
              <a:xfrm>
                <a:off x="422" y="3380"/>
                <a:ext cx="407" cy="183"/>
              </a:xfrm>
              <a:custGeom>
                <a:avLst/>
                <a:gdLst>
                  <a:gd name="T0" fmla="*/ 13 w 407"/>
                  <a:gd name="T1" fmla="*/ 20 h 183"/>
                  <a:gd name="T2" fmla="*/ 3 w 407"/>
                  <a:gd name="T3" fmla="*/ 44 h 183"/>
                  <a:gd name="T4" fmla="*/ 11 w 407"/>
                  <a:gd name="T5" fmla="*/ 113 h 183"/>
                  <a:gd name="T6" fmla="*/ 34 w 407"/>
                  <a:gd name="T7" fmla="*/ 113 h 183"/>
                  <a:gd name="T8" fmla="*/ 59 w 407"/>
                  <a:gd name="T9" fmla="*/ 137 h 183"/>
                  <a:gd name="T10" fmla="*/ 117 w 407"/>
                  <a:gd name="T11" fmla="*/ 154 h 183"/>
                  <a:gd name="T12" fmla="*/ 172 w 407"/>
                  <a:gd name="T13" fmla="*/ 154 h 183"/>
                  <a:gd name="T14" fmla="*/ 151 w 407"/>
                  <a:gd name="T15" fmla="*/ 129 h 183"/>
                  <a:gd name="T16" fmla="*/ 177 w 407"/>
                  <a:gd name="T17" fmla="*/ 153 h 183"/>
                  <a:gd name="T18" fmla="*/ 205 w 407"/>
                  <a:gd name="T19" fmla="*/ 159 h 183"/>
                  <a:gd name="T20" fmla="*/ 186 w 407"/>
                  <a:gd name="T21" fmla="*/ 143 h 183"/>
                  <a:gd name="T22" fmla="*/ 215 w 407"/>
                  <a:gd name="T23" fmla="*/ 160 h 183"/>
                  <a:gd name="T24" fmla="*/ 308 w 407"/>
                  <a:gd name="T25" fmla="*/ 175 h 183"/>
                  <a:gd name="T26" fmla="*/ 308 w 407"/>
                  <a:gd name="T27" fmla="*/ 163 h 183"/>
                  <a:gd name="T28" fmla="*/ 310 w 407"/>
                  <a:gd name="T29" fmla="*/ 158 h 183"/>
                  <a:gd name="T30" fmla="*/ 343 w 407"/>
                  <a:gd name="T31" fmla="*/ 179 h 183"/>
                  <a:gd name="T32" fmla="*/ 312 w 407"/>
                  <a:gd name="T33" fmla="*/ 146 h 183"/>
                  <a:gd name="T34" fmla="*/ 346 w 407"/>
                  <a:gd name="T35" fmla="*/ 168 h 183"/>
                  <a:gd name="T36" fmla="*/ 364 w 407"/>
                  <a:gd name="T37" fmla="*/ 163 h 183"/>
                  <a:gd name="T38" fmla="*/ 370 w 407"/>
                  <a:gd name="T39" fmla="*/ 164 h 183"/>
                  <a:gd name="T40" fmla="*/ 394 w 407"/>
                  <a:gd name="T41" fmla="*/ 174 h 183"/>
                  <a:gd name="T42" fmla="*/ 406 w 407"/>
                  <a:gd name="T43" fmla="*/ 148 h 183"/>
                  <a:gd name="T44" fmla="*/ 398 w 407"/>
                  <a:gd name="T45" fmla="*/ 95 h 183"/>
                  <a:gd name="T46" fmla="*/ 347 w 407"/>
                  <a:gd name="T47" fmla="*/ 65 h 183"/>
                  <a:gd name="T48" fmla="*/ 248 w 407"/>
                  <a:gd name="T49" fmla="*/ 31 h 183"/>
                  <a:gd name="T50" fmla="*/ 215 w 407"/>
                  <a:gd name="T51" fmla="*/ 46 h 183"/>
                  <a:gd name="T52" fmla="*/ 200 w 407"/>
                  <a:gd name="T53" fmla="*/ 47 h 183"/>
                  <a:gd name="T54" fmla="*/ 218 w 407"/>
                  <a:gd name="T55" fmla="*/ 29 h 183"/>
                  <a:gd name="T56" fmla="*/ 206 w 407"/>
                  <a:gd name="T57" fmla="*/ 24 h 183"/>
                  <a:gd name="T58" fmla="*/ 195 w 407"/>
                  <a:gd name="T59" fmla="*/ 36 h 183"/>
                  <a:gd name="T60" fmla="*/ 194 w 407"/>
                  <a:gd name="T61" fmla="*/ 30 h 183"/>
                  <a:gd name="T62" fmla="*/ 197 w 407"/>
                  <a:gd name="T63" fmla="*/ 15 h 183"/>
                  <a:gd name="T64" fmla="*/ 171 w 407"/>
                  <a:gd name="T65" fmla="*/ 25 h 183"/>
                  <a:gd name="T66" fmla="*/ 174 w 407"/>
                  <a:gd name="T67" fmla="*/ 14 h 183"/>
                  <a:gd name="T68" fmla="*/ 180 w 407"/>
                  <a:gd name="T69" fmla="*/ 0 h 183"/>
                  <a:gd name="T70" fmla="*/ 153 w 407"/>
                  <a:gd name="T71" fmla="*/ 12 h 183"/>
                  <a:gd name="T72" fmla="*/ 107 w 407"/>
                  <a:gd name="T73" fmla="*/ 23 h 183"/>
                  <a:gd name="T74" fmla="*/ 95 w 407"/>
                  <a:gd name="T75" fmla="*/ 7 h 183"/>
                  <a:gd name="T76" fmla="*/ 84 w 407"/>
                  <a:gd name="T77" fmla="*/ 25 h 183"/>
                  <a:gd name="T78" fmla="*/ 60 w 407"/>
                  <a:gd name="T79" fmla="*/ 14 h 183"/>
                  <a:gd name="T80" fmla="*/ 51 w 407"/>
                  <a:gd name="T81" fmla="*/ 29 h 183"/>
                  <a:gd name="T82" fmla="*/ 21 w 407"/>
                  <a:gd name="T83" fmla="*/ 24 h 183"/>
                  <a:gd name="T84" fmla="*/ 13 w 407"/>
                  <a:gd name="T85" fmla="*/ 7 h 1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07"/>
                  <a:gd name="T130" fmla="*/ 0 h 183"/>
                  <a:gd name="T131" fmla="*/ 407 w 407"/>
                  <a:gd name="T132" fmla="*/ 183 h 18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07" h="183">
                    <a:moveTo>
                      <a:pt x="13" y="7"/>
                    </a:moveTo>
                    <a:lnTo>
                      <a:pt x="13" y="20"/>
                    </a:lnTo>
                    <a:lnTo>
                      <a:pt x="8" y="15"/>
                    </a:lnTo>
                    <a:lnTo>
                      <a:pt x="3" y="44"/>
                    </a:lnTo>
                    <a:lnTo>
                      <a:pt x="0" y="77"/>
                    </a:lnTo>
                    <a:lnTo>
                      <a:pt x="11" y="113"/>
                    </a:lnTo>
                    <a:lnTo>
                      <a:pt x="36" y="120"/>
                    </a:lnTo>
                    <a:lnTo>
                      <a:pt x="34" y="113"/>
                    </a:lnTo>
                    <a:lnTo>
                      <a:pt x="47" y="124"/>
                    </a:lnTo>
                    <a:lnTo>
                      <a:pt x="59" y="137"/>
                    </a:lnTo>
                    <a:lnTo>
                      <a:pt x="85" y="151"/>
                    </a:lnTo>
                    <a:lnTo>
                      <a:pt x="117" y="154"/>
                    </a:lnTo>
                    <a:lnTo>
                      <a:pt x="156" y="156"/>
                    </a:lnTo>
                    <a:lnTo>
                      <a:pt x="172" y="154"/>
                    </a:lnTo>
                    <a:lnTo>
                      <a:pt x="157" y="146"/>
                    </a:lnTo>
                    <a:lnTo>
                      <a:pt x="151" y="129"/>
                    </a:lnTo>
                    <a:lnTo>
                      <a:pt x="163" y="144"/>
                    </a:lnTo>
                    <a:lnTo>
                      <a:pt x="177" y="153"/>
                    </a:lnTo>
                    <a:lnTo>
                      <a:pt x="191" y="160"/>
                    </a:lnTo>
                    <a:lnTo>
                      <a:pt x="205" y="159"/>
                    </a:lnTo>
                    <a:lnTo>
                      <a:pt x="195" y="151"/>
                    </a:lnTo>
                    <a:lnTo>
                      <a:pt x="186" y="143"/>
                    </a:lnTo>
                    <a:lnTo>
                      <a:pt x="201" y="149"/>
                    </a:lnTo>
                    <a:lnTo>
                      <a:pt x="215" y="160"/>
                    </a:lnTo>
                    <a:lnTo>
                      <a:pt x="262" y="167"/>
                    </a:lnTo>
                    <a:lnTo>
                      <a:pt x="308" y="175"/>
                    </a:lnTo>
                    <a:lnTo>
                      <a:pt x="325" y="174"/>
                    </a:lnTo>
                    <a:lnTo>
                      <a:pt x="308" y="163"/>
                    </a:lnTo>
                    <a:lnTo>
                      <a:pt x="291" y="159"/>
                    </a:lnTo>
                    <a:lnTo>
                      <a:pt x="310" y="158"/>
                    </a:lnTo>
                    <a:lnTo>
                      <a:pt x="324" y="165"/>
                    </a:lnTo>
                    <a:lnTo>
                      <a:pt x="343" y="179"/>
                    </a:lnTo>
                    <a:lnTo>
                      <a:pt x="329" y="158"/>
                    </a:lnTo>
                    <a:lnTo>
                      <a:pt x="312" y="146"/>
                    </a:lnTo>
                    <a:lnTo>
                      <a:pt x="334" y="151"/>
                    </a:lnTo>
                    <a:lnTo>
                      <a:pt x="346" y="168"/>
                    </a:lnTo>
                    <a:lnTo>
                      <a:pt x="349" y="182"/>
                    </a:lnTo>
                    <a:lnTo>
                      <a:pt x="364" y="163"/>
                    </a:lnTo>
                    <a:lnTo>
                      <a:pt x="378" y="154"/>
                    </a:lnTo>
                    <a:lnTo>
                      <a:pt x="370" y="164"/>
                    </a:lnTo>
                    <a:lnTo>
                      <a:pt x="358" y="182"/>
                    </a:lnTo>
                    <a:lnTo>
                      <a:pt x="394" y="174"/>
                    </a:lnTo>
                    <a:lnTo>
                      <a:pt x="402" y="170"/>
                    </a:lnTo>
                    <a:lnTo>
                      <a:pt x="406" y="148"/>
                    </a:lnTo>
                    <a:lnTo>
                      <a:pt x="403" y="117"/>
                    </a:lnTo>
                    <a:lnTo>
                      <a:pt x="398" y="95"/>
                    </a:lnTo>
                    <a:lnTo>
                      <a:pt x="375" y="79"/>
                    </a:lnTo>
                    <a:lnTo>
                      <a:pt x="347" y="65"/>
                    </a:lnTo>
                    <a:lnTo>
                      <a:pt x="293" y="46"/>
                    </a:lnTo>
                    <a:lnTo>
                      <a:pt x="248" y="31"/>
                    </a:lnTo>
                    <a:lnTo>
                      <a:pt x="224" y="30"/>
                    </a:lnTo>
                    <a:lnTo>
                      <a:pt x="215" y="46"/>
                    </a:lnTo>
                    <a:lnTo>
                      <a:pt x="184" y="62"/>
                    </a:lnTo>
                    <a:lnTo>
                      <a:pt x="200" y="47"/>
                    </a:lnTo>
                    <a:lnTo>
                      <a:pt x="212" y="40"/>
                    </a:lnTo>
                    <a:lnTo>
                      <a:pt x="218" y="29"/>
                    </a:lnTo>
                    <a:lnTo>
                      <a:pt x="215" y="24"/>
                    </a:lnTo>
                    <a:lnTo>
                      <a:pt x="206" y="24"/>
                    </a:lnTo>
                    <a:lnTo>
                      <a:pt x="201" y="30"/>
                    </a:lnTo>
                    <a:lnTo>
                      <a:pt x="195" y="36"/>
                    </a:lnTo>
                    <a:lnTo>
                      <a:pt x="182" y="41"/>
                    </a:lnTo>
                    <a:lnTo>
                      <a:pt x="194" y="30"/>
                    </a:lnTo>
                    <a:lnTo>
                      <a:pt x="200" y="21"/>
                    </a:lnTo>
                    <a:lnTo>
                      <a:pt x="197" y="15"/>
                    </a:lnTo>
                    <a:lnTo>
                      <a:pt x="185" y="11"/>
                    </a:lnTo>
                    <a:lnTo>
                      <a:pt x="171" y="25"/>
                    </a:lnTo>
                    <a:lnTo>
                      <a:pt x="157" y="34"/>
                    </a:lnTo>
                    <a:lnTo>
                      <a:pt x="174" y="14"/>
                    </a:lnTo>
                    <a:lnTo>
                      <a:pt x="180" y="6"/>
                    </a:lnTo>
                    <a:lnTo>
                      <a:pt x="180" y="0"/>
                    </a:lnTo>
                    <a:lnTo>
                      <a:pt x="165" y="2"/>
                    </a:lnTo>
                    <a:lnTo>
                      <a:pt x="153" y="12"/>
                    </a:lnTo>
                    <a:lnTo>
                      <a:pt x="145" y="19"/>
                    </a:lnTo>
                    <a:lnTo>
                      <a:pt x="107" y="23"/>
                    </a:lnTo>
                    <a:lnTo>
                      <a:pt x="107" y="12"/>
                    </a:lnTo>
                    <a:lnTo>
                      <a:pt x="95" y="7"/>
                    </a:lnTo>
                    <a:lnTo>
                      <a:pt x="95" y="22"/>
                    </a:lnTo>
                    <a:lnTo>
                      <a:pt x="84" y="25"/>
                    </a:lnTo>
                    <a:lnTo>
                      <a:pt x="59" y="29"/>
                    </a:lnTo>
                    <a:lnTo>
                      <a:pt x="60" y="14"/>
                    </a:lnTo>
                    <a:lnTo>
                      <a:pt x="51" y="14"/>
                    </a:lnTo>
                    <a:lnTo>
                      <a:pt x="51" y="29"/>
                    </a:lnTo>
                    <a:lnTo>
                      <a:pt x="36" y="28"/>
                    </a:lnTo>
                    <a:lnTo>
                      <a:pt x="21" y="24"/>
                    </a:lnTo>
                    <a:lnTo>
                      <a:pt x="20" y="12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18" name="Freeform 252"/>
              <p:cNvSpPr>
                <a:spLocks/>
              </p:cNvSpPr>
              <p:nvPr/>
            </p:nvSpPr>
            <p:spPr bwMode="auto">
              <a:xfrm>
                <a:off x="479" y="3449"/>
                <a:ext cx="52" cy="4"/>
              </a:xfrm>
              <a:custGeom>
                <a:avLst/>
                <a:gdLst>
                  <a:gd name="T0" fmla="*/ 0 w 52"/>
                  <a:gd name="T1" fmla="*/ 0 h 4"/>
                  <a:gd name="T2" fmla="*/ 24 w 52"/>
                  <a:gd name="T3" fmla="*/ 3 h 4"/>
                  <a:gd name="T4" fmla="*/ 51 w 52"/>
                  <a:gd name="T5" fmla="*/ 2 h 4"/>
                  <a:gd name="T6" fmla="*/ 0 w 5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4"/>
                  <a:gd name="T14" fmla="*/ 52 w 5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4">
                    <a:moveTo>
                      <a:pt x="0" y="0"/>
                    </a:moveTo>
                    <a:lnTo>
                      <a:pt x="24" y="3"/>
                    </a:lnTo>
                    <a:lnTo>
                      <a:pt x="51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19" name="Freeform 253"/>
              <p:cNvSpPr>
                <a:spLocks/>
              </p:cNvSpPr>
              <p:nvPr/>
            </p:nvSpPr>
            <p:spPr bwMode="auto">
              <a:xfrm>
                <a:off x="425" y="3431"/>
                <a:ext cx="28" cy="7"/>
              </a:xfrm>
              <a:custGeom>
                <a:avLst/>
                <a:gdLst>
                  <a:gd name="T0" fmla="*/ 0 w 28"/>
                  <a:gd name="T1" fmla="*/ 0 h 7"/>
                  <a:gd name="T2" fmla="*/ 7 w 28"/>
                  <a:gd name="T3" fmla="*/ 4 h 7"/>
                  <a:gd name="T4" fmla="*/ 27 w 28"/>
                  <a:gd name="T5" fmla="*/ 6 h 7"/>
                  <a:gd name="T6" fmla="*/ 6 w 28"/>
                  <a:gd name="T7" fmla="*/ 6 h 7"/>
                  <a:gd name="T8" fmla="*/ 0 w 2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7"/>
                  <a:gd name="T17" fmla="*/ 28 w 2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7">
                    <a:moveTo>
                      <a:pt x="0" y="0"/>
                    </a:moveTo>
                    <a:lnTo>
                      <a:pt x="7" y="4"/>
                    </a:lnTo>
                    <a:lnTo>
                      <a:pt x="27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0" name="Freeform 254"/>
              <p:cNvSpPr>
                <a:spLocks/>
              </p:cNvSpPr>
              <p:nvPr/>
            </p:nvSpPr>
            <p:spPr bwMode="auto">
              <a:xfrm>
                <a:off x="568" y="3421"/>
                <a:ext cx="47" cy="26"/>
              </a:xfrm>
              <a:custGeom>
                <a:avLst/>
                <a:gdLst>
                  <a:gd name="T0" fmla="*/ 0 w 47"/>
                  <a:gd name="T1" fmla="*/ 0 h 26"/>
                  <a:gd name="T2" fmla="*/ 21 w 47"/>
                  <a:gd name="T3" fmla="*/ 3 h 26"/>
                  <a:gd name="T4" fmla="*/ 25 w 47"/>
                  <a:gd name="T5" fmla="*/ 5 h 26"/>
                  <a:gd name="T6" fmla="*/ 25 w 47"/>
                  <a:gd name="T7" fmla="*/ 13 h 26"/>
                  <a:gd name="T8" fmla="*/ 26 w 47"/>
                  <a:gd name="T9" fmla="*/ 22 h 26"/>
                  <a:gd name="T10" fmla="*/ 46 w 47"/>
                  <a:gd name="T11" fmla="*/ 25 h 26"/>
                  <a:gd name="T12" fmla="*/ 22 w 47"/>
                  <a:gd name="T13" fmla="*/ 24 h 26"/>
                  <a:gd name="T14" fmla="*/ 18 w 47"/>
                  <a:gd name="T15" fmla="*/ 9 h 26"/>
                  <a:gd name="T16" fmla="*/ 0 w 47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6"/>
                  <a:gd name="T29" fmla="*/ 47 w 47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6">
                    <a:moveTo>
                      <a:pt x="0" y="0"/>
                    </a:moveTo>
                    <a:lnTo>
                      <a:pt x="21" y="3"/>
                    </a:lnTo>
                    <a:lnTo>
                      <a:pt x="25" y="5"/>
                    </a:lnTo>
                    <a:lnTo>
                      <a:pt x="25" y="13"/>
                    </a:lnTo>
                    <a:lnTo>
                      <a:pt x="26" y="22"/>
                    </a:lnTo>
                    <a:lnTo>
                      <a:pt x="46" y="25"/>
                    </a:lnTo>
                    <a:lnTo>
                      <a:pt x="22" y="24"/>
                    </a:lnTo>
                    <a:lnTo>
                      <a:pt x="1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1" name="Freeform 255"/>
              <p:cNvSpPr>
                <a:spLocks/>
              </p:cNvSpPr>
              <p:nvPr/>
            </p:nvSpPr>
            <p:spPr bwMode="auto">
              <a:xfrm>
                <a:off x="620" y="3496"/>
                <a:ext cx="167" cy="42"/>
              </a:xfrm>
              <a:custGeom>
                <a:avLst/>
                <a:gdLst>
                  <a:gd name="T0" fmla="*/ 0 w 167"/>
                  <a:gd name="T1" fmla="*/ 0 h 42"/>
                  <a:gd name="T2" fmla="*/ 42 w 167"/>
                  <a:gd name="T3" fmla="*/ 1 h 42"/>
                  <a:gd name="T4" fmla="*/ 86 w 167"/>
                  <a:gd name="T5" fmla="*/ 12 h 42"/>
                  <a:gd name="T6" fmla="*/ 118 w 167"/>
                  <a:gd name="T7" fmla="*/ 14 h 42"/>
                  <a:gd name="T8" fmla="*/ 144 w 167"/>
                  <a:gd name="T9" fmla="*/ 19 h 42"/>
                  <a:gd name="T10" fmla="*/ 154 w 167"/>
                  <a:gd name="T11" fmla="*/ 33 h 42"/>
                  <a:gd name="T12" fmla="*/ 166 w 167"/>
                  <a:gd name="T13" fmla="*/ 41 h 42"/>
                  <a:gd name="T14" fmla="*/ 154 w 167"/>
                  <a:gd name="T15" fmla="*/ 38 h 42"/>
                  <a:gd name="T16" fmla="*/ 142 w 167"/>
                  <a:gd name="T17" fmla="*/ 23 h 42"/>
                  <a:gd name="T18" fmla="*/ 107 w 167"/>
                  <a:gd name="T19" fmla="*/ 15 h 42"/>
                  <a:gd name="T20" fmla="*/ 86 w 167"/>
                  <a:gd name="T21" fmla="*/ 15 h 42"/>
                  <a:gd name="T22" fmla="*/ 69 w 167"/>
                  <a:gd name="T23" fmla="*/ 12 h 42"/>
                  <a:gd name="T24" fmla="*/ 40 w 167"/>
                  <a:gd name="T25" fmla="*/ 4 h 42"/>
                  <a:gd name="T26" fmla="*/ 0 w 167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7"/>
                  <a:gd name="T43" fmla="*/ 0 h 42"/>
                  <a:gd name="T44" fmla="*/ 167 w 167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7" h="42">
                    <a:moveTo>
                      <a:pt x="0" y="0"/>
                    </a:moveTo>
                    <a:lnTo>
                      <a:pt x="42" y="1"/>
                    </a:lnTo>
                    <a:lnTo>
                      <a:pt x="86" y="12"/>
                    </a:lnTo>
                    <a:lnTo>
                      <a:pt x="118" y="14"/>
                    </a:lnTo>
                    <a:lnTo>
                      <a:pt x="144" y="19"/>
                    </a:lnTo>
                    <a:lnTo>
                      <a:pt x="154" y="33"/>
                    </a:lnTo>
                    <a:lnTo>
                      <a:pt x="166" y="41"/>
                    </a:lnTo>
                    <a:lnTo>
                      <a:pt x="154" y="38"/>
                    </a:lnTo>
                    <a:lnTo>
                      <a:pt x="142" y="23"/>
                    </a:lnTo>
                    <a:lnTo>
                      <a:pt x="107" y="15"/>
                    </a:lnTo>
                    <a:lnTo>
                      <a:pt x="86" y="15"/>
                    </a:lnTo>
                    <a:lnTo>
                      <a:pt x="69" y="12"/>
                    </a:lnTo>
                    <a:lnTo>
                      <a:pt x="4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6" name="Group 256"/>
            <p:cNvGrpSpPr>
              <a:grpSpLocks/>
            </p:cNvGrpSpPr>
            <p:nvPr/>
          </p:nvGrpSpPr>
          <p:grpSpPr bwMode="auto">
            <a:xfrm>
              <a:off x="4743" y="3065"/>
              <a:ext cx="87" cy="48"/>
              <a:chOff x="586" y="3129"/>
              <a:chExt cx="174" cy="109"/>
            </a:xfrm>
          </p:grpSpPr>
          <p:grpSp>
            <p:nvGrpSpPr>
              <p:cNvPr id="27" name="Group 257"/>
              <p:cNvGrpSpPr>
                <a:grpSpLocks/>
              </p:cNvGrpSpPr>
              <p:nvPr/>
            </p:nvGrpSpPr>
            <p:grpSpPr bwMode="auto">
              <a:xfrm>
                <a:off x="608" y="3129"/>
                <a:ext cx="152" cy="88"/>
                <a:chOff x="608" y="3129"/>
                <a:chExt cx="152" cy="88"/>
              </a:xfrm>
            </p:grpSpPr>
            <p:sp>
              <p:nvSpPr>
                <p:cNvPr id="16507" name="Freeform 258"/>
                <p:cNvSpPr>
                  <a:spLocks/>
                </p:cNvSpPr>
                <p:nvPr/>
              </p:nvSpPr>
              <p:spPr bwMode="auto">
                <a:xfrm>
                  <a:off x="608" y="3129"/>
                  <a:ext cx="152" cy="88"/>
                </a:xfrm>
                <a:custGeom>
                  <a:avLst/>
                  <a:gdLst>
                    <a:gd name="T0" fmla="*/ 14 w 152"/>
                    <a:gd name="T1" fmla="*/ 87 h 88"/>
                    <a:gd name="T2" fmla="*/ 23 w 152"/>
                    <a:gd name="T3" fmla="*/ 84 h 88"/>
                    <a:gd name="T4" fmla="*/ 30 w 152"/>
                    <a:gd name="T5" fmla="*/ 81 h 88"/>
                    <a:gd name="T6" fmla="*/ 38 w 152"/>
                    <a:gd name="T7" fmla="*/ 78 h 88"/>
                    <a:gd name="T8" fmla="*/ 50 w 152"/>
                    <a:gd name="T9" fmla="*/ 81 h 88"/>
                    <a:gd name="T10" fmla="*/ 59 w 152"/>
                    <a:gd name="T11" fmla="*/ 81 h 88"/>
                    <a:gd name="T12" fmla="*/ 66 w 152"/>
                    <a:gd name="T13" fmla="*/ 78 h 88"/>
                    <a:gd name="T14" fmla="*/ 70 w 152"/>
                    <a:gd name="T15" fmla="*/ 76 h 88"/>
                    <a:gd name="T16" fmla="*/ 76 w 152"/>
                    <a:gd name="T17" fmla="*/ 73 h 88"/>
                    <a:gd name="T18" fmla="*/ 81 w 152"/>
                    <a:gd name="T19" fmla="*/ 68 h 88"/>
                    <a:gd name="T20" fmla="*/ 85 w 152"/>
                    <a:gd name="T21" fmla="*/ 63 h 88"/>
                    <a:gd name="T22" fmla="*/ 93 w 152"/>
                    <a:gd name="T23" fmla="*/ 56 h 88"/>
                    <a:gd name="T24" fmla="*/ 103 w 152"/>
                    <a:gd name="T25" fmla="*/ 59 h 88"/>
                    <a:gd name="T26" fmla="*/ 109 w 152"/>
                    <a:gd name="T27" fmla="*/ 59 h 88"/>
                    <a:gd name="T28" fmla="*/ 112 w 152"/>
                    <a:gd name="T29" fmla="*/ 58 h 88"/>
                    <a:gd name="T30" fmla="*/ 114 w 152"/>
                    <a:gd name="T31" fmla="*/ 56 h 88"/>
                    <a:gd name="T32" fmla="*/ 116 w 152"/>
                    <a:gd name="T33" fmla="*/ 53 h 88"/>
                    <a:gd name="T34" fmla="*/ 115 w 152"/>
                    <a:gd name="T35" fmla="*/ 49 h 88"/>
                    <a:gd name="T36" fmla="*/ 112 w 152"/>
                    <a:gd name="T37" fmla="*/ 46 h 88"/>
                    <a:gd name="T38" fmla="*/ 109 w 152"/>
                    <a:gd name="T39" fmla="*/ 45 h 88"/>
                    <a:gd name="T40" fmla="*/ 101 w 152"/>
                    <a:gd name="T41" fmla="*/ 43 h 88"/>
                    <a:gd name="T42" fmla="*/ 91 w 152"/>
                    <a:gd name="T43" fmla="*/ 39 h 88"/>
                    <a:gd name="T44" fmla="*/ 99 w 152"/>
                    <a:gd name="T45" fmla="*/ 32 h 88"/>
                    <a:gd name="T46" fmla="*/ 109 w 152"/>
                    <a:gd name="T47" fmla="*/ 28 h 88"/>
                    <a:gd name="T48" fmla="*/ 117 w 152"/>
                    <a:gd name="T49" fmla="*/ 28 h 88"/>
                    <a:gd name="T50" fmla="*/ 126 w 152"/>
                    <a:gd name="T51" fmla="*/ 28 h 88"/>
                    <a:gd name="T52" fmla="*/ 132 w 152"/>
                    <a:gd name="T53" fmla="*/ 30 h 88"/>
                    <a:gd name="T54" fmla="*/ 140 w 152"/>
                    <a:gd name="T55" fmla="*/ 30 h 88"/>
                    <a:gd name="T56" fmla="*/ 142 w 152"/>
                    <a:gd name="T57" fmla="*/ 28 h 88"/>
                    <a:gd name="T58" fmla="*/ 143 w 152"/>
                    <a:gd name="T59" fmla="*/ 24 h 88"/>
                    <a:gd name="T60" fmla="*/ 147 w 152"/>
                    <a:gd name="T61" fmla="*/ 24 h 88"/>
                    <a:gd name="T62" fmla="*/ 149 w 152"/>
                    <a:gd name="T63" fmla="*/ 23 h 88"/>
                    <a:gd name="T64" fmla="*/ 151 w 152"/>
                    <a:gd name="T65" fmla="*/ 20 h 88"/>
                    <a:gd name="T66" fmla="*/ 149 w 152"/>
                    <a:gd name="T67" fmla="*/ 17 h 88"/>
                    <a:gd name="T68" fmla="*/ 147 w 152"/>
                    <a:gd name="T69" fmla="*/ 16 h 88"/>
                    <a:gd name="T70" fmla="*/ 143 w 152"/>
                    <a:gd name="T71" fmla="*/ 13 h 88"/>
                    <a:gd name="T72" fmla="*/ 140 w 152"/>
                    <a:gd name="T73" fmla="*/ 10 h 88"/>
                    <a:gd name="T74" fmla="*/ 137 w 152"/>
                    <a:gd name="T75" fmla="*/ 8 h 88"/>
                    <a:gd name="T76" fmla="*/ 132 w 152"/>
                    <a:gd name="T77" fmla="*/ 6 h 88"/>
                    <a:gd name="T78" fmla="*/ 128 w 152"/>
                    <a:gd name="T79" fmla="*/ 6 h 88"/>
                    <a:gd name="T80" fmla="*/ 110 w 152"/>
                    <a:gd name="T81" fmla="*/ 3 h 88"/>
                    <a:gd name="T82" fmla="*/ 106 w 152"/>
                    <a:gd name="T83" fmla="*/ 1 h 88"/>
                    <a:gd name="T84" fmla="*/ 102 w 152"/>
                    <a:gd name="T85" fmla="*/ 0 h 88"/>
                    <a:gd name="T86" fmla="*/ 97 w 152"/>
                    <a:gd name="T87" fmla="*/ 1 h 88"/>
                    <a:gd name="T88" fmla="*/ 91 w 152"/>
                    <a:gd name="T89" fmla="*/ 3 h 88"/>
                    <a:gd name="T90" fmla="*/ 76 w 152"/>
                    <a:gd name="T91" fmla="*/ 13 h 88"/>
                    <a:gd name="T92" fmla="*/ 68 w 152"/>
                    <a:gd name="T93" fmla="*/ 15 h 88"/>
                    <a:gd name="T94" fmla="*/ 62 w 152"/>
                    <a:gd name="T95" fmla="*/ 16 h 88"/>
                    <a:gd name="T96" fmla="*/ 57 w 152"/>
                    <a:gd name="T97" fmla="*/ 20 h 88"/>
                    <a:gd name="T98" fmla="*/ 54 w 152"/>
                    <a:gd name="T99" fmla="*/ 25 h 88"/>
                    <a:gd name="T100" fmla="*/ 40 w 152"/>
                    <a:gd name="T101" fmla="*/ 35 h 88"/>
                    <a:gd name="T102" fmla="*/ 35 w 152"/>
                    <a:gd name="T103" fmla="*/ 40 h 88"/>
                    <a:gd name="T104" fmla="*/ 27 w 152"/>
                    <a:gd name="T105" fmla="*/ 49 h 88"/>
                    <a:gd name="T106" fmla="*/ 22 w 152"/>
                    <a:gd name="T107" fmla="*/ 53 h 88"/>
                    <a:gd name="T108" fmla="*/ 0 w 152"/>
                    <a:gd name="T109" fmla="*/ 53 h 88"/>
                    <a:gd name="T110" fmla="*/ 14 w 152"/>
                    <a:gd name="T111" fmla="*/ 87 h 8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2"/>
                    <a:gd name="T169" fmla="*/ 0 h 88"/>
                    <a:gd name="T170" fmla="*/ 152 w 152"/>
                    <a:gd name="T171" fmla="*/ 88 h 8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2" h="88">
                      <a:moveTo>
                        <a:pt x="14" y="87"/>
                      </a:moveTo>
                      <a:lnTo>
                        <a:pt x="23" y="84"/>
                      </a:lnTo>
                      <a:lnTo>
                        <a:pt x="30" y="81"/>
                      </a:lnTo>
                      <a:lnTo>
                        <a:pt x="38" y="78"/>
                      </a:lnTo>
                      <a:lnTo>
                        <a:pt x="50" y="81"/>
                      </a:lnTo>
                      <a:lnTo>
                        <a:pt x="59" y="81"/>
                      </a:lnTo>
                      <a:lnTo>
                        <a:pt x="66" y="78"/>
                      </a:lnTo>
                      <a:lnTo>
                        <a:pt x="70" y="76"/>
                      </a:lnTo>
                      <a:lnTo>
                        <a:pt x="76" y="73"/>
                      </a:lnTo>
                      <a:lnTo>
                        <a:pt x="81" y="68"/>
                      </a:lnTo>
                      <a:lnTo>
                        <a:pt x="85" y="63"/>
                      </a:lnTo>
                      <a:lnTo>
                        <a:pt x="93" y="56"/>
                      </a:lnTo>
                      <a:lnTo>
                        <a:pt x="103" y="59"/>
                      </a:lnTo>
                      <a:lnTo>
                        <a:pt x="109" y="59"/>
                      </a:lnTo>
                      <a:lnTo>
                        <a:pt x="112" y="58"/>
                      </a:lnTo>
                      <a:lnTo>
                        <a:pt x="114" y="56"/>
                      </a:lnTo>
                      <a:lnTo>
                        <a:pt x="116" y="53"/>
                      </a:lnTo>
                      <a:lnTo>
                        <a:pt x="115" y="49"/>
                      </a:lnTo>
                      <a:lnTo>
                        <a:pt x="112" y="46"/>
                      </a:lnTo>
                      <a:lnTo>
                        <a:pt x="109" y="45"/>
                      </a:lnTo>
                      <a:lnTo>
                        <a:pt x="101" y="43"/>
                      </a:lnTo>
                      <a:lnTo>
                        <a:pt x="91" y="39"/>
                      </a:lnTo>
                      <a:lnTo>
                        <a:pt x="99" y="32"/>
                      </a:lnTo>
                      <a:lnTo>
                        <a:pt x="109" y="28"/>
                      </a:lnTo>
                      <a:lnTo>
                        <a:pt x="117" y="28"/>
                      </a:lnTo>
                      <a:lnTo>
                        <a:pt x="126" y="28"/>
                      </a:lnTo>
                      <a:lnTo>
                        <a:pt x="132" y="30"/>
                      </a:lnTo>
                      <a:lnTo>
                        <a:pt x="140" y="30"/>
                      </a:lnTo>
                      <a:lnTo>
                        <a:pt x="142" y="28"/>
                      </a:lnTo>
                      <a:lnTo>
                        <a:pt x="143" y="24"/>
                      </a:lnTo>
                      <a:lnTo>
                        <a:pt x="147" y="24"/>
                      </a:lnTo>
                      <a:lnTo>
                        <a:pt x="149" y="23"/>
                      </a:lnTo>
                      <a:lnTo>
                        <a:pt x="151" y="20"/>
                      </a:lnTo>
                      <a:lnTo>
                        <a:pt x="149" y="17"/>
                      </a:lnTo>
                      <a:lnTo>
                        <a:pt x="147" y="16"/>
                      </a:lnTo>
                      <a:lnTo>
                        <a:pt x="143" y="13"/>
                      </a:lnTo>
                      <a:lnTo>
                        <a:pt x="140" y="10"/>
                      </a:lnTo>
                      <a:lnTo>
                        <a:pt x="137" y="8"/>
                      </a:lnTo>
                      <a:lnTo>
                        <a:pt x="132" y="6"/>
                      </a:lnTo>
                      <a:lnTo>
                        <a:pt x="128" y="6"/>
                      </a:lnTo>
                      <a:lnTo>
                        <a:pt x="110" y="3"/>
                      </a:lnTo>
                      <a:lnTo>
                        <a:pt x="106" y="1"/>
                      </a:lnTo>
                      <a:lnTo>
                        <a:pt x="102" y="0"/>
                      </a:lnTo>
                      <a:lnTo>
                        <a:pt x="97" y="1"/>
                      </a:lnTo>
                      <a:lnTo>
                        <a:pt x="91" y="3"/>
                      </a:lnTo>
                      <a:lnTo>
                        <a:pt x="76" y="13"/>
                      </a:lnTo>
                      <a:lnTo>
                        <a:pt x="68" y="15"/>
                      </a:lnTo>
                      <a:lnTo>
                        <a:pt x="62" y="16"/>
                      </a:lnTo>
                      <a:lnTo>
                        <a:pt x="57" y="20"/>
                      </a:lnTo>
                      <a:lnTo>
                        <a:pt x="54" y="25"/>
                      </a:lnTo>
                      <a:lnTo>
                        <a:pt x="40" y="35"/>
                      </a:lnTo>
                      <a:lnTo>
                        <a:pt x="35" y="40"/>
                      </a:lnTo>
                      <a:lnTo>
                        <a:pt x="27" y="49"/>
                      </a:lnTo>
                      <a:lnTo>
                        <a:pt x="22" y="53"/>
                      </a:lnTo>
                      <a:lnTo>
                        <a:pt x="0" y="53"/>
                      </a:lnTo>
                      <a:lnTo>
                        <a:pt x="14" y="87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8" name="Freeform 259"/>
                <p:cNvSpPr>
                  <a:spLocks/>
                </p:cNvSpPr>
                <p:nvPr/>
              </p:nvSpPr>
              <p:spPr bwMode="auto">
                <a:xfrm>
                  <a:off x="670" y="3167"/>
                  <a:ext cx="32" cy="4"/>
                </a:xfrm>
                <a:custGeom>
                  <a:avLst/>
                  <a:gdLst>
                    <a:gd name="T0" fmla="*/ 31 w 32"/>
                    <a:gd name="T1" fmla="*/ 0 h 4"/>
                    <a:gd name="T2" fmla="*/ 30 w 32"/>
                    <a:gd name="T3" fmla="*/ 1 h 4"/>
                    <a:gd name="T4" fmla="*/ 25 w 32"/>
                    <a:gd name="T5" fmla="*/ 1 h 4"/>
                    <a:gd name="T6" fmla="*/ 22 w 32"/>
                    <a:gd name="T7" fmla="*/ 1 h 4"/>
                    <a:gd name="T8" fmla="*/ 18 w 32"/>
                    <a:gd name="T9" fmla="*/ 2 h 4"/>
                    <a:gd name="T10" fmla="*/ 12 w 32"/>
                    <a:gd name="T11" fmla="*/ 3 h 4"/>
                    <a:gd name="T12" fmla="*/ 5 w 32"/>
                    <a:gd name="T13" fmla="*/ 3 h 4"/>
                    <a:gd name="T14" fmla="*/ 0 w 32"/>
                    <a:gd name="T15" fmla="*/ 3 h 4"/>
                    <a:gd name="T16" fmla="*/ 4 w 32"/>
                    <a:gd name="T17" fmla="*/ 2 h 4"/>
                    <a:gd name="T18" fmla="*/ 9 w 32"/>
                    <a:gd name="T19" fmla="*/ 2 h 4"/>
                    <a:gd name="T20" fmla="*/ 13 w 32"/>
                    <a:gd name="T21" fmla="*/ 2 h 4"/>
                    <a:gd name="T22" fmla="*/ 18 w 32"/>
                    <a:gd name="T23" fmla="*/ 2 h 4"/>
                    <a:gd name="T24" fmla="*/ 22 w 32"/>
                    <a:gd name="T25" fmla="*/ 1 h 4"/>
                    <a:gd name="T26" fmla="*/ 23 w 32"/>
                    <a:gd name="T27" fmla="*/ 0 h 4"/>
                    <a:gd name="T28" fmla="*/ 31 w 32"/>
                    <a:gd name="T29" fmla="*/ 0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"/>
                    <a:gd name="T46" fmla="*/ 0 h 4"/>
                    <a:gd name="T47" fmla="*/ 32 w 32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" h="4">
                      <a:moveTo>
                        <a:pt x="31" y="0"/>
                      </a:moveTo>
                      <a:lnTo>
                        <a:pt x="30" y="1"/>
                      </a:lnTo>
                      <a:lnTo>
                        <a:pt x="25" y="1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2" y="3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4" y="2"/>
                      </a:ln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8" y="2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9" name="Freeform 260"/>
                <p:cNvSpPr>
                  <a:spLocks/>
                </p:cNvSpPr>
                <p:nvPr/>
              </p:nvSpPr>
              <p:spPr bwMode="auto">
                <a:xfrm>
                  <a:off x="714" y="3175"/>
                  <a:ext cx="3" cy="2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0 h 2"/>
                    <a:gd name="T4" fmla="*/ 1 w 3"/>
                    <a:gd name="T5" fmla="*/ 1 h 2"/>
                    <a:gd name="T6" fmla="*/ 2 w 3"/>
                    <a:gd name="T7" fmla="*/ 1 h 2"/>
                    <a:gd name="T8" fmla="*/ 0 w 3"/>
                    <a:gd name="T9" fmla="*/ 1 h 2"/>
                    <a:gd name="T10" fmla="*/ 0 w 3"/>
                    <a:gd name="T11" fmla="*/ 0 h 2"/>
                    <a:gd name="T12" fmla="*/ 2 w 3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2"/>
                    <a:gd name="T23" fmla="*/ 3 w 3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0" name="Freeform 261"/>
                <p:cNvSpPr>
                  <a:spLocks/>
                </p:cNvSpPr>
                <p:nvPr/>
              </p:nvSpPr>
              <p:spPr bwMode="auto">
                <a:xfrm>
                  <a:off x="737" y="3142"/>
                  <a:ext cx="16" cy="5"/>
                </a:xfrm>
                <a:custGeom>
                  <a:avLst/>
                  <a:gdLst>
                    <a:gd name="T0" fmla="*/ 15 w 16"/>
                    <a:gd name="T1" fmla="*/ 4 h 5"/>
                    <a:gd name="T2" fmla="*/ 13 w 16"/>
                    <a:gd name="T3" fmla="*/ 4 h 5"/>
                    <a:gd name="T4" fmla="*/ 11 w 16"/>
                    <a:gd name="T5" fmla="*/ 3 h 5"/>
                    <a:gd name="T6" fmla="*/ 8 w 16"/>
                    <a:gd name="T7" fmla="*/ 2 h 5"/>
                    <a:gd name="T8" fmla="*/ 7 w 16"/>
                    <a:gd name="T9" fmla="*/ 1 h 5"/>
                    <a:gd name="T10" fmla="*/ 5 w 16"/>
                    <a:gd name="T11" fmla="*/ 1 h 5"/>
                    <a:gd name="T12" fmla="*/ 2 w 16"/>
                    <a:gd name="T13" fmla="*/ 0 h 5"/>
                    <a:gd name="T14" fmla="*/ 0 w 16"/>
                    <a:gd name="T15" fmla="*/ 0 h 5"/>
                    <a:gd name="T16" fmla="*/ 3 w 16"/>
                    <a:gd name="T17" fmla="*/ 0 h 5"/>
                    <a:gd name="T18" fmla="*/ 6 w 16"/>
                    <a:gd name="T19" fmla="*/ 0 h 5"/>
                    <a:gd name="T20" fmla="*/ 8 w 16"/>
                    <a:gd name="T21" fmla="*/ 1 h 5"/>
                    <a:gd name="T22" fmla="*/ 10 w 16"/>
                    <a:gd name="T23" fmla="*/ 2 h 5"/>
                    <a:gd name="T24" fmla="*/ 15 w 16"/>
                    <a:gd name="T25" fmla="*/ 4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5"/>
                    <a:gd name="T41" fmla="*/ 16 w 16"/>
                    <a:gd name="T42" fmla="*/ 5 h 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5">
                      <a:moveTo>
                        <a:pt x="15" y="4"/>
                      </a:moveTo>
                      <a:lnTo>
                        <a:pt x="13" y="4"/>
                      </a:lnTo>
                      <a:lnTo>
                        <a:pt x="11" y="3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1" name="Freeform 262"/>
                <p:cNvSpPr>
                  <a:spLocks/>
                </p:cNvSpPr>
                <p:nvPr/>
              </p:nvSpPr>
              <p:spPr bwMode="auto">
                <a:xfrm>
                  <a:off x="694" y="3138"/>
                  <a:ext cx="28" cy="3"/>
                </a:xfrm>
                <a:custGeom>
                  <a:avLst/>
                  <a:gdLst>
                    <a:gd name="T0" fmla="*/ 27 w 28"/>
                    <a:gd name="T1" fmla="*/ 0 h 3"/>
                    <a:gd name="T2" fmla="*/ 21 w 28"/>
                    <a:gd name="T3" fmla="*/ 0 h 3"/>
                    <a:gd name="T4" fmla="*/ 18 w 28"/>
                    <a:gd name="T5" fmla="*/ 0 h 3"/>
                    <a:gd name="T6" fmla="*/ 17 w 28"/>
                    <a:gd name="T7" fmla="*/ 0 h 3"/>
                    <a:gd name="T8" fmla="*/ 13 w 28"/>
                    <a:gd name="T9" fmla="*/ 0 h 3"/>
                    <a:gd name="T10" fmla="*/ 12 w 28"/>
                    <a:gd name="T11" fmla="*/ 1 h 3"/>
                    <a:gd name="T12" fmla="*/ 9 w 28"/>
                    <a:gd name="T13" fmla="*/ 1 h 3"/>
                    <a:gd name="T14" fmla="*/ 4 w 28"/>
                    <a:gd name="T15" fmla="*/ 2 h 3"/>
                    <a:gd name="T16" fmla="*/ 0 w 28"/>
                    <a:gd name="T17" fmla="*/ 2 h 3"/>
                    <a:gd name="T18" fmla="*/ 4 w 28"/>
                    <a:gd name="T19" fmla="*/ 2 h 3"/>
                    <a:gd name="T20" fmla="*/ 6 w 28"/>
                    <a:gd name="T21" fmla="*/ 2 h 3"/>
                    <a:gd name="T22" fmla="*/ 12 w 28"/>
                    <a:gd name="T23" fmla="*/ 1 h 3"/>
                    <a:gd name="T24" fmla="*/ 14 w 28"/>
                    <a:gd name="T25" fmla="*/ 0 h 3"/>
                    <a:gd name="T26" fmla="*/ 18 w 28"/>
                    <a:gd name="T27" fmla="*/ 0 h 3"/>
                    <a:gd name="T28" fmla="*/ 21 w 28"/>
                    <a:gd name="T29" fmla="*/ 0 h 3"/>
                    <a:gd name="T30" fmla="*/ 27 w 28"/>
                    <a:gd name="T31" fmla="*/ 0 h 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"/>
                    <a:gd name="T49" fmla="*/ 0 h 3"/>
                    <a:gd name="T50" fmla="*/ 28 w 28"/>
                    <a:gd name="T51" fmla="*/ 3 h 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" h="3">
                      <a:moveTo>
                        <a:pt x="27" y="0"/>
                      </a:move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2" name="Freeform 263"/>
                <p:cNvSpPr>
                  <a:spLocks/>
                </p:cNvSpPr>
                <p:nvPr/>
              </p:nvSpPr>
              <p:spPr bwMode="auto">
                <a:xfrm>
                  <a:off x="746" y="31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3" name="Freeform 264"/>
                <p:cNvSpPr>
                  <a:spLocks/>
                </p:cNvSpPr>
                <p:nvPr/>
              </p:nvSpPr>
              <p:spPr bwMode="auto">
                <a:xfrm>
                  <a:off x="753" y="314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4" name="Freeform 265"/>
                <p:cNvSpPr>
                  <a:spLocks/>
                </p:cNvSpPr>
                <p:nvPr/>
              </p:nvSpPr>
              <p:spPr bwMode="auto">
                <a:xfrm>
                  <a:off x="669" y="3152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1 w 2"/>
                    <a:gd name="T3" fmla="*/ 1 h 4"/>
                    <a:gd name="T4" fmla="*/ 0 w 2"/>
                    <a:gd name="T5" fmla="*/ 3 h 4"/>
                    <a:gd name="T6" fmla="*/ 0 w 2"/>
                    <a:gd name="T7" fmla="*/ 3 h 4"/>
                    <a:gd name="T8" fmla="*/ 1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5" name="Freeform 266"/>
                <p:cNvSpPr>
                  <a:spLocks/>
                </p:cNvSpPr>
                <p:nvPr/>
              </p:nvSpPr>
              <p:spPr bwMode="auto">
                <a:xfrm>
                  <a:off x="641" y="3193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2 w 4"/>
                    <a:gd name="T3" fmla="*/ 1 h 4"/>
                    <a:gd name="T4" fmla="*/ 3 w 4"/>
                    <a:gd name="T5" fmla="*/ 3 h 4"/>
                    <a:gd name="T6" fmla="*/ 0 w 4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8" name="Group 267"/>
              <p:cNvGrpSpPr>
                <a:grpSpLocks/>
              </p:cNvGrpSpPr>
              <p:nvPr/>
            </p:nvGrpSpPr>
            <p:grpSpPr bwMode="auto">
              <a:xfrm>
                <a:off x="586" y="3176"/>
                <a:ext cx="45" cy="62"/>
                <a:chOff x="586" y="3176"/>
                <a:chExt cx="45" cy="62"/>
              </a:xfrm>
            </p:grpSpPr>
            <p:sp>
              <p:nvSpPr>
                <p:cNvPr id="16505" name="Freeform 268"/>
                <p:cNvSpPr>
                  <a:spLocks/>
                </p:cNvSpPr>
                <p:nvPr/>
              </p:nvSpPr>
              <p:spPr bwMode="auto">
                <a:xfrm>
                  <a:off x="586" y="3176"/>
                  <a:ext cx="45" cy="62"/>
                </a:xfrm>
                <a:custGeom>
                  <a:avLst/>
                  <a:gdLst>
                    <a:gd name="T0" fmla="*/ 29 w 45"/>
                    <a:gd name="T1" fmla="*/ 3 h 62"/>
                    <a:gd name="T2" fmla="*/ 36 w 45"/>
                    <a:gd name="T3" fmla="*/ 12 h 62"/>
                    <a:gd name="T4" fmla="*/ 39 w 45"/>
                    <a:gd name="T5" fmla="*/ 20 h 62"/>
                    <a:gd name="T6" fmla="*/ 42 w 45"/>
                    <a:gd name="T7" fmla="*/ 31 h 62"/>
                    <a:gd name="T8" fmla="*/ 42 w 45"/>
                    <a:gd name="T9" fmla="*/ 38 h 62"/>
                    <a:gd name="T10" fmla="*/ 44 w 45"/>
                    <a:gd name="T11" fmla="*/ 48 h 62"/>
                    <a:gd name="T12" fmla="*/ 8 w 45"/>
                    <a:gd name="T13" fmla="*/ 61 h 62"/>
                    <a:gd name="T14" fmla="*/ 0 w 45"/>
                    <a:gd name="T15" fmla="*/ 0 h 62"/>
                    <a:gd name="T16" fmla="*/ 14 w 45"/>
                    <a:gd name="T17" fmla="*/ 3 h 62"/>
                    <a:gd name="T18" fmla="*/ 29 w 45"/>
                    <a:gd name="T19" fmla="*/ 3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5"/>
                    <a:gd name="T31" fmla="*/ 0 h 62"/>
                    <a:gd name="T32" fmla="*/ 45 w 45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5" h="62">
                      <a:moveTo>
                        <a:pt x="29" y="3"/>
                      </a:moveTo>
                      <a:lnTo>
                        <a:pt x="36" y="12"/>
                      </a:lnTo>
                      <a:lnTo>
                        <a:pt x="39" y="20"/>
                      </a:lnTo>
                      <a:lnTo>
                        <a:pt x="42" y="31"/>
                      </a:lnTo>
                      <a:lnTo>
                        <a:pt x="42" y="38"/>
                      </a:lnTo>
                      <a:lnTo>
                        <a:pt x="44" y="48"/>
                      </a:lnTo>
                      <a:lnTo>
                        <a:pt x="8" y="61"/>
                      </a:ln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6" name="Freeform 269"/>
                <p:cNvSpPr>
                  <a:spLocks/>
                </p:cNvSpPr>
                <p:nvPr/>
              </p:nvSpPr>
              <p:spPr bwMode="auto">
                <a:xfrm>
                  <a:off x="595" y="3182"/>
                  <a:ext cx="32" cy="44"/>
                </a:xfrm>
                <a:custGeom>
                  <a:avLst/>
                  <a:gdLst>
                    <a:gd name="T0" fmla="*/ 19 w 32"/>
                    <a:gd name="T1" fmla="*/ 1 h 44"/>
                    <a:gd name="T2" fmla="*/ 24 w 32"/>
                    <a:gd name="T3" fmla="*/ 8 h 44"/>
                    <a:gd name="T4" fmla="*/ 29 w 32"/>
                    <a:gd name="T5" fmla="*/ 18 h 44"/>
                    <a:gd name="T6" fmla="*/ 30 w 32"/>
                    <a:gd name="T7" fmla="*/ 25 h 44"/>
                    <a:gd name="T8" fmla="*/ 31 w 32"/>
                    <a:gd name="T9" fmla="*/ 33 h 44"/>
                    <a:gd name="T10" fmla="*/ 7 w 32"/>
                    <a:gd name="T11" fmla="*/ 43 h 44"/>
                    <a:gd name="T12" fmla="*/ 0 w 32"/>
                    <a:gd name="T13" fmla="*/ 0 h 44"/>
                    <a:gd name="T14" fmla="*/ 10 w 32"/>
                    <a:gd name="T15" fmla="*/ 1 h 44"/>
                    <a:gd name="T16" fmla="*/ 19 w 32"/>
                    <a:gd name="T17" fmla="*/ 1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"/>
                    <a:gd name="T28" fmla="*/ 0 h 44"/>
                    <a:gd name="T29" fmla="*/ 32 w 32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" h="44">
                      <a:moveTo>
                        <a:pt x="19" y="1"/>
                      </a:moveTo>
                      <a:lnTo>
                        <a:pt x="24" y="8"/>
                      </a:lnTo>
                      <a:lnTo>
                        <a:pt x="29" y="18"/>
                      </a:lnTo>
                      <a:lnTo>
                        <a:pt x="30" y="25"/>
                      </a:lnTo>
                      <a:lnTo>
                        <a:pt x="31" y="33"/>
                      </a:lnTo>
                      <a:lnTo>
                        <a:pt x="7" y="43"/>
                      </a:lnTo>
                      <a:lnTo>
                        <a:pt x="0" y="0"/>
                      </a:lnTo>
                      <a:lnTo>
                        <a:pt x="10" y="1"/>
                      </a:lnTo>
                      <a:lnTo>
                        <a:pt x="19" y="1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6463" name="Freeform 270"/>
            <p:cNvSpPr>
              <a:spLocks/>
            </p:cNvSpPr>
            <p:nvPr/>
          </p:nvSpPr>
          <p:spPr bwMode="auto">
            <a:xfrm>
              <a:off x="4671" y="2941"/>
              <a:ext cx="75" cy="81"/>
            </a:xfrm>
            <a:custGeom>
              <a:avLst/>
              <a:gdLst>
                <a:gd name="T0" fmla="*/ 1 w 149"/>
                <a:gd name="T1" fmla="*/ 0 h 185"/>
                <a:gd name="T2" fmla="*/ 1 w 149"/>
                <a:gd name="T3" fmla="*/ 0 h 185"/>
                <a:gd name="T4" fmla="*/ 1 w 149"/>
                <a:gd name="T5" fmla="*/ 0 h 185"/>
                <a:gd name="T6" fmla="*/ 1 w 149"/>
                <a:gd name="T7" fmla="*/ 0 h 185"/>
                <a:gd name="T8" fmla="*/ 1 w 149"/>
                <a:gd name="T9" fmla="*/ 0 h 185"/>
                <a:gd name="T10" fmla="*/ 1 w 149"/>
                <a:gd name="T11" fmla="*/ 0 h 185"/>
                <a:gd name="T12" fmla="*/ 1 w 149"/>
                <a:gd name="T13" fmla="*/ 0 h 185"/>
                <a:gd name="T14" fmla="*/ 1 w 149"/>
                <a:gd name="T15" fmla="*/ 0 h 185"/>
                <a:gd name="T16" fmla="*/ 1 w 149"/>
                <a:gd name="T17" fmla="*/ 0 h 185"/>
                <a:gd name="T18" fmla="*/ 1 w 149"/>
                <a:gd name="T19" fmla="*/ 0 h 185"/>
                <a:gd name="T20" fmla="*/ 1 w 149"/>
                <a:gd name="T21" fmla="*/ 0 h 185"/>
                <a:gd name="T22" fmla="*/ 1 w 149"/>
                <a:gd name="T23" fmla="*/ 0 h 185"/>
                <a:gd name="T24" fmla="*/ 1 w 149"/>
                <a:gd name="T25" fmla="*/ 0 h 185"/>
                <a:gd name="T26" fmla="*/ 1 w 149"/>
                <a:gd name="T27" fmla="*/ 0 h 185"/>
                <a:gd name="T28" fmla="*/ 1 w 149"/>
                <a:gd name="T29" fmla="*/ 0 h 185"/>
                <a:gd name="T30" fmla="*/ 1 w 149"/>
                <a:gd name="T31" fmla="*/ 0 h 185"/>
                <a:gd name="T32" fmla="*/ 1 w 149"/>
                <a:gd name="T33" fmla="*/ 0 h 185"/>
                <a:gd name="T34" fmla="*/ 1 w 149"/>
                <a:gd name="T35" fmla="*/ 0 h 185"/>
                <a:gd name="T36" fmla="*/ 1 w 149"/>
                <a:gd name="T37" fmla="*/ 0 h 185"/>
                <a:gd name="T38" fmla="*/ 1 w 149"/>
                <a:gd name="T39" fmla="*/ 0 h 185"/>
                <a:gd name="T40" fmla="*/ 1 w 149"/>
                <a:gd name="T41" fmla="*/ 0 h 185"/>
                <a:gd name="T42" fmla="*/ 1 w 149"/>
                <a:gd name="T43" fmla="*/ 0 h 185"/>
                <a:gd name="T44" fmla="*/ 1 w 149"/>
                <a:gd name="T45" fmla="*/ 0 h 185"/>
                <a:gd name="T46" fmla="*/ 1 w 149"/>
                <a:gd name="T47" fmla="*/ 0 h 185"/>
                <a:gd name="T48" fmla="*/ 1 w 149"/>
                <a:gd name="T49" fmla="*/ 0 h 185"/>
                <a:gd name="T50" fmla="*/ 1 w 149"/>
                <a:gd name="T51" fmla="*/ 0 h 185"/>
                <a:gd name="T52" fmla="*/ 1 w 149"/>
                <a:gd name="T53" fmla="*/ 0 h 185"/>
                <a:gd name="T54" fmla="*/ 1 w 149"/>
                <a:gd name="T55" fmla="*/ 0 h 185"/>
                <a:gd name="T56" fmla="*/ 1 w 149"/>
                <a:gd name="T57" fmla="*/ 0 h 185"/>
                <a:gd name="T58" fmla="*/ 0 w 149"/>
                <a:gd name="T59" fmla="*/ 0 h 185"/>
                <a:gd name="T60" fmla="*/ 0 w 149"/>
                <a:gd name="T61" fmla="*/ 0 h 185"/>
                <a:gd name="T62" fmla="*/ 1 w 149"/>
                <a:gd name="T63" fmla="*/ 0 h 185"/>
                <a:gd name="T64" fmla="*/ 1 w 149"/>
                <a:gd name="T65" fmla="*/ 0 h 185"/>
                <a:gd name="T66" fmla="*/ 1 w 149"/>
                <a:gd name="T67" fmla="*/ 0 h 185"/>
                <a:gd name="T68" fmla="*/ 1 w 149"/>
                <a:gd name="T69" fmla="*/ 0 h 185"/>
                <a:gd name="T70" fmla="*/ 1 w 149"/>
                <a:gd name="T71" fmla="*/ 0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9"/>
                <a:gd name="T109" fmla="*/ 0 h 185"/>
                <a:gd name="T110" fmla="*/ 149 w 149"/>
                <a:gd name="T111" fmla="*/ 185 h 1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9" h="185">
                  <a:moveTo>
                    <a:pt x="100" y="6"/>
                  </a:moveTo>
                  <a:lnTo>
                    <a:pt x="113" y="17"/>
                  </a:lnTo>
                  <a:lnTo>
                    <a:pt x="119" y="30"/>
                  </a:lnTo>
                  <a:lnTo>
                    <a:pt x="126" y="44"/>
                  </a:lnTo>
                  <a:lnTo>
                    <a:pt x="130" y="51"/>
                  </a:lnTo>
                  <a:lnTo>
                    <a:pt x="130" y="59"/>
                  </a:lnTo>
                  <a:lnTo>
                    <a:pt x="127" y="69"/>
                  </a:lnTo>
                  <a:lnTo>
                    <a:pt x="133" y="76"/>
                  </a:lnTo>
                  <a:lnTo>
                    <a:pt x="143" y="95"/>
                  </a:lnTo>
                  <a:lnTo>
                    <a:pt x="148" y="107"/>
                  </a:lnTo>
                  <a:lnTo>
                    <a:pt x="148" y="110"/>
                  </a:lnTo>
                  <a:lnTo>
                    <a:pt x="147" y="113"/>
                  </a:lnTo>
                  <a:lnTo>
                    <a:pt x="143" y="115"/>
                  </a:lnTo>
                  <a:lnTo>
                    <a:pt x="137" y="115"/>
                  </a:lnTo>
                  <a:lnTo>
                    <a:pt x="133" y="117"/>
                  </a:lnTo>
                  <a:lnTo>
                    <a:pt x="133" y="125"/>
                  </a:lnTo>
                  <a:lnTo>
                    <a:pt x="135" y="134"/>
                  </a:lnTo>
                  <a:lnTo>
                    <a:pt x="131" y="139"/>
                  </a:lnTo>
                  <a:lnTo>
                    <a:pt x="132" y="146"/>
                  </a:lnTo>
                  <a:lnTo>
                    <a:pt x="129" y="150"/>
                  </a:lnTo>
                  <a:lnTo>
                    <a:pt x="126" y="163"/>
                  </a:lnTo>
                  <a:lnTo>
                    <a:pt x="122" y="166"/>
                  </a:lnTo>
                  <a:lnTo>
                    <a:pt x="115" y="166"/>
                  </a:lnTo>
                  <a:lnTo>
                    <a:pt x="105" y="164"/>
                  </a:lnTo>
                  <a:lnTo>
                    <a:pt x="94" y="163"/>
                  </a:lnTo>
                  <a:lnTo>
                    <a:pt x="96" y="184"/>
                  </a:lnTo>
                  <a:lnTo>
                    <a:pt x="17" y="156"/>
                  </a:lnTo>
                  <a:lnTo>
                    <a:pt x="23" y="138"/>
                  </a:lnTo>
                  <a:lnTo>
                    <a:pt x="21" y="126"/>
                  </a:lnTo>
                  <a:lnTo>
                    <a:pt x="0" y="101"/>
                  </a:lnTo>
                  <a:lnTo>
                    <a:pt x="0" y="35"/>
                  </a:lnTo>
                  <a:lnTo>
                    <a:pt x="14" y="17"/>
                  </a:lnTo>
                  <a:lnTo>
                    <a:pt x="32" y="8"/>
                  </a:lnTo>
                  <a:lnTo>
                    <a:pt x="52" y="0"/>
                  </a:lnTo>
                  <a:lnTo>
                    <a:pt x="77" y="4"/>
                  </a:lnTo>
                  <a:lnTo>
                    <a:pt x="100" y="6"/>
                  </a:lnTo>
                </a:path>
              </a:pathLst>
            </a:custGeom>
            <a:solidFill>
              <a:srgbClr val="FFC080"/>
            </a:solidFill>
            <a:ln w="12700" cap="rnd" cmpd="sng">
              <a:solidFill>
                <a:srgbClr val="402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4" name="Freeform 271"/>
            <p:cNvSpPr>
              <a:spLocks/>
            </p:cNvSpPr>
            <p:nvPr/>
          </p:nvSpPr>
          <p:spPr bwMode="auto">
            <a:xfrm>
              <a:off x="4740" y="2988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1 w 4"/>
                <a:gd name="T5" fmla="*/ 0 h 5"/>
                <a:gd name="T6" fmla="*/ 0 w 4"/>
                <a:gd name="T7" fmla="*/ 0 h 5"/>
                <a:gd name="T8" fmla="*/ 0 w 4"/>
                <a:gd name="T9" fmla="*/ 0 h 5"/>
                <a:gd name="T10" fmla="*/ 1 w 4"/>
                <a:gd name="T11" fmla="*/ 0 h 5"/>
                <a:gd name="T12" fmla="*/ 1 w 4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3" y="1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5" name="Freeform 272"/>
            <p:cNvSpPr>
              <a:spLocks/>
            </p:cNvSpPr>
            <p:nvPr/>
          </p:nvSpPr>
          <p:spPr bwMode="auto">
            <a:xfrm>
              <a:off x="4738" y="2986"/>
              <a:ext cx="2" cy="1"/>
            </a:xfrm>
            <a:custGeom>
              <a:avLst/>
              <a:gdLst>
                <a:gd name="T0" fmla="*/ 1 w 4"/>
                <a:gd name="T1" fmla="*/ 0 h 1"/>
                <a:gd name="T2" fmla="*/ 1 w 4"/>
                <a:gd name="T3" fmla="*/ 0 h 1"/>
                <a:gd name="T4" fmla="*/ 1 w 4"/>
                <a:gd name="T5" fmla="*/ 0 h 1"/>
                <a:gd name="T6" fmla="*/ 1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1 w 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"/>
                <a:gd name="T23" fmla="*/ 4 w 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6" name="Freeform 273"/>
            <p:cNvSpPr>
              <a:spLocks/>
            </p:cNvSpPr>
            <p:nvPr/>
          </p:nvSpPr>
          <p:spPr bwMode="auto">
            <a:xfrm>
              <a:off x="4735" y="2976"/>
              <a:ext cx="1" cy="4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1 h 7"/>
                <a:gd name="T4" fmla="*/ 1 w 2"/>
                <a:gd name="T5" fmla="*/ 1 h 7"/>
                <a:gd name="T6" fmla="*/ 1 w 2"/>
                <a:gd name="T7" fmla="*/ 1 h 7"/>
                <a:gd name="T8" fmla="*/ 0 w 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0" y="0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7" name="Freeform 274"/>
            <p:cNvSpPr>
              <a:spLocks/>
            </p:cNvSpPr>
            <p:nvPr/>
          </p:nvSpPr>
          <p:spPr bwMode="auto">
            <a:xfrm>
              <a:off x="4728" y="2971"/>
              <a:ext cx="6" cy="2"/>
            </a:xfrm>
            <a:custGeom>
              <a:avLst/>
              <a:gdLst>
                <a:gd name="T0" fmla="*/ 1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1 w 12"/>
                <a:gd name="T7" fmla="*/ 0 h 5"/>
                <a:gd name="T8" fmla="*/ 1 w 12"/>
                <a:gd name="T9" fmla="*/ 0 h 5"/>
                <a:gd name="T10" fmla="*/ 1 w 12"/>
                <a:gd name="T11" fmla="*/ 0 h 5"/>
                <a:gd name="T12" fmla="*/ 1 w 12"/>
                <a:gd name="T13" fmla="*/ 0 h 5"/>
                <a:gd name="T14" fmla="*/ 1 w 12"/>
                <a:gd name="T15" fmla="*/ 0 h 5"/>
                <a:gd name="T16" fmla="*/ 0 w 12"/>
                <a:gd name="T17" fmla="*/ 0 h 5"/>
                <a:gd name="T18" fmla="*/ 1 w 12"/>
                <a:gd name="T19" fmla="*/ 0 h 5"/>
                <a:gd name="T20" fmla="*/ 1 w 1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5"/>
                <a:gd name="T35" fmla="*/ 12 w 12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5">
                  <a:moveTo>
                    <a:pt x="11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0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1" y="0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8" name="Freeform 275"/>
            <p:cNvSpPr>
              <a:spLocks/>
            </p:cNvSpPr>
            <p:nvPr/>
          </p:nvSpPr>
          <p:spPr bwMode="auto">
            <a:xfrm>
              <a:off x="4725" y="2963"/>
              <a:ext cx="11" cy="3"/>
            </a:xfrm>
            <a:custGeom>
              <a:avLst/>
              <a:gdLst>
                <a:gd name="T0" fmla="*/ 0 w 23"/>
                <a:gd name="T1" fmla="*/ 1 h 5"/>
                <a:gd name="T2" fmla="*/ 0 w 23"/>
                <a:gd name="T3" fmla="*/ 1 h 5"/>
                <a:gd name="T4" fmla="*/ 0 w 23"/>
                <a:gd name="T5" fmla="*/ 1 h 5"/>
                <a:gd name="T6" fmla="*/ 0 w 23"/>
                <a:gd name="T7" fmla="*/ 1 h 5"/>
                <a:gd name="T8" fmla="*/ 0 w 23"/>
                <a:gd name="T9" fmla="*/ 1 h 5"/>
                <a:gd name="T10" fmla="*/ 0 w 23"/>
                <a:gd name="T11" fmla="*/ 1 h 5"/>
                <a:gd name="T12" fmla="*/ 0 w 23"/>
                <a:gd name="T13" fmla="*/ 1 h 5"/>
                <a:gd name="T14" fmla="*/ 0 w 23"/>
                <a:gd name="T15" fmla="*/ 1 h 5"/>
                <a:gd name="T16" fmla="*/ 0 w 23"/>
                <a:gd name="T17" fmla="*/ 0 h 5"/>
                <a:gd name="T18" fmla="*/ 0 w 23"/>
                <a:gd name="T19" fmla="*/ 0 h 5"/>
                <a:gd name="T20" fmla="*/ 0 w 23"/>
                <a:gd name="T21" fmla="*/ 1 h 5"/>
                <a:gd name="T22" fmla="*/ 0 w 23"/>
                <a:gd name="T23" fmla="*/ 0 h 5"/>
                <a:gd name="T24" fmla="*/ 0 w 23"/>
                <a:gd name="T25" fmla="*/ 1 h 5"/>
                <a:gd name="T26" fmla="*/ 0 w 23"/>
                <a:gd name="T27" fmla="*/ 1 h 5"/>
                <a:gd name="T28" fmla="*/ 0 w 23"/>
                <a:gd name="T29" fmla="*/ 1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5"/>
                <a:gd name="T47" fmla="*/ 23 w 23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5">
                  <a:moveTo>
                    <a:pt x="22" y="2"/>
                  </a:moveTo>
                  <a:lnTo>
                    <a:pt x="21" y="3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2" y="2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9" name="Freeform 276"/>
            <p:cNvSpPr>
              <a:spLocks/>
            </p:cNvSpPr>
            <p:nvPr/>
          </p:nvSpPr>
          <p:spPr bwMode="auto">
            <a:xfrm>
              <a:off x="4700" y="2970"/>
              <a:ext cx="5" cy="13"/>
            </a:xfrm>
            <a:custGeom>
              <a:avLst/>
              <a:gdLst>
                <a:gd name="T0" fmla="*/ 0 w 11"/>
                <a:gd name="T1" fmla="*/ 0 h 31"/>
                <a:gd name="T2" fmla="*/ 0 w 11"/>
                <a:gd name="T3" fmla="*/ 0 h 31"/>
                <a:gd name="T4" fmla="*/ 0 w 11"/>
                <a:gd name="T5" fmla="*/ 0 h 31"/>
                <a:gd name="T6" fmla="*/ 0 w 11"/>
                <a:gd name="T7" fmla="*/ 0 h 31"/>
                <a:gd name="T8" fmla="*/ 0 w 11"/>
                <a:gd name="T9" fmla="*/ 0 h 31"/>
                <a:gd name="T10" fmla="*/ 0 w 11"/>
                <a:gd name="T11" fmla="*/ 0 h 31"/>
                <a:gd name="T12" fmla="*/ 0 w 11"/>
                <a:gd name="T13" fmla="*/ 0 h 31"/>
                <a:gd name="T14" fmla="*/ 0 w 11"/>
                <a:gd name="T15" fmla="*/ 0 h 31"/>
                <a:gd name="T16" fmla="*/ 0 w 11"/>
                <a:gd name="T17" fmla="*/ 0 h 31"/>
                <a:gd name="T18" fmla="*/ 0 w 11"/>
                <a:gd name="T19" fmla="*/ 0 h 31"/>
                <a:gd name="T20" fmla="*/ 0 w 11"/>
                <a:gd name="T21" fmla="*/ 0 h 31"/>
                <a:gd name="T22" fmla="*/ 0 w 11"/>
                <a:gd name="T23" fmla="*/ 0 h 31"/>
                <a:gd name="T24" fmla="*/ 0 w 11"/>
                <a:gd name="T25" fmla="*/ 0 h 31"/>
                <a:gd name="T26" fmla="*/ 0 w 11"/>
                <a:gd name="T27" fmla="*/ 0 h 31"/>
                <a:gd name="T28" fmla="*/ 0 w 11"/>
                <a:gd name="T29" fmla="*/ 0 h 31"/>
                <a:gd name="T30" fmla="*/ 0 w 11"/>
                <a:gd name="T31" fmla="*/ 0 h 31"/>
                <a:gd name="T32" fmla="*/ 0 w 11"/>
                <a:gd name="T33" fmla="*/ 0 h 31"/>
                <a:gd name="T34" fmla="*/ 0 w 11"/>
                <a:gd name="T35" fmla="*/ 0 h 31"/>
                <a:gd name="T36" fmla="*/ 0 w 11"/>
                <a:gd name="T37" fmla="*/ 0 h 31"/>
                <a:gd name="T38" fmla="*/ 0 w 11"/>
                <a:gd name="T39" fmla="*/ 0 h 31"/>
                <a:gd name="T40" fmla="*/ 0 w 11"/>
                <a:gd name="T41" fmla="*/ 0 h 31"/>
                <a:gd name="T42" fmla="*/ 0 w 11"/>
                <a:gd name="T43" fmla="*/ 0 h 31"/>
                <a:gd name="T44" fmla="*/ 0 w 11"/>
                <a:gd name="T45" fmla="*/ 0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31"/>
                <a:gd name="T71" fmla="*/ 11 w 11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31">
                  <a:moveTo>
                    <a:pt x="10" y="6"/>
                  </a:moveTo>
                  <a:lnTo>
                    <a:pt x="7" y="2"/>
                  </a:lnTo>
                  <a:lnTo>
                    <a:pt x="3" y="3"/>
                  </a:lnTo>
                  <a:lnTo>
                    <a:pt x="1" y="8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10" y="11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6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70" name="Freeform 277"/>
            <p:cNvSpPr>
              <a:spLocks/>
            </p:cNvSpPr>
            <p:nvPr/>
          </p:nvSpPr>
          <p:spPr bwMode="auto">
            <a:xfrm>
              <a:off x="4697" y="2967"/>
              <a:ext cx="10" cy="19"/>
            </a:xfrm>
            <a:custGeom>
              <a:avLst/>
              <a:gdLst>
                <a:gd name="T0" fmla="*/ 1 w 20"/>
                <a:gd name="T1" fmla="*/ 0 h 43"/>
                <a:gd name="T2" fmla="*/ 1 w 20"/>
                <a:gd name="T3" fmla="*/ 0 h 43"/>
                <a:gd name="T4" fmla="*/ 1 w 20"/>
                <a:gd name="T5" fmla="*/ 0 h 43"/>
                <a:gd name="T6" fmla="*/ 1 w 20"/>
                <a:gd name="T7" fmla="*/ 0 h 43"/>
                <a:gd name="T8" fmla="*/ 1 w 20"/>
                <a:gd name="T9" fmla="*/ 0 h 43"/>
                <a:gd name="T10" fmla="*/ 1 w 20"/>
                <a:gd name="T11" fmla="*/ 0 h 43"/>
                <a:gd name="T12" fmla="*/ 1 w 20"/>
                <a:gd name="T13" fmla="*/ 0 h 43"/>
                <a:gd name="T14" fmla="*/ 1 w 20"/>
                <a:gd name="T15" fmla="*/ 0 h 43"/>
                <a:gd name="T16" fmla="*/ 1 w 20"/>
                <a:gd name="T17" fmla="*/ 0 h 43"/>
                <a:gd name="T18" fmla="*/ 1 w 20"/>
                <a:gd name="T19" fmla="*/ 0 h 43"/>
                <a:gd name="T20" fmla="*/ 1 w 20"/>
                <a:gd name="T21" fmla="*/ 0 h 43"/>
                <a:gd name="T22" fmla="*/ 1 w 20"/>
                <a:gd name="T23" fmla="*/ 0 h 43"/>
                <a:gd name="T24" fmla="*/ 1 w 20"/>
                <a:gd name="T25" fmla="*/ 0 h 43"/>
                <a:gd name="T26" fmla="*/ 1 w 20"/>
                <a:gd name="T27" fmla="*/ 0 h 43"/>
                <a:gd name="T28" fmla="*/ 1 w 20"/>
                <a:gd name="T29" fmla="*/ 0 h 43"/>
                <a:gd name="T30" fmla="*/ 1 w 20"/>
                <a:gd name="T31" fmla="*/ 0 h 43"/>
                <a:gd name="T32" fmla="*/ 1 w 20"/>
                <a:gd name="T33" fmla="*/ 0 h 43"/>
                <a:gd name="T34" fmla="*/ 1 w 20"/>
                <a:gd name="T35" fmla="*/ 0 h 43"/>
                <a:gd name="T36" fmla="*/ 1 w 20"/>
                <a:gd name="T37" fmla="*/ 0 h 43"/>
                <a:gd name="T38" fmla="*/ 0 w 20"/>
                <a:gd name="T39" fmla="*/ 0 h 43"/>
                <a:gd name="T40" fmla="*/ 0 w 20"/>
                <a:gd name="T41" fmla="*/ 0 h 43"/>
                <a:gd name="T42" fmla="*/ 1 w 20"/>
                <a:gd name="T43" fmla="*/ 0 h 43"/>
                <a:gd name="T44" fmla="*/ 1 w 20"/>
                <a:gd name="T45" fmla="*/ 0 h 43"/>
                <a:gd name="T46" fmla="*/ 1 w 20"/>
                <a:gd name="T47" fmla="*/ 0 h 43"/>
                <a:gd name="T48" fmla="*/ 1 w 20"/>
                <a:gd name="T49" fmla="*/ 0 h 43"/>
                <a:gd name="T50" fmla="*/ 1 w 20"/>
                <a:gd name="T51" fmla="*/ 0 h 43"/>
                <a:gd name="T52" fmla="*/ 1 w 20"/>
                <a:gd name="T53" fmla="*/ 0 h 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43"/>
                <a:gd name="T83" fmla="*/ 20 w 20"/>
                <a:gd name="T84" fmla="*/ 43 h 4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43">
                  <a:moveTo>
                    <a:pt x="19" y="11"/>
                  </a:moveTo>
                  <a:lnTo>
                    <a:pt x="16" y="4"/>
                  </a:lnTo>
                  <a:lnTo>
                    <a:pt x="11" y="2"/>
                  </a:lnTo>
                  <a:lnTo>
                    <a:pt x="5" y="3"/>
                  </a:lnTo>
                  <a:lnTo>
                    <a:pt x="3" y="7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7"/>
                  </a:lnTo>
                  <a:lnTo>
                    <a:pt x="3" y="33"/>
                  </a:lnTo>
                  <a:lnTo>
                    <a:pt x="7" y="39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4" y="40"/>
                  </a:lnTo>
                  <a:lnTo>
                    <a:pt x="1" y="34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19" y="11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71" name="Freeform 278"/>
            <p:cNvSpPr>
              <a:spLocks/>
            </p:cNvSpPr>
            <p:nvPr/>
          </p:nvSpPr>
          <p:spPr bwMode="auto">
            <a:xfrm>
              <a:off x="4705" y="2990"/>
              <a:ext cx="9" cy="15"/>
            </a:xfrm>
            <a:custGeom>
              <a:avLst/>
              <a:gdLst>
                <a:gd name="T0" fmla="*/ 0 w 18"/>
                <a:gd name="T1" fmla="*/ 0 h 34"/>
                <a:gd name="T2" fmla="*/ 1 w 18"/>
                <a:gd name="T3" fmla="*/ 0 h 34"/>
                <a:gd name="T4" fmla="*/ 1 w 18"/>
                <a:gd name="T5" fmla="*/ 0 h 34"/>
                <a:gd name="T6" fmla="*/ 1 w 18"/>
                <a:gd name="T7" fmla="*/ 0 h 34"/>
                <a:gd name="T8" fmla="*/ 1 w 18"/>
                <a:gd name="T9" fmla="*/ 0 h 34"/>
                <a:gd name="T10" fmla="*/ 1 w 18"/>
                <a:gd name="T11" fmla="*/ 0 h 34"/>
                <a:gd name="T12" fmla="*/ 1 w 18"/>
                <a:gd name="T13" fmla="*/ 0 h 34"/>
                <a:gd name="T14" fmla="*/ 1 w 18"/>
                <a:gd name="T15" fmla="*/ 0 h 34"/>
                <a:gd name="T16" fmla="*/ 1 w 18"/>
                <a:gd name="T17" fmla="*/ 0 h 34"/>
                <a:gd name="T18" fmla="*/ 0 w 18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4"/>
                <a:gd name="T32" fmla="*/ 18 w 18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4">
                  <a:moveTo>
                    <a:pt x="0" y="0"/>
                  </a:moveTo>
                  <a:lnTo>
                    <a:pt x="3" y="7"/>
                  </a:lnTo>
                  <a:lnTo>
                    <a:pt x="6" y="15"/>
                  </a:lnTo>
                  <a:lnTo>
                    <a:pt x="10" y="22"/>
                  </a:lnTo>
                  <a:lnTo>
                    <a:pt x="14" y="30"/>
                  </a:lnTo>
                  <a:lnTo>
                    <a:pt x="17" y="33"/>
                  </a:lnTo>
                  <a:lnTo>
                    <a:pt x="11" y="29"/>
                  </a:lnTo>
                  <a:lnTo>
                    <a:pt x="7" y="22"/>
                  </a:lnTo>
                  <a:lnTo>
                    <a:pt x="3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72" name="Freeform 279"/>
            <p:cNvSpPr>
              <a:spLocks/>
            </p:cNvSpPr>
            <p:nvPr/>
          </p:nvSpPr>
          <p:spPr bwMode="auto">
            <a:xfrm>
              <a:off x="4669" y="2930"/>
              <a:ext cx="65" cy="64"/>
            </a:xfrm>
            <a:custGeom>
              <a:avLst/>
              <a:gdLst>
                <a:gd name="T0" fmla="*/ 1 w 129"/>
                <a:gd name="T1" fmla="*/ 0 h 147"/>
                <a:gd name="T2" fmla="*/ 1 w 129"/>
                <a:gd name="T3" fmla="*/ 0 h 147"/>
                <a:gd name="T4" fmla="*/ 1 w 129"/>
                <a:gd name="T5" fmla="*/ 0 h 147"/>
                <a:gd name="T6" fmla="*/ 1 w 129"/>
                <a:gd name="T7" fmla="*/ 0 h 147"/>
                <a:gd name="T8" fmla="*/ 1 w 129"/>
                <a:gd name="T9" fmla="*/ 0 h 147"/>
                <a:gd name="T10" fmla="*/ 1 w 129"/>
                <a:gd name="T11" fmla="*/ 0 h 147"/>
                <a:gd name="T12" fmla="*/ 1 w 129"/>
                <a:gd name="T13" fmla="*/ 0 h 147"/>
                <a:gd name="T14" fmla="*/ 1 w 129"/>
                <a:gd name="T15" fmla="*/ 0 h 147"/>
                <a:gd name="T16" fmla="*/ 1 w 129"/>
                <a:gd name="T17" fmla="*/ 0 h 147"/>
                <a:gd name="T18" fmla="*/ 1 w 129"/>
                <a:gd name="T19" fmla="*/ 0 h 147"/>
                <a:gd name="T20" fmla="*/ 1 w 129"/>
                <a:gd name="T21" fmla="*/ 0 h 147"/>
                <a:gd name="T22" fmla="*/ 1 w 129"/>
                <a:gd name="T23" fmla="*/ 0 h 147"/>
                <a:gd name="T24" fmla="*/ 1 w 129"/>
                <a:gd name="T25" fmla="*/ 0 h 147"/>
                <a:gd name="T26" fmla="*/ 1 w 129"/>
                <a:gd name="T27" fmla="*/ 0 h 147"/>
                <a:gd name="T28" fmla="*/ 1 w 129"/>
                <a:gd name="T29" fmla="*/ 0 h 147"/>
                <a:gd name="T30" fmla="*/ 1 w 129"/>
                <a:gd name="T31" fmla="*/ 0 h 147"/>
                <a:gd name="T32" fmla="*/ 1 w 129"/>
                <a:gd name="T33" fmla="*/ 0 h 147"/>
                <a:gd name="T34" fmla="*/ 1 w 129"/>
                <a:gd name="T35" fmla="*/ 0 h 147"/>
                <a:gd name="T36" fmla="*/ 1 w 129"/>
                <a:gd name="T37" fmla="*/ 0 h 147"/>
                <a:gd name="T38" fmla="*/ 1 w 129"/>
                <a:gd name="T39" fmla="*/ 0 h 147"/>
                <a:gd name="T40" fmla="*/ 1 w 129"/>
                <a:gd name="T41" fmla="*/ 0 h 147"/>
                <a:gd name="T42" fmla="*/ 1 w 129"/>
                <a:gd name="T43" fmla="*/ 0 h 147"/>
                <a:gd name="T44" fmla="*/ 1 w 129"/>
                <a:gd name="T45" fmla="*/ 0 h 147"/>
                <a:gd name="T46" fmla="*/ 1 w 129"/>
                <a:gd name="T47" fmla="*/ 0 h 147"/>
                <a:gd name="T48" fmla="*/ 1 w 129"/>
                <a:gd name="T49" fmla="*/ 0 h 147"/>
                <a:gd name="T50" fmla="*/ 0 w 129"/>
                <a:gd name="T51" fmla="*/ 0 h 147"/>
                <a:gd name="T52" fmla="*/ 1 w 129"/>
                <a:gd name="T53" fmla="*/ 0 h 147"/>
                <a:gd name="T54" fmla="*/ 1 w 129"/>
                <a:gd name="T55" fmla="*/ 0 h 147"/>
                <a:gd name="T56" fmla="*/ 1 w 129"/>
                <a:gd name="T57" fmla="*/ 0 h 147"/>
                <a:gd name="T58" fmla="*/ 1 w 129"/>
                <a:gd name="T59" fmla="*/ 0 h 147"/>
                <a:gd name="T60" fmla="*/ 1 w 129"/>
                <a:gd name="T61" fmla="*/ 0 h 147"/>
                <a:gd name="T62" fmla="*/ 1 w 129"/>
                <a:gd name="T63" fmla="*/ 0 h 147"/>
                <a:gd name="T64" fmla="*/ 1 w 129"/>
                <a:gd name="T65" fmla="*/ 0 h 147"/>
                <a:gd name="T66" fmla="*/ 1 w 129"/>
                <a:gd name="T67" fmla="*/ 0 h 147"/>
                <a:gd name="T68" fmla="*/ 1 w 129"/>
                <a:gd name="T69" fmla="*/ 0 h 147"/>
                <a:gd name="T70" fmla="*/ 1 w 129"/>
                <a:gd name="T71" fmla="*/ 0 h 147"/>
                <a:gd name="T72" fmla="*/ 1 w 129"/>
                <a:gd name="T73" fmla="*/ 0 h 147"/>
                <a:gd name="T74" fmla="*/ 1 w 129"/>
                <a:gd name="T75" fmla="*/ 0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9"/>
                <a:gd name="T115" fmla="*/ 0 h 147"/>
                <a:gd name="T116" fmla="*/ 129 w 129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9" h="147">
                  <a:moveTo>
                    <a:pt x="118" y="42"/>
                  </a:moveTo>
                  <a:lnTo>
                    <a:pt x="99" y="39"/>
                  </a:lnTo>
                  <a:lnTo>
                    <a:pt x="86" y="40"/>
                  </a:lnTo>
                  <a:lnTo>
                    <a:pt x="78" y="51"/>
                  </a:lnTo>
                  <a:lnTo>
                    <a:pt x="83" y="63"/>
                  </a:lnTo>
                  <a:lnTo>
                    <a:pt x="88" y="67"/>
                  </a:lnTo>
                  <a:lnTo>
                    <a:pt x="91" y="80"/>
                  </a:lnTo>
                  <a:lnTo>
                    <a:pt x="87" y="87"/>
                  </a:lnTo>
                  <a:lnTo>
                    <a:pt x="90" y="98"/>
                  </a:lnTo>
                  <a:lnTo>
                    <a:pt x="82" y="98"/>
                  </a:lnTo>
                  <a:lnTo>
                    <a:pt x="80" y="85"/>
                  </a:lnTo>
                  <a:lnTo>
                    <a:pt x="75" y="80"/>
                  </a:lnTo>
                  <a:lnTo>
                    <a:pt x="65" y="80"/>
                  </a:lnTo>
                  <a:lnTo>
                    <a:pt x="56" y="82"/>
                  </a:lnTo>
                  <a:lnTo>
                    <a:pt x="53" y="91"/>
                  </a:lnTo>
                  <a:lnTo>
                    <a:pt x="52" y="103"/>
                  </a:lnTo>
                  <a:lnTo>
                    <a:pt x="53" y="112"/>
                  </a:lnTo>
                  <a:lnTo>
                    <a:pt x="53" y="119"/>
                  </a:lnTo>
                  <a:lnTo>
                    <a:pt x="52" y="126"/>
                  </a:lnTo>
                  <a:lnTo>
                    <a:pt x="47" y="134"/>
                  </a:lnTo>
                  <a:lnTo>
                    <a:pt x="42" y="137"/>
                  </a:lnTo>
                  <a:lnTo>
                    <a:pt x="31" y="146"/>
                  </a:lnTo>
                  <a:lnTo>
                    <a:pt x="10" y="121"/>
                  </a:lnTo>
                  <a:lnTo>
                    <a:pt x="4" y="101"/>
                  </a:lnTo>
                  <a:lnTo>
                    <a:pt x="1" y="69"/>
                  </a:lnTo>
                  <a:lnTo>
                    <a:pt x="0" y="47"/>
                  </a:lnTo>
                  <a:lnTo>
                    <a:pt x="2" y="25"/>
                  </a:lnTo>
                  <a:lnTo>
                    <a:pt x="8" y="12"/>
                  </a:lnTo>
                  <a:lnTo>
                    <a:pt x="21" y="4"/>
                  </a:lnTo>
                  <a:lnTo>
                    <a:pt x="32" y="2"/>
                  </a:lnTo>
                  <a:lnTo>
                    <a:pt x="55" y="0"/>
                  </a:lnTo>
                  <a:lnTo>
                    <a:pt x="76" y="1"/>
                  </a:lnTo>
                  <a:lnTo>
                    <a:pt x="104" y="7"/>
                  </a:lnTo>
                  <a:lnTo>
                    <a:pt x="116" y="13"/>
                  </a:lnTo>
                  <a:lnTo>
                    <a:pt x="122" y="21"/>
                  </a:lnTo>
                  <a:lnTo>
                    <a:pt x="128" y="30"/>
                  </a:lnTo>
                  <a:lnTo>
                    <a:pt x="127" y="36"/>
                  </a:lnTo>
                  <a:lnTo>
                    <a:pt x="118" y="42"/>
                  </a:lnTo>
                </a:path>
              </a:pathLst>
            </a:custGeom>
            <a:solidFill>
              <a:srgbClr val="603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73" name="Freeform 280"/>
            <p:cNvSpPr>
              <a:spLocks/>
            </p:cNvSpPr>
            <p:nvPr/>
          </p:nvSpPr>
          <p:spPr bwMode="auto">
            <a:xfrm>
              <a:off x="4670" y="2931"/>
              <a:ext cx="62" cy="61"/>
            </a:xfrm>
            <a:custGeom>
              <a:avLst/>
              <a:gdLst>
                <a:gd name="T0" fmla="*/ 1 w 123"/>
                <a:gd name="T1" fmla="*/ 0 h 141"/>
                <a:gd name="T2" fmla="*/ 1 w 123"/>
                <a:gd name="T3" fmla="*/ 0 h 141"/>
                <a:gd name="T4" fmla="*/ 1 w 123"/>
                <a:gd name="T5" fmla="*/ 0 h 141"/>
                <a:gd name="T6" fmla="*/ 1 w 123"/>
                <a:gd name="T7" fmla="*/ 0 h 141"/>
                <a:gd name="T8" fmla="*/ 1 w 123"/>
                <a:gd name="T9" fmla="*/ 0 h 141"/>
                <a:gd name="T10" fmla="*/ 1 w 123"/>
                <a:gd name="T11" fmla="*/ 0 h 141"/>
                <a:gd name="T12" fmla="*/ 1 w 123"/>
                <a:gd name="T13" fmla="*/ 0 h 141"/>
                <a:gd name="T14" fmla="*/ 1 w 123"/>
                <a:gd name="T15" fmla="*/ 0 h 141"/>
                <a:gd name="T16" fmla="*/ 1 w 123"/>
                <a:gd name="T17" fmla="*/ 0 h 141"/>
                <a:gd name="T18" fmla="*/ 1 w 123"/>
                <a:gd name="T19" fmla="*/ 0 h 141"/>
                <a:gd name="T20" fmla="*/ 1 w 123"/>
                <a:gd name="T21" fmla="*/ 0 h 141"/>
                <a:gd name="T22" fmla="*/ 1 w 123"/>
                <a:gd name="T23" fmla="*/ 0 h 141"/>
                <a:gd name="T24" fmla="*/ 1 w 123"/>
                <a:gd name="T25" fmla="*/ 0 h 141"/>
                <a:gd name="T26" fmla="*/ 1 w 123"/>
                <a:gd name="T27" fmla="*/ 0 h 141"/>
                <a:gd name="T28" fmla="*/ 1 w 123"/>
                <a:gd name="T29" fmla="*/ 0 h 141"/>
                <a:gd name="T30" fmla="*/ 1 w 123"/>
                <a:gd name="T31" fmla="*/ 0 h 141"/>
                <a:gd name="T32" fmla="*/ 1 w 123"/>
                <a:gd name="T33" fmla="*/ 0 h 141"/>
                <a:gd name="T34" fmla="*/ 1 w 123"/>
                <a:gd name="T35" fmla="*/ 0 h 141"/>
                <a:gd name="T36" fmla="*/ 1 w 123"/>
                <a:gd name="T37" fmla="*/ 0 h 141"/>
                <a:gd name="T38" fmla="*/ 1 w 123"/>
                <a:gd name="T39" fmla="*/ 0 h 141"/>
                <a:gd name="T40" fmla="*/ 1 w 123"/>
                <a:gd name="T41" fmla="*/ 0 h 141"/>
                <a:gd name="T42" fmla="*/ 1 w 123"/>
                <a:gd name="T43" fmla="*/ 0 h 141"/>
                <a:gd name="T44" fmla="*/ 1 w 123"/>
                <a:gd name="T45" fmla="*/ 0 h 141"/>
                <a:gd name="T46" fmla="*/ 1 w 123"/>
                <a:gd name="T47" fmla="*/ 0 h 141"/>
                <a:gd name="T48" fmla="*/ 1 w 123"/>
                <a:gd name="T49" fmla="*/ 0 h 141"/>
                <a:gd name="T50" fmla="*/ 1 w 123"/>
                <a:gd name="T51" fmla="*/ 0 h 141"/>
                <a:gd name="T52" fmla="*/ 1 w 123"/>
                <a:gd name="T53" fmla="*/ 0 h 141"/>
                <a:gd name="T54" fmla="*/ 1 w 123"/>
                <a:gd name="T55" fmla="*/ 0 h 141"/>
                <a:gd name="T56" fmla="*/ 1 w 123"/>
                <a:gd name="T57" fmla="*/ 0 h 141"/>
                <a:gd name="T58" fmla="*/ 1 w 123"/>
                <a:gd name="T59" fmla="*/ 0 h 141"/>
                <a:gd name="T60" fmla="*/ 1 w 123"/>
                <a:gd name="T61" fmla="*/ 0 h 141"/>
                <a:gd name="T62" fmla="*/ 1 w 123"/>
                <a:gd name="T63" fmla="*/ 0 h 141"/>
                <a:gd name="T64" fmla="*/ 1 w 123"/>
                <a:gd name="T65" fmla="*/ 0 h 141"/>
                <a:gd name="T66" fmla="*/ 1 w 123"/>
                <a:gd name="T67" fmla="*/ 0 h 141"/>
                <a:gd name="T68" fmla="*/ 1 w 123"/>
                <a:gd name="T69" fmla="*/ 0 h 141"/>
                <a:gd name="T70" fmla="*/ 1 w 123"/>
                <a:gd name="T71" fmla="*/ 0 h 141"/>
                <a:gd name="T72" fmla="*/ 1 w 123"/>
                <a:gd name="T73" fmla="*/ 0 h 141"/>
                <a:gd name="T74" fmla="*/ 1 w 123"/>
                <a:gd name="T75" fmla="*/ 0 h 141"/>
                <a:gd name="T76" fmla="*/ 1 w 123"/>
                <a:gd name="T77" fmla="*/ 0 h 141"/>
                <a:gd name="T78" fmla="*/ 1 w 123"/>
                <a:gd name="T79" fmla="*/ 0 h 141"/>
                <a:gd name="T80" fmla="*/ 1 w 123"/>
                <a:gd name="T81" fmla="*/ 0 h 141"/>
                <a:gd name="T82" fmla="*/ 1 w 123"/>
                <a:gd name="T83" fmla="*/ 0 h 141"/>
                <a:gd name="T84" fmla="*/ 1 w 123"/>
                <a:gd name="T85" fmla="*/ 0 h 141"/>
                <a:gd name="T86" fmla="*/ 1 w 123"/>
                <a:gd name="T87" fmla="*/ 0 h 1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141"/>
                <a:gd name="T134" fmla="*/ 123 w 123"/>
                <a:gd name="T135" fmla="*/ 141 h 1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141">
                  <a:moveTo>
                    <a:pt x="103" y="9"/>
                  </a:moveTo>
                  <a:lnTo>
                    <a:pt x="113" y="14"/>
                  </a:lnTo>
                  <a:lnTo>
                    <a:pt x="118" y="21"/>
                  </a:lnTo>
                  <a:lnTo>
                    <a:pt x="121" y="26"/>
                  </a:lnTo>
                  <a:lnTo>
                    <a:pt x="122" y="30"/>
                  </a:lnTo>
                  <a:lnTo>
                    <a:pt x="120" y="33"/>
                  </a:lnTo>
                  <a:lnTo>
                    <a:pt x="114" y="37"/>
                  </a:lnTo>
                  <a:lnTo>
                    <a:pt x="101" y="34"/>
                  </a:lnTo>
                  <a:lnTo>
                    <a:pt x="92" y="34"/>
                  </a:lnTo>
                  <a:lnTo>
                    <a:pt x="85" y="30"/>
                  </a:lnTo>
                  <a:lnTo>
                    <a:pt x="75" y="28"/>
                  </a:lnTo>
                  <a:lnTo>
                    <a:pt x="66" y="27"/>
                  </a:lnTo>
                  <a:lnTo>
                    <a:pt x="56" y="28"/>
                  </a:lnTo>
                  <a:lnTo>
                    <a:pt x="71" y="30"/>
                  </a:lnTo>
                  <a:lnTo>
                    <a:pt x="78" y="32"/>
                  </a:lnTo>
                  <a:lnTo>
                    <a:pt x="84" y="34"/>
                  </a:lnTo>
                  <a:lnTo>
                    <a:pt x="85" y="35"/>
                  </a:lnTo>
                  <a:lnTo>
                    <a:pt x="82" y="37"/>
                  </a:lnTo>
                  <a:lnTo>
                    <a:pt x="78" y="40"/>
                  </a:lnTo>
                  <a:lnTo>
                    <a:pt x="74" y="37"/>
                  </a:lnTo>
                  <a:lnTo>
                    <a:pt x="69" y="35"/>
                  </a:lnTo>
                  <a:lnTo>
                    <a:pt x="60" y="34"/>
                  </a:lnTo>
                  <a:lnTo>
                    <a:pt x="57" y="34"/>
                  </a:lnTo>
                  <a:lnTo>
                    <a:pt x="66" y="38"/>
                  </a:lnTo>
                  <a:lnTo>
                    <a:pt x="73" y="41"/>
                  </a:lnTo>
                  <a:lnTo>
                    <a:pt x="77" y="43"/>
                  </a:lnTo>
                  <a:lnTo>
                    <a:pt x="74" y="47"/>
                  </a:lnTo>
                  <a:lnTo>
                    <a:pt x="66" y="44"/>
                  </a:lnTo>
                  <a:lnTo>
                    <a:pt x="60" y="43"/>
                  </a:lnTo>
                  <a:lnTo>
                    <a:pt x="71" y="49"/>
                  </a:lnTo>
                  <a:lnTo>
                    <a:pt x="74" y="52"/>
                  </a:lnTo>
                  <a:lnTo>
                    <a:pt x="76" y="58"/>
                  </a:lnTo>
                  <a:lnTo>
                    <a:pt x="78" y="61"/>
                  </a:lnTo>
                  <a:lnTo>
                    <a:pt x="71" y="57"/>
                  </a:lnTo>
                  <a:lnTo>
                    <a:pt x="65" y="56"/>
                  </a:lnTo>
                  <a:lnTo>
                    <a:pt x="56" y="55"/>
                  </a:lnTo>
                  <a:lnTo>
                    <a:pt x="70" y="60"/>
                  </a:lnTo>
                  <a:lnTo>
                    <a:pt x="79" y="64"/>
                  </a:lnTo>
                  <a:lnTo>
                    <a:pt x="85" y="67"/>
                  </a:lnTo>
                  <a:lnTo>
                    <a:pt x="86" y="73"/>
                  </a:lnTo>
                  <a:lnTo>
                    <a:pt x="78" y="69"/>
                  </a:lnTo>
                  <a:lnTo>
                    <a:pt x="69" y="65"/>
                  </a:lnTo>
                  <a:lnTo>
                    <a:pt x="64" y="65"/>
                  </a:lnTo>
                  <a:lnTo>
                    <a:pt x="74" y="70"/>
                  </a:lnTo>
                  <a:lnTo>
                    <a:pt x="83" y="74"/>
                  </a:lnTo>
                  <a:lnTo>
                    <a:pt x="86" y="77"/>
                  </a:lnTo>
                  <a:lnTo>
                    <a:pt x="85" y="80"/>
                  </a:lnTo>
                  <a:lnTo>
                    <a:pt x="78" y="78"/>
                  </a:lnTo>
                  <a:lnTo>
                    <a:pt x="72" y="75"/>
                  </a:lnTo>
                  <a:lnTo>
                    <a:pt x="59" y="74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29" y="74"/>
                  </a:lnTo>
                  <a:lnTo>
                    <a:pt x="37" y="77"/>
                  </a:lnTo>
                  <a:lnTo>
                    <a:pt x="51" y="79"/>
                  </a:lnTo>
                  <a:lnTo>
                    <a:pt x="48" y="85"/>
                  </a:lnTo>
                  <a:lnTo>
                    <a:pt x="38" y="83"/>
                  </a:lnTo>
                  <a:lnTo>
                    <a:pt x="28" y="79"/>
                  </a:lnTo>
                  <a:lnTo>
                    <a:pt x="22" y="75"/>
                  </a:lnTo>
                  <a:lnTo>
                    <a:pt x="34" y="85"/>
                  </a:lnTo>
                  <a:lnTo>
                    <a:pt x="42" y="88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35" y="96"/>
                  </a:lnTo>
                  <a:lnTo>
                    <a:pt x="44" y="98"/>
                  </a:lnTo>
                  <a:lnTo>
                    <a:pt x="48" y="99"/>
                  </a:lnTo>
                  <a:lnTo>
                    <a:pt x="48" y="111"/>
                  </a:lnTo>
                  <a:lnTo>
                    <a:pt x="39" y="106"/>
                  </a:lnTo>
                  <a:lnTo>
                    <a:pt x="32" y="104"/>
                  </a:lnTo>
                  <a:lnTo>
                    <a:pt x="39" y="111"/>
                  </a:lnTo>
                  <a:lnTo>
                    <a:pt x="49" y="115"/>
                  </a:lnTo>
                  <a:lnTo>
                    <a:pt x="48" y="120"/>
                  </a:lnTo>
                  <a:lnTo>
                    <a:pt x="43" y="127"/>
                  </a:lnTo>
                  <a:lnTo>
                    <a:pt x="38" y="120"/>
                  </a:lnTo>
                  <a:lnTo>
                    <a:pt x="32" y="111"/>
                  </a:lnTo>
                  <a:lnTo>
                    <a:pt x="27" y="102"/>
                  </a:lnTo>
                  <a:lnTo>
                    <a:pt x="32" y="115"/>
                  </a:lnTo>
                  <a:lnTo>
                    <a:pt x="35" y="120"/>
                  </a:lnTo>
                  <a:lnTo>
                    <a:pt x="42" y="130"/>
                  </a:lnTo>
                  <a:lnTo>
                    <a:pt x="37" y="137"/>
                  </a:lnTo>
                  <a:lnTo>
                    <a:pt x="29" y="129"/>
                  </a:lnTo>
                  <a:lnTo>
                    <a:pt x="24" y="120"/>
                  </a:lnTo>
                  <a:lnTo>
                    <a:pt x="19" y="111"/>
                  </a:lnTo>
                  <a:lnTo>
                    <a:pt x="23" y="124"/>
                  </a:lnTo>
                  <a:lnTo>
                    <a:pt x="28" y="131"/>
                  </a:lnTo>
                  <a:lnTo>
                    <a:pt x="33" y="137"/>
                  </a:lnTo>
                  <a:lnTo>
                    <a:pt x="29" y="140"/>
                  </a:lnTo>
                  <a:lnTo>
                    <a:pt x="19" y="130"/>
                  </a:lnTo>
                  <a:lnTo>
                    <a:pt x="9" y="115"/>
                  </a:lnTo>
                  <a:lnTo>
                    <a:pt x="6" y="104"/>
                  </a:lnTo>
                  <a:lnTo>
                    <a:pt x="4" y="84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11" y="55"/>
                  </a:lnTo>
                  <a:lnTo>
                    <a:pt x="22" y="60"/>
                  </a:lnTo>
                  <a:lnTo>
                    <a:pt x="39" y="65"/>
                  </a:lnTo>
                  <a:lnTo>
                    <a:pt x="24" y="58"/>
                  </a:lnTo>
                  <a:lnTo>
                    <a:pt x="18" y="54"/>
                  </a:lnTo>
                  <a:lnTo>
                    <a:pt x="7" y="50"/>
                  </a:lnTo>
                  <a:lnTo>
                    <a:pt x="1" y="48"/>
                  </a:lnTo>
                  <a:lnTo>
                    <a:pt x="1" y="39"/>
                  </a:lnTo>
                  <a:lnTo>
                    <a:pt x="3" y="28"/>
                  </a:lnTo>
                  <a:lnTo>
                    <a:pt x="17" y="30"/>
                  </a:lnTo>
                  <a:lnTo>
                    <a:pt x="25" y="34"/>
                  </a:lnTo>
                  <a:lnTo>
                    <a:pt x="36" y="39"/>
                  </a:lnTo>
                  <a:lnTo>
                    <a:pt x="27" y="30"/>
                  </a:lnTo>
                  <a:lnTo>
                    <a:pt x="14" y="27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9" y="6"/>
                  </a:lnTo>
                  <a:lnTo>
                    <a:pt x="30" y="9"/>
                  </a:lnTo>
                  <a:lnTo>
                    <a:pt x="39" y="16"/>
                  </a:lnTo>
                  <a:lnTo>
                    <a:pt x="33" y="7"/>
                  </a:lnTo>
                  <a:lnTo>
                    <a:pt x="23" y="3"/>
                  </a:lnTo>
                  <a:lnTo>
                    <a:pt x="34" y="2"/>
                  </a:lnTo>
                  <a:lnTo>
                    <a:pt x="42" y="1"/>
                  </a:lnTo>
                  <a:lnTo>
                    <a:pt x="53" y="2"/>
                  </a:lnTo>
                  <a:lnTo>
                    <a:pt x="61" y="8"/>
                  </a:lnTo>
                  <a:lnTo>
                    <a:pt x="74" y="11"/>
                  </a:lnTo>
                  <a:lnTo>
                    <a:pt x="65" y="7"/>
                  </a:lnTo>
                  <a:lnTo>
                    <a:pt x="59" y="2"/>
                  </a:lnTo>
                  <a:lnTo>
                    <a:pt x="56" y="0"/>
                  </a:lnTo>
                  <a:lnTo>
                    <a:pt x="67" y="1"/>
                  </a:lnTo>
                  <a:lnTo>
                    <a:pt x="78" y="2"/>
                  </a:lnTo>
                  <a:lnTo>
                    <a:pt x="84" y="5"/>
                  </a:lnTo>
                  <a:lnTo>
                    <a:pt x="91" y="11"/>
                  </a:lnTo>
                  <a:lnTo>
                    <a:pt x="96" y="20"/>
                  </a:lnTo>
                  <a:lnTo>
                    <a:pt x="93" y="11"/>
                  </a:lnTo>
                  <a:lnTo>
                    <a:pt x="87" y="3"/>
                  </a:lnTo>
                  <a:lnTo>
                    <a:pt x="103" y="9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9" name="Group 281"/>
            <p:cNvGrpSpPr>
              <a:grpSpLocks/>
            </p:cNvGrpSpPr>
            <p:nvPr/>
          </p:nvGrpSpPr>
          <p:grpSpPr bwMode="auto">
            <a:xfrm>
              <a:off x="4797" y="3092"/>
              <a:ext cx="71" cy="43"/>
              <a:chOff x="693" y="3190"/>
              <a:chExt cx="142" cy="98"/>
            </a:xfrm>
          </p:grpSpPr>
          <p:sp>
            <p:nvSpPr>
              <p:cNvPr id="16493" name="Freeform 282"/>
              <p:cNvSpPr>
                <a:spLocks/>
              </p:cNvSpPr>
              <p:nvPr/>
            </p:nvSpPr>
            <p:spPr bwMode="auto">
              <a:xfrm>
                <a:off x="693" y="3190"/>
                <a:ext cx="142" cy="98"/>
              </a:xfrm>
              <a:custGeom>
                <a:avLst/>
                <a:gdLst>
                  <a:gd name="T0" fmla="*/ 0 w 142"/>
                  <a:gd name="T1" fmla="*/ 58 h 98"/>
                  <a:gd name="T2" fmla="*/ 18 w 142"/>
                  <a:gd name="T3" fmla="*/ 53 h 98"/>
                  <a:gd name="T4" fmla="*/ 24 w 142"/>
                  <a:gd name="T5" fmla="*/ 52 h 98"/>
                  <a:gd name="T6" fmla="*/ 28 w 142"/>
                  <a:gd name="T7" fmla="*/ 47 h 98"/>
                  <a:gd name="T8" fmla="*/ 32 w 142"/>
                  <a:gd name="T9" fmla="*/ 41 h 98"/>
                  <a:gd name="T10" fmla="*/ 40 w 142"/>
                  <a:gd name="T11" fmla="*/ 33 h 98"/>
                  <a:gd name="T12" fmla="*/ 56 w 142"/>
                  <a:gd name="T13" fmla="*/ 18 h 98"/>
                  <a:gd name="T14" fmla="*/ 59 w 142"/>
                  <a:gd name="T15" fmla="*/ 13 h 98"/>
                  <a:gd name="T16" fmla="*/ 62 w 142"/>
                  <a:gd name="T17" fmla="*/ 9 h 98"/>
                  <a:gd name="T18" fmla="*/ 71 w 142"/>
                  <a:gd name="T19" fmla="*/ 7 h 98"/>
                  <a:gd name="T20" fmla="*/ 95 w 142"/>
                  <a:gd name="T21" fmla="*/ 3 h 98"/>
                  <a:gd name="T22" fmla="*/ 102 w 142"/>
                  <a:gd name="T23" fmla="*/ 0 h 98"/>
                  <a:gd name="T24" fmla="*/ 108 w 142"/>
                  <a:gd name="T25" fmla="*/ 3 h 98"/>
                  <a:gd name="T26" fmla="*/ 111 w 142"/>
                  <a:gd name="T27" fmla="*/ 6 h 98"/>
                  <a:gd name="T28" fmla="*/ 126 w 142"/>
                  <a:gd name="T29" fmla="*/ 12 h 98"/>
                  <a:gd name="T30" fmla="*/ 131 w 142"/>
                  <a:gd name="T31" fmla="*/ 14 h 98"/>
                  <a:gd name="T32" fmla="*/ 133 w 142"/>
                  <a:gd name="T33" fmla="*/ 16 h 98"/>
                  <a:gd name="T34" fmla="*/ 136 w 142"/>
                  <a:gd name="T35" fmla="*/ 26 h 98"/>
                  <a:gd name="T36" fmla="*/ 138 w 142"/>
                  <a:gd name="T37" fmla="*/ 30 h 98"/>
                  <a:gd name="T38" fmla="*/ 139 w 142"/>
                  <a:gd name="T39" fmla="*/ 33 h 98"/>
                  <a:gd name="T40" fmla="*/ 141 w 142"/>
                  <a:gd name="T41" fmla="*/ 38 h 98"/>
                  <a:gd name="T42" fmla="*/ 141 w 142"/>
                  <a:gd name="T43" fmla="*/ 41 h 98"/>
                  <a:gd name="T44" fmla="*/ 138 w 142"/>
                  <a:gd name="T45" fmla="*/ 43 h 98"/>
                  <a:gd name="T46" fmla="*/ 133 w 142"/>
                  <a:gd name="T47" fmla="*/ 43 h 98"/>
                  <a:gd name="T48" fmla="*/ 123 w 142"/>
                  <a:gd name="T49" fmla="*/ 38 h 98"/>
                  <a:gd name="T50" fmla="*/ 111 w 142"/>
                  <a:gd name="T51" fmla="*/ 36 h 98"/>
                  <a:gd name="T52" fmla="*/ 101 w 142"/>
                  <a:gd name="T53" fmla="*/ 38 h 98"/>
                  <a:gd name="T54" fmla="*/ 112 w 142"/>
                  <a:gd name="T55" fmla="*/ 40 h 98"/>
                  <a:gd name="T56" fmla="*/ 120 w 142"/>
                  <a:gd name="T57" fmla="*/ 43 h 98"/>
                  <a:gd name="T58" fmla="*/ 129 w 142"/>
                  <a:gd name="T59" fmla="*/ 47 h 98"/>
                  <a:gd name="T60" fmla="*/ 131 w 142"/>
                  <a:gd name="T61" fmla="*/ 51 h 98"/>
                  <a:gd name="T62" fmla="*/ 131 w 142"/>
                  <a:gd name="T63" fmla="*/ 55 h 98"/>
                  <a:gd name="T64" fmla="*/ 127 w 142"/>
                  <a:gd name="T65" fmla="*/ 58 h 98"/>
                  <a:gd name="T66" fmla="*/ 123 w 142"/>
                  <a:gd name="T67" fmla="*/ 57 h 98"/>
                  <a:gd name="T68" fmla="*/ 111 w 142"/>
                  <a:gd name="T69" fmla="*/ 53 h 98"/>
                  <a:gd name="T70" fmla="*/ 99 w 142"/>
                  <a:gd name="T71" fmla="*/ 52 h 98"/>
                  <a:gd name="T72" fmla="*/ 91 w 142"/>
                  <a:gd name="T73" fmla="*/ 53 h 98"/>
                  <a:gd name="T74" fmla="*/ 86 w 142"/>
                  <a:gd name="T75" fmla="*/ 57 h 98"/>
                  <a:gd name="T76" fmla="*/ 80 w 142"/>
                  <a:gd name="T77" fmla="*/ 64 h 98"/>
                  <a:gd name="T78" fmla="*/ 75 w 142"/>
                  <a:gd name="T79" fmla="*/ 70 h 98"/>
                  <a:gd name="T80" fmla="*/ 71 w 142"/>
                  <a:gd name="T81" fmla="*/ 77 h 98"/>
                  <a:gd name="T82" fmla="*/ 67 w 142"/>
                  <a:gd name="T83" fmla="*/ 83 h 98"/>
                  <a:gd name="T84" fmla="*/ 60 w 142"/>
                  <a:gd name="T85" fmla="*/ 88 h 98"/>
                  <a:gd name="T86" fmla="*/ 54 w 142"/>
                  <a:gd name="T87" fmla="*/ 90 h 98"/>
                  <a:gd name="T88" fmla="*/ 47 w 142"/>
                  <a:gd name="T89" fmla="*/ 91 h 98"/>
                  <a:gd name="T90" fmla="*/ 38 w 142"/>
                  <a:gd name="T91" fmla="*/ 90 h 98"/>
                  <a:gd name="T92" fmla="*/ 32 w 142"/>
                  <a:gd name="T93" fmla="*/ 89 h 98"/>
                  <a:gd name="T94" fmla="*/ 23 w 142"/>
                  <a:gd name="T95" fmla="*/ 92 h 98"/>
                  <a:gd name="T96" fmla="*/ 0 w 142"/>
                  <a:gd name="T97" fmla="*/ 97 h 98"/>
                  <a:gd name="T98" fmla="*/ 0 w 142"/>
                  <a:gd name="T99" fmla="*/ 58 h 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2"/>
                  <a:gd name="T151" fmla="*/ 0 h 98"/>
                  <a:gd name="T152" fmla="*/ 142 w 142"/>
                  <a:gd name="T153" fmla="*/ 98 h 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2" h="98">
                    <a:moveTo>
                      <a:pt x="0" y="58"/>
                    </a:moveTo>
                    <a:lnTo>
                      <a:pt x="18" y="53"/>
                    </a:lnTo>
                    <a:lnTo>
                      <a:pt x="24" y="52"/>
                    </a:lnTo>
                    <a:lnTo>
                      <a:pt x="28" y="47"/>
                    </a:lnTo>
                    <a:lnTo>
                      <a:pt x="32" y="41"/>
                    </a:lnTo>
                    <a:lnTo>
                      <a:pt x="40" y="33"/>
                    </a:lnTo>
                    <a:lnTo>
                      <a:pt x="56" y="18"/>
                    </a:lnTo>
                    <a:lnTo>
                      <a:pt x="59" y="13"/>
                    </a:lnTo>
                    <a:lnTo>
                      <a:pt x="62" y="9"/>
                    </a:lnTo>
                    <a:lnTo>
                      <a:pt x="71" y="7"/>
                    </a:lnTo>
                    <a:lnTo>
                      <a:pt x="95" y="3"/>
                    </a:lnTo>
                    <a:lnTo>
                      <a:pt x="102" y="0"/>
                    </a:lnTo>
                    <a:lnTo>
                      <a:pt x="108" y="3"/>
                    </a:lnTo>
                    <a:lnTo>
                      <a:pt x="111" y="6"/>
                    </a:lnTo>
                    <a:lnTo>
                      <a:pt x="126" y="12"/>
                    </a:lnTo>
                    <a:lnTo>
                      <a:pt x="131" y="14"/>
                    </a:lnTo>
                    <a:lnTo>
                      <a:pt x="133" y="16"/>
                    </a:lnTo>
                    <a:lnTo>
                      <a:pt x="136" y="26"/>
                    </a:lnTo>
                    <a:lnTo>
                      <a:pt x="138" y="30"/>
                    </a:lnTo>
                    <a:lnTo>
                      <a:pt x="139" y="33"/>
                    </a:lnTo>
                    <a:lnTo>
                      <a:pt x="141" y="38"/>
                    </a:lnTo>
                    <a:lnTo>
                      <a:pt x="141" y="41"/>
                    </a:lnTo>
                    <a:lnTo>
                      <a:pt x="138" y="43"/>
                    </a:lnTo>
                    <a:lnTo>
                      <a:pt x="133" y="43"/>
                    </a:lnTo>
                    <a:lnTo>
                      <a:pt x="123" y="38"/>
                    </a:lnTo>
                    <a:lnTo>
                      <a:pt x="111" y="36"/>
                    </a:lnTo>
                    <a:lnTo>
                      <a:pt x="101" y="38"/>
                    </a:lnTo>
                    <a:lnTo>
                      <a:pt x="112" y="40"/>
                    </a:lnTo>
                    <a:lnTo>
                      <a:pt x="120" y="43"/>
                    </a:lnTo>
                    <a:lnTo>
                      <a:pt x="129" y="47"/>
                    </a:lnTo>
                    <a:lnTo>
                      <a:pt x="131" y="51"/>
                    </a:lnTo>
                    <a:lnTo>
                      <a:pt x="131" y="55"/>
                    </a:lnTo>
                    <a:lnTo>
                      <a:pt x="127" y="58"/>
                    </a:lnTo>
                    <a:lnTo>
                      <a:pt x="123" y="57"/>
                    </a:lnTo>
                    <a:lnTo>
                      <a:pt x="111" y="53"/>
                    </a:lnTo>
                    <a:lnTo>
                      <a:pt x="99" y="52"/>
                    </a:lnTo>
                    <a:lnTo>
                      <a:pt x="91" y="53"/>
                    </a:lnTo>
                    <a:lnTo>
                      <a:pt x="86" y="57"/>
                    </a:lnTo>
                    <a:lnTo>
                      <a:pt x="80" y="64"/>
                    </a:lnTo>
                    <a:lnTo>
                      <a:pt x="75" y="70"/>
                    </a:lnTo>
                    <a:lnTo>
                      <a:pt x="71" y="77"/>
                    </a:lnTo>
                    <a:lnTo>
                      <a:pt x="67" y="83"/>
                    </a:lnTo>
                    <a:lnTo>
                      <a:pt x="60" y="88"/>
                    </a:lnTo>
                    <a:lnTo>
                      <a:pt x="54" y="90"/>
                    </a:lnTo>
                    <a:lnTo>
                      <a:pt x="47" y="91"/>
                    </a:lnTo>
                    <a:lnTo>
                      <a:pt x="38" y="90"/>
                    </a:lnTo>
                    <a:lnTo>
                      <a:pt x="32" y="89"/>
                    </a:lnTo>
                    <a:lnTo>
                      <a:pt x="23" y="92"/>
                    </a:lnTo>
                    <a:lnTo>
                      <a:pt x="0" y="97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4" name="Freeform 283"/>
              <p:cNvSpPr>
                <a:spLocks/>
              </p:cNvSpPr>
              <p:nvPr/>
            </p:nvSpPr>
            <p:spPr bwMode="auto">
              <a:xfrm>
                <a:off x="787" y="3206"/>
                <a:ext cx="41" cy="7"/>
              </a:xfrm>
              <a:custGeom>
                <a:avLst/>
                <a:gdLst>
                  <a:gd name="T0" fmla="*/ 40 w 41"/>
                  <a:gd name="T1" fmla="*/ 6 h 7"/>
                  <a:gd name="T2" fmla="*/ 33 w 41"/>
                  <a:gd name="T3" fmla="*/ 4 h 7"/>
                  <a:gd name="T4" fmla="*/ 27 w 41"/>
                  <a:gd name="T5" fmla="*/ 3 h 7"/>
                  <a:gd name="T6" fmla="*/ 21 w 41"/>
                  <a:gd name="T7" fmla="*/ 2 h 7"/>
                  <a:gd name="T8" fmla="*/ 15 w 41"/>
                  <a:gd name="T9" fmla="*/ 1 h 7"/>
                  <a:gd name="T10" fmla="*/ 6 w 41"/>
                  <a:gd name="T11" fmla="*/ 2 h 7"/>
                  <a:gd name="T12" fmla="*/ 0 w 41"/>
                  <a:gd name="T13" fmla="*/ 2 h 7"/>
                  <a:gd name="T14" fmla="*/ 9 w 41"/>
                  <a:gd name="T15" fmla="*/ 1 h 7"/>
                  <a:gd name="T16" fmla="*/ 17 w 41"/>
                  <a:gd name="T17" fmla="*/ 0 h 7"/>
                  <a:gd name="T18" fmla="*/ 27 w 41"/>
                  <a:gd name="T19" fmla="*/ 3 h 7"/>
                  <a:gd name="T20" fmla="*/ 33 w 41"/>
                  <a:gd name="T21" fmla="*/ 3 h 7"/>
                  <a:gd name="T22" fmla="*/ 39 w 41"/>
                  <a:gd name="T23" fmla="*/ 5 h 7"/>
                  <a:gd name="T24" fmla="*/ 40 w 41"/>
                  <a:gd name="T25" fmla="*/ 6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40" y="6"/>
                    </a:moveTo>
                    <a:lnTo>
                      <a:pt x="33" y="4"/>
                    </a:lnTo>
                    <a:lnTo>
                      <a:pt x="27" y="3"/>
                    </a:lnTo>
                    <a:lnTo>
                      <a:pt x="21" y="2"/>
                    </a:lnTo>
                    <a:lnTo>
                      <a:pt x="15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9" y="5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5" name="Freeform 284"/>
              <p:cNvSpPr>
                <a:spLocks/>
              </p:cNvSpPr>
              <p:nvPr/>
            </p:nvSpPr>
            <p:spPr bwMode="auto">
              <a:xfrm>
                <a:off x="771" y="3194"/>
                <a:ext cx="32" cy="3"/>
              </a:xfrm>
              <a:custGeom>
                <a:avLst/>
                <a:gdLst>
                  <a:gd name="T0" fmla="*/ 23 w 32"/>
                  <a:gd name="T1" fmla="*/ 0 h 3"/>
                  <a:gd name="T2" fmla="*/ 27 w 32"/>
                  <a:gd name="T3" fmla="*/ 0 h 3"/>
                  <a:gd name="T4" fmla="*/ 31 w 32"/>
                  <a:gd name="T5" fmla="*/ 1 h 3"/>
                  <a:gd name="T6" fmla="*/ 28 w 32"/>
                  <a:gd name="T7" fmla="*/ 0 h 3"/>
                  <a:gd name="T8" fmla="*/ 23 w 32"/>
                  <a:gd name="T9" fmla="*/ 0 h 3"/>
                  <a:gd name="T10" fmla="*/ 13 w 32"/>
                  <a:gd name="T11" fmla="*/ 1 h 3"/>
                  <a:gd name="T12" fmla="*/ 7 w 32"/>
                  <a:gd name="T13" fmla="*/ 2 h 3"/>
                  <a:gd name="T14" fmla="*/ 1 w 32"/>
                  <a:gd name="T15" fmla="*/ 2 h 3"/>
                  <a:gd name="T16" fmla="*/ 0 w 32"/>
                  <a:gd name="T17" fmla="*/ 2 h 3"/>
                  <a:gd name="T18" fmla="*/ 7 w 32"/>
                  <a:gd name="T19" fmla="*/ 1 h 3"/>
                  <a:gd name="T20" fmla="*/ 15 w 32"/>
                  <a:gd name="T21" fmla="*/ 1 h 3"/>
                  <a:gd name="T22" fmla="*/ 23 w 32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3"/>
                  <a:gd name="T38" fmla="*/ 32 w 3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3">
                    <a:moveTo>
                      <a:pt x="23" y="0"/>
                    </a:moveTo>
                    <a:lnTo>
                      <a:pt x="27" y="0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3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7" y="1"/>
                    </a:lnTo>
                    <a:lnTo>
                      <a:pt x="15" y="1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6" name="Freeform 285"/>
              <p:cNvSpPr>
                <a:spLocks/>
              </p:cNvSpPr>
              <p:nvPr/>
            </p:nvSpPr>
            <p:spPr bwMode="auto">
              <a:xfrm>
                <a:off x="787" y="3221"/>
                <a:ext cx="9" cy="4"/>
              </a:xfrm>
              <a:custGeom>
                <a:avLst/>
                <a:gdLst>
                  <a:gd name="T0" fmla="*/ 8 w 9"/>
                  <a:gd name="T1" fmla="*/ 1 h 4"/>
                  <a:gd name="T2" fmla="*/ 7 w 9"/>
                  <a:gd name="T3" fmla="*/ 3 h 4"/>
                  <a:gd name="T4" fmla="*/ 4 w 9"/>
                  <a:gd name="T5" fmla="*/ 2 h 4"/>
                  <a:gd name="T6" fmla="*/ 1 w 9"/>
                  <a:gd name="T7" fmla="*/ 2 h 4"/>
                  <a:gd name="T8" fmla="*/ 0 w 9"/>
                  <a:gd name="T9" fmla="*/ 0 h 4"/>
                  <a:gd name="T10" fmla="*/ 2 w 9"/>
                  <a:gd name="T11" fmla="*/ 1 h 4"/>
                  <a:gd name="T12" fmla="*/ 8 w 9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4"/>
                  <a:gd name="T23" fmla="*/ 9 w 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4">
                    <a:moveTo>
                      <a:pt x="8" y="1"/>
                    </a:moveTo>
                    <a:lnTo>
                      <a:pt x="7" y="3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7" name="Freeform 286"/>
              <p:cNvSpPr>
                <a:spLocks/>
              </p:cNvSpPr>
              <p:nvPr/>
            </p:nvSpPr>
            <p:spPr bwMode="auto">
              <a:xfrm>
                <a:off x="827" y="322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  <a:gd name="T8" fmla="*/ 0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8" name="Freeform 287"/>
              <p:cNvSpPr>
                <a:spLocks/>
              </p:cNvSpPr>
              <p:nvPr/>
            </p:nvSpPr>
            <p:spPr bwMode="auto">
              <a:xfrm>
                <a:off x="817" y="323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1 h 4"/>
                  <a:gd name="T4" fmla="*/ 3 w 4"/>
                  <a:gd name="T5" fmla="*/ 3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9" name="Freeform 288"/>
              <p:cNvSpPr>
                <a:spLocks/>
              </p:cNvSpPr>
              <p:nvPr/>
            </p:nvSpPr>
            <p:spPr bwMode="auto">
              <a:xfrm>
                <a:off x="765" y="3213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3 h 4"/>
                  <a:gd name="T8" fmla="*/ 1 w 2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1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00" name="Freeform 289"/>
              <p:cNvSpPr>
                <a:spLocks/>
              </p:cNvSpPr>
              <p:nvPr/>
            </p:nvSpPr>
            <p:spPr bwMode="auto">
              <a:xfrm>
                <a:off x="737" y="3213"/>
                <a:ext cx="17" cy="21"/>
              </a:xfrm>
              <a:custGeom>
                <a:avLst/>
                <a:gdLst>
                  <a:gd name="T0" fmla="*/ 16 w 17"/>
                  <a:gd name="T1" fmla="*/ 0 h 21"/>
                  <a:gd name="T2" fmla="*/ 13 w 17"/>
                  <a:gd name="T3" fmla="*/ 6 h 21"/>
                  <a:gd name="T4" fmla="*/ 10 w 17"/>
                  <a:gd name="T5" fmla="*/ 11 h 21"/>
                  <a:gd name="T6" fmla="*/ 0 w 17"/>
                  <a:gd name="T7" fmla="*/ 20 h 21"/>
                  <a:gd name="T8" fmla="*/ 10 w 17"/>
                  <a:gd name="T9" fmla="*/ 9 h 21"/>
                  <a:gd name="T10" fmla="*/ 16 w 17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1"/>
                  <a:gd name="T20" fmla="*/ 17 w 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1">
                    <a:moveTo>
                      <a:pt x="16" y="0"/>
                    </a:moveTo>
                    <a:lnTo>
                      <a:pt x="13" y="6"/>
                    </a:lnTo>
                    <a:lnTo>
                      <a:pt x="10" y="11"/>
                    </a:lnTo>
                    <a:lnTo>
                      <a:pt x="0" y="20"/>
                    </a:lnTo>
                    <a:lnTo>
                      <a:pt x="10" y="9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01" name="Freeform 290"/>
              <p:cNvSpPr>
                <a:spLocks/>
              </p:cNvSpPr>
              <p:nvPr/>
            </p:nvSpPr>
            <p:spPr bwMode="auto">
              <a:xfrm>
                <a:off x="725" y="3250"/>
                <a:ext cx="2" cy="12"/>
              </a:xfrm>
              <a:custGeom>
                <a:avLst/>
                <a:gdLst>
                  <a:gd name="T0" fmla="*/ 0 w 2"/>
                  <a:gd name="T1" fmla="*/ 0 h 12"/>
                  <a:gd name="T2" fmla="*/ 1 w 2"/>
                  <a:gd name="T3" fmla="*/ 4 h 12"/>
                  <a:gd name="T4" fmla="*/ 1 w 2"/>
                  <a:gd name="T5" fmla="*/ 8 h 12"/>
                  <a:gd name="T6" fmla="*/ 1 w 2"/>
                  <a:gd name="T7" fmla="*/ 11 h 12"/>
                  <a:gd name="T8" fmla="*/ 1 w 2"/>
                  <a:gd name="T9" fmla="*/ 6 h 12"/>
                  <a:gd name="T10" fmla="*/ 1 w 2"/>
                  <a:gd name="T11" fmla="*/ 3 h 12"/>
                  <a:gd name="T12" fmla="*/ 0 w 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2"/>
                  <a:gd name="T23" fmla="*/ 2 w 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2">
                    <a:moveTo>
                      <a:pt x="0" y="0"/>
                    </a:moveTo>
                    <a:lnTo>
                      <a:pt x="1" y="4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02" name="Freeform 291"/>
              <p:cNvSpPr>
                <a:spLocks/>
              </p:cNvSpPr>
              <p:nvPr/>
            </p:nvSpPr>
            <p:spPr bwMode="auto">
              <a:xfrm>
                <a:off x="775" y="3231"/>
                <a:ext cx="4" cy="1"/>
              </a:xfrm>
              <a:custGeom>
                <a:avLst/>
                <a:gdLst>
                  <a:gd name="T0" fmla="*/ 1 w 4"/>
                  <a:gd name="T1" fmla="*/ 0 h 1"/>
                  <a:gd name="T2" fmla="*/ 0 w 4"/>
                  <a:gd name="T3" fmla="*/ 0 h 1"/>
                  <a:gd name="T4" fmla="*/ 3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1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" name="Group 292"/>
            <p:cNvGrpSpPr>
              <a:grpSpLocks/>
            </p:cNvGrpSpPr>
            <p:nvPr/>
          </p:nvGrpSpPr>
          <p:grpSpPr bwMode="auto">
            <a:xfrm>
              <a:off x="4646" y="2999"/>
              <a:ext cx="162" cy="182"/>
              <a:chOff x="392" y="2976"/>
              <a:chExt cx="323" cy="418"/>
            </a:xfrm>
          </p:grpSpPr>
          <p:sp>
            <p:nvSpPr>
              <p:cNvPr id="16479" name="Freeform 293"/>
              <p:cNvSpPr>
                <a:spLocks/>
              </p:cNvSpPr>
              <p:nvPr/>
            </p:nvSpPr>
            <p:spPr bwMode="auto">
              <a:xfrm>
                <a:off x="571" y="2976"/>
                <a:ext cx="6" cy="3"/>
              </a:xfrm>
              <a:custGeom>
                <a:avLst/>
                <a:gdLst>
                  <a:gd name="T0" fmla="*/ 5 w 6"/>
                  <a:gd name="T1" fmla="*/ 0 h 3"/>
                  <a:gd name="T2" fmla="*/ 4 w 6"/>
                  <a:gd name="T3" fmla="*/ 1 h 3"/>
                  <a:gd name="T4" fmla="*/ 2 w 6"/>
                  <a:gd name="T5" fmla="*/ 1 h 3"/>
                  <a:gd name="T6" fmla="*/ 1 w 6"/>
                  <a:gd name="T7" fmla="*/ 1 h 3"/>
                  <a:gd name="T8" fmla="*/ 0 w 6"/>
                  <a:gd name="T9" fmla="*/ 2 h 3"/>
                  <a:gd name="T10" fmla="*/ 1 w 6"/>
                  <a:gd name="T11" fmla="*/ 2 h 3"/>
                  <a:gd name="T12" fmla="*/ 4 w 6"/>
                  <a:gd name="T13" fmla="*/ 1 h 3"/>
                  <a:gd name="T14" fmla="*/ 5 w 6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0" name="Freeform 294"/>
              <p:cNvSpPr>
                <a:spLocks/>
              </p:cNvSpPr>
              <p:nvPr/>
            </p:nvSpPr>
            <p:spPr bwMode="auto">
              <a:xfrm>
                <a:off x="574" y="2988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0 w 4"/>
                  <a:gd name="T3" fmla="*/ 0 h 3"/>
                  <a:gd name="T4" fmla="*/ 0 w 4"/>
                  <a:gd name="T5" fmla="*/ 2 h 3"/>
                  <a:gd name="T6" fmla="*/ 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1" name="Freeform 295"/>
              <p:cNvSpPr>
                <a:spLocks/>
              </p:cNvSpPr>
              <p:nvPr/>
            </p:nvSpPr>
            <p:spPr bwMode="auto">
              <a:xfrm>
                <a:off x="530" y="3032"/>
                <a:ext cx="88" cy="247"/>
              </a:xfrm>
              <a:custGeom>
                <a:avLst/>
                <a:gdLst>
                  <a:gd name="T0" fmla="*/ 12 w 88"/>
                  <a:gd name="T1" fmla="*/ 0 h 247"/>
                  <a:gd name="T2" fmla="*/ 21 w 88"/>
                  <a:gd name="T3" fmla="*/ 10 h 247"/>
                  <a:gd name="T4" fmla="*/ 23 w 88"/>
                  <a:gd name="T5" fmla="*/ 25 h 247"/>
                  <a:gd name="T6" fmla="*/ 35 w 88"/>
                  <a:gd name="T7" fmla="*/ 39 h 247"/>
                  <a:gd name="T8" fmla="*/ 61 w 88"/>
                  <a:gd name="T9" fmla="*/ 105 h 247"/>
                  <a:gd name="T10" fmla="*/ 76 w 88"/>
                  <a:gd name="T11" fmla="*/ 165 h 247"/>
                  <a:gd name="T12" fmla="*/ 87 w 88"/>
                  <a:gd name="T13" fmla="*/ 246 h 247"/>
                  <a:gd name="T14" fmla="*/ 51 w 88"/>
                  <a:gd name="T15" fmla="*/ 210 h 247"/>
                  <a:gd name="T16" fmla="*/ 0 w 88"/>
                  <a:gd name="T17" fmla="*/ 32 h 247"/>
                  <a:gd name="T18" fmla="*/ 12 w 88"/>
                  <a:gd name="T19" fmla="*/ 0 h 2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247"/>
                  <a:gd name="T32" fmla="*/ 88 w 88"/>
                  <a:gd name="T33" fmla="*/ 247 h 2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247">
                    <a:moveTo>
                      <a:pt x="12" y="0"/>
                    </a:moveTo>
                    <a:lnTo>
                      <a:pt x="21" y="10"/>
                    </a:lnTo>
                    <a:lnTo>
                      <a:pt x="23" y="25"/>
                    </a:lnTo>
                    <a:lnTo>
                      <a:pt x="35" y="39"/>
                    </a:lnTo>
                    <a:lnTo>
                      <a:pt x="61" y="105"/>
                    </a:lnTo>
                    <a:lnTo>
                      <a:pt x="76" y="165"/>
                    </a:lnTo>
                    <a:lnTo>
                      <a:pt x="87" y="246"/>
                    </a:lnTo>
                    <a:lnTo>
                      <a:pt x="51" y="210"/>
                    </a:lnTo>
                    <a:lnTo>
                      <a:pt x="0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2" name="Freeform 296"/>
              <p:cNvSpPr>
                <a:spLocks/>
              </p:cNvSpPr>
              <p:nvPr/>
            </p:nvSpPr>
            <p:spPr bwMode="auto">
              <a:xfrm>
                <a:off x="392" y="2984"/>
                <a:ext cx="323" cy="410"/>
              </a:xfrm>
              <a:custGeom>
                <a:avLst/>
                <a:gdLst>
                  <a:gd name="T0" fmla="*/ 60 w 323"/>
                  <a:gd name="T1" fmla="*/ 21 h 410"/>
                  <a:gd name="T2" fmla="*/ 70 w 323"/>
                  <a:gd name="T3" fmla="*/ 0 h 410"/>
                  <a:gd name="T4" fmla="*/ 148 w 323"/>
                  <a:gd name="T5" fmla="*/ 37 h 410"/>
                  <a:gd name="T6" fmla="*/ 152 w 323"/>
                  <a:gd name="T7" fmla="*/ 66 h 410"/>
                  <a:gd name="T8" fmla="*/ 158 w 323"/>
                  <a:gd name="T9" fmla="*/ 76 h 410"/>
                  <a:gd name="T10" fmla="*/ 167 w 323"/>
                  <a:gd name="T11" fmla="*/ 88 h 410"/>
                  <a:gd name="T12" fmla="*/ 172 w 323"/>
                  <a:gd name="T13" fmla="*/ 108 h 410"/>
                  <a:gd name="T14" fmla="*/ 190 w 323"/>
                  <a:gd name="T15" fmla="*/ 155 h 410"/>
                  <a:gd name="T16" fmla="*/ 204 w 323"/>
                  <a:gd name="T17" fmla="*/ 211 h 410"/>
                  <a:gd name="T18" fmla="*/ 210 w 323"/>
                  <a:gd name="T19" fmla="*/ 248 h 410"/>
                  <a:gd name="T20" fmla="*/ 274 w 323"/>
                  <a:gd name="T21" fmla="*/ 250 h 410"/>
                  <a:gd name="T22" fmla="*/ 283 w 323"/>
                  <a:gd name="T23" fmla="*/ 257 h 410"/>
                  <a:gd name="T24" fmla="*/ 313 w 323"/>
                  <a:gd name="T25" fmla="*/ 257 h 410"/>
                  <a:gd name="T26" fmla="*/ 321 w 323"/>
                  <a:gd name="T27" fmla="*/ 272 h 410"/>
                  <a:gd name="T28" fmla="*/ 322 w 323"/>
                  <a:gd name="T29" fmla="*/ 289 h 410"/>
                  <a:gd name="T30" fmla="*/ 320 w 323"/>
                  <a:gd name="T31" fmla="*/ 304 h 410"/>
                  <a:gd name="T32" fmla="*/ 293 w 323"/>
                  <a:gd name="T33" fmla="*/ 310 h 410"/>
                  <a:gd name="T34" fmla="*/ 280 w 323"/>
                  <a:gd name="T35" fmla="*/ 332 h 410"/>
                  <a:gd name="T36" fmla="*/ 255 w 323"/>
                  <a:gd name="T37" fmla="*/ 339 h 410"/>
                  <a:gd name="T38" fmla="*/ 236 w 323"/>
                  <a:gd name="T39" fmla="*/ 339 h 410"/>
                  <a:gd name="T40" fmla="*/ 214 w 323"/>
                  <a:gd name="T41" fmla="*/ 343 h 410"/>
                  <a:gd name="T42" fmla="*/ 213 w 323"/>
                  <a:gd name="T43" fmla="*/ 353 h 410"/>
                  <a:gd name="T44" fmla="*/ 214 w 323"/>
                  <a:gd name="T45" fmla="*/ 375 h 410"/>
                  <a:gd name="T46" fmla="*/ 212 w 323"/>
                  <a:gd name="T47" fmla="*/ 389 h 410"/>
                  <a:gd name="T48" fmla="*/ 200 w 323"/>
                  <a:gd name="T49" fmla="*/ 391 h 410"/>
                  <a:gd name="T50" fmla="*/ 186 w 323"/>
                  <a:gd name="T51" fmla="*/ 394 h 410"/>
                  <a:gd name="T52" fmla="*/ 172 w 323"/>
                  <a:gd name="T53" fmla="*/ 407 h 410"/>
                  <a:gd name="T54" fmla="*/ 156 w 323"/>
                  <a:gd name="T55" fmla="*/ 407 h 410"/>
                  <a:gd name="T56" fmla="*/ 141 w 323"/>
                  <a:gd name="T57" fmla="*/ 406 h 410"/>
                  <a:gd name="T58" fmla="*/ 118 w 323"/>
                  <a:gd name="T59" fmla="*/ 398 h 410"/>
                  <a:gd name="T60" fmla="*/ 92 w 323"/>
                  <a:gd name="T61" fmla="*/ 400 h 410"/>
                  <a:gd name="T62" fmla="*/ 67 w 323"/>
                  <a:gd name="T63" fmla="*/ 409 h 410"/>
                  <a:gd name="T64" fmla="*/ 42 w 323"/>
                  <a:gd name="T65" fmla="*/ 403 h 410"/>
                  <a:gd name="T66" fmla="*/ 26 w 323"/>
                  <a:gd name="T67" fmla="*/ 382 h 410"/>
                  <a:gd name="T68" fmla="*/ 28 w 323"/>
                  <a:gd name="T69" fmla="*/ 358 h 410"/>
                  <a:gd name="T70" fmla="*/ 21 w 323"/>
                  <a:gd name="T71" fmla="*/ 330 h 410"/>
                  <a:gd name="T72" fmla="*/ 18 w 323"/>
                  <a:gd name="T73" fmla="*/ 293 h 410"/>
                  <a:gd name="T74" fmla="*/ 10 w 323"/>
                  <a:gd name="T75" fmla="*/ 259 h 410"/>
                  <a:gd name="T76" fmla="*/ 0 w 323"/>
                  <a:gd name="T77" fmla="*/ 207 h 410"/>
                  <a:gd name="T78" fmla="*/ 2 w 323"/>
                  <a:gd name="T79" fmla="*/ 155 h 410"/>
                  <a:gd name="T80" fmla="*/ 2 w 323"/>
                  <a:gd name="T81" fmla="*/ 109 h 410"/>
                  <a:gd name="T82" fmla="*/ 4 w 323"/>
                  <a:gd name="T83" fmla="*/ 77 h 410"/>
                  <a:gd name="T84" fmla="*/ 10 w 323"/>
                  <a:gd name="T85" fmla="*/ 64 h 410"/>
                  <a:gd name="T86" fmla="*/ 24 w 323"/>
                  <a:gd name="T87" fmla="*/ 52 h 410"/>
                  <a:gd name="T88" fmla="*/ 41 w 323"/>
                  <a:gd name="T89" fmla="*/ 33 h 410"/>
                  <a:gd name="T90" fmla="*/ 60 w 323"/>
                  <a:gd name="T91" fmla="*/ 21 h 4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3"/>
                  <a:gd name="T139" fmla="*/ 0 h 410"/>
                  <a:gd name="T140" fmla="*/ 323 w 323"/>
                  <a:gd name="T141" fmla="*/ 410 h 4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3" h="410">
                    <a:moveTo>
                      <a:pt x="60" y="21"/>
                    </a:moveTo>
                    <a:lnTo>
                      <a:pt x="70" y="0"/>
                    </a:lnTo>
                    <a:lnTo>
                      <a:pt x="148" y="37"/>
                    </a:lnTo>
                    <a:lnTo>
                      <a:pt x="152" y="66"/>
                    </a:lnTo>
                    <a:lnTo>
                      <a:pt x="158" y="76"/>
                    </a:lnTo>
                    <a:lnTo>
                      <a:pt x="167" y="88"/>
                    </a:lnTo>
                    <a:lnTo>
                      <a:pt x="172" y="108"/>
                    </a:lnTo>
                    <a:lnTo>
                      <a:pt x="190" y="155"/>
                    </a:lnTo>
                    <a:lnTo>
                      <a:pt x="204" y="211"/>
                    </a:lnTo>
                    <a:lnTo>
                      <a:pt x="210" y="248"/>
                    </a:lnTo>
                    <a:lnTo>
                      <a:pt x="274" y="250"/>
                    </a:lnTo>
                    <a:lnTo>
                      <a:pt x="283" y="257"/>
                    </a:lnTo>
                    <a:lnTo>
                      <a:pt x="313" y="257"/>
                    </a:lnTo>
                    <a:lnTo>
                      <a:pt x="321" y="272"/>
                    </a:lnTo>
                    <a:lnTo>
                      <a:pt x="322" y="289"/>
                    </a:lnTo>
                    <a:lnTo>
                      <a:pt x="320" y="304"/>
                    </a:lnTo>
                    <a:lnTo>
                      <a:pt x="293" y="310"/>
                    </a:lnTo>
                    <a:lnTo>
                      <a:pt x="280" y="332"/>
                    </a:lnTo>
                    <a:lnTo>
                      <a:pt x="255" y="339"/>
                    </a:lnTo>
                    <a:lnTo>
                      <a:pt x="236" y="339"/>
                    </a:lnTo>
                    <a:lnTo>
                      <a:pt x="214" y="343"/>
                    </a:lnTo>
                    <a:lnTo>
                      <a:pt x="213" y="353"/>
                    </a:lnTo>
                    <a:lnTo>
                      <a:pt x="214" y="375"/>
                    </a:lnTo>
                    <a:lnTo>
                      <a:pt x="212" y="389"/>
                    </a:lnTo>
                    <a:lnTo>
                      <a:pt x="200" y="391"/>
                    </a:lnTo>
                    <a:lnTo>
                      <a:pt x="186" y="394"/>
                    </a:lnTo>
                    <a:lnTo>
                      <a:pt x="172" y="407"/>
                    </a:lnTo>
                    <a:lnTo>
                      <a:pt x="156" y="407"/>
                    </a:lnTo>
                    <a:lnTo>
                      <a:pt x="141" y="406"/>
                    </a:lnTo>
                    <a:lnTo>
                      <a:pt x="118" y="398"/>
                    </a:lnTo>
                    <a:lnTo>
                      <a:pt x="92" y="400"/>
                    </a:lnTo>
                    <a:lnTo>
                      <a:pt x="67" y="409"/>
                    </a:lnTo>
                    <a:lnTo>
                      <a:pt x="42" y="403"/>
                    </a:lnTo>
                    <a:lnTo>
                      <a:pt x="26" y="382"/>
                    </a:lnTo>
                    <a:lnTo>
                      <a:pt x="28" y="358"/>
                    </a:lnTo>
                    <a:lnTo>
                      <a:pt x="21" y="330"/>
                    </a:lnTo>
                    <a:lnTo>
                      <a:pt x="18" y="293"/>
                    </a:lnTo>
                    <a:lnTo>
                      <a:pt x="10" y="259"/>
                    </a:lnTo>
                    <a:lnTo>
                      <a:pt x="0" y="207"/>
                    </a:lnTo>
                    <a:lnTo>
                      <a:pt x="2" y="155"/>
                    </a:lnTo>
                    <a:lnTo>
                      <a:pt x="2" y="109"/>
                    </a:lnTo>
                    <a:lnTo>
                      <a:pt x="4" y="77"/>
                    </a:lnTo>
                    <a:lnTo>
                      <a:pt x="10" y="64"/>
                    </a:lnTo>
                    <a:lnTo>
                      <a:pt x="24" y="52"/>
                    </a:lnTo>
                    <a:lnTo>
                      <a:pt x="41" y="33"/>
                    </a:lnTo>
                    <a:lnTo>
                      <a:pt x="60" y="21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3" name="Freeform 297"/>
              <p:cNvSpPr>
                <a:spLocks/>
              </p:cNvSpPr>
              <p:nvPr/>
            </p:nvSpPr>
            <p:spPr bwMode="auto">
              <a:xfrm>
                <a:off x="403" y="3008"/>
                <a:ext cx="199" cy="376"/>
              </a:xfrm>
              <a:custGeom>
                <a:avLst/>
                <a:gdLst>
                  <a:gd name="T0" fmla="*/ 172 w 199"/>
                  <a:gd name="T1" fmla="*/ 310 h 376"/>
                  <a:gd name="T2" fmla="*/ 125 w 199"/>
                  <a:gd name="T3" fmla="*/ 306 h 376"/>
                  <a:gd name="T4" fmla="*/ 86 w 199"/>
                  <a:gd name="T5" fmla="*/ 292 h 376"/>
                  <a:gd name="T6" fmla="*/ 70 w 199"/>
                  <a:gd name="T7" fmla="*/ 258 h 376"/>
                  <a:gd name="T8" fmla="*/ 75 w 199"/>
                  <a:gd name="T9" fmla="*/ 236 h 376"/>
                  <a:gd name="T10" fmla="*/ 44 w 199"/>
                  <a:gd name="T11" fmla="*/ 188 h 376"/>
                  <a:gd name="T12" fmla="*/ 73 w 199"/>
                  <a:gd name="T13" fmla="*/ 209 h 376"/>
                  <a:gd name="T14" fmla="*/ 58 w 199"/>
                  <a:gd name="T15" fmla="*/ 166 h 376"/>
                  <a:gd name="T16" fmla="*/ 33 w 199"/>
                  <a:gd name="T17" fmla="*/ 111 h 376"/>
                  <a:gd name="T18" fmla="*/ 70 w 199"/>
                  <a:gd name="T19" fmla="*/ 158 h 376"/>
                  <a:gd name="T20" fmla="*/ 75 w 199"/>
                  <a:gd name="T21" fmla="*/ 85 h 376"/>
                  <a:gd name="T22" fmla="*/ 93 w 199"/>
                  <a:gd name="T23" fmla="*/ 59 h 376"/>
                  <a:gd name="T24" fmla="*/ 120 w 199"/>
                  <a:gd name="T25" fmla="*/ 48 h 376"/>
                  <a:gd name="T26" fmla="*/ 69 w 199"/>
                  <a:gd name="T27" fmla="*/ 29 h 376"/>
                  <a:gd name="T28" fmla="*/ 45 w 199"/>
                  <a:gd name="T29" fmla="*/ 51 h 376"/>
                  <a:gd name="T30" fmla="*/ 60 w 199"/>
                  <a:gd name="T31" fmla="*/ 29 h 376"/>
                  <a:gd name="T32" fmla="*/ 89 w 199"/>
                  <a:gd name="T33" fmla="*/ 19 h 376"/>
                  <a:gd name="T34" fmla="*/ 69 w 199"/>
                  <a:gd name="T35" fmla="*/ 10 h 376"/>
                  <a:gd name="T36" fmla="*/ 51 w 199"/>
                  <a:gd name="T37" fmla="*/ 0 h 376"/>
                  <a:gd name="T38" fmla="*/ 29 w 199"/>
                  <a:gd name="T39" fmla="*/ 21 h 376"/>
                  <a:gd name="T40" fmla="*/ 7 w 199"/>
                  <a:gd name="T41" fmla="*/ 41 h 376"/>
                  <a:gd name="T42" fmla="*/ 0 w 199"/>
                  <a:gd name="T43" fmla="*/ 75 h 376"/>
                  <a:gd name="T44" fmla="*/ 1 w 199"/>
                  <a:gd name="T45" fmla="*/ 141 h 376"/>
                  <a:gd name="T46" fmla="*/ 9 w 199"/>
                  <a:gd name="T47" fmla="*/ 219 h 376"/>
                  <a:gd name="T48" fmla="*/ 20 w 199"/>
                  <a:gd name="T49" fmla="*/ 295 h 376"/>
                  <a:gd name="T50" fmla="*/ 25 w 199"/>
                  <a:gd name="T51" fmla="*/ 343 h 376"/>
                  <a:gd name="T52" fmla="*/ 36 w 199"/>
                  <a:gd name="T53" fmla="*/ 365 h 376"/>
                  <a:gd name="T54" fmla="*/ 62 w 199"/>
                  <a:gd name="T55" fmla="*/ 375 h 376"/>
                  <a:gd name="T56" fmla="*/ 78 w 199"/>
                  <a:gd name="T57" fmla="*/ 370 h 376"/>
                  <a:gd name="T58" fmla="*/ 92 w 199"/>
                  <a:gd name="T59" fmla="*/ 350 h 376"/>
                  <a:gd name="T60" fmla="*/ 98 w 199"/>
                  <a:gd name="T61" fmla="*/ 345 h 376"/>
                  <a:gd name="T62" fmla="*/ 118 w 199"/>
                  <a:gd name="T63" fmla="*/ 364 h 376"/>
                  <a:gd name="T64" fmla="*/ 144 w 199"/>
                  <a:gd name="T65" fmla="*/ 371 h 376"/>
                  <a:gd name="T66" fmla="*/ 164 w 199"/>
                  <a:gd name="T67" fmla="*/ 367 h 376"/>
                  <a:gd name="T68" fmla="*/ 151 w 199"/>
                  <a:gd name="T69" fmla="*/ 351 h 376"/>
                  <a:gd name="T70" fmla="*/ 129 w 199"/>
                  <a:gd name="T71" fmla="*/ 324 h 376"/>
                  <a:gd name="T72" fmla="*/ 164 w 199"/>
                  <a:gd name="T73" fmla="*/ 347 h 376"/>
                  <a:gd name="T74" fmla="*/ 191 w 199"/>
                  <a:gd name="T75" fmla="*/ 357 h 376"/>
                  <a:gd name="T76" fmla="*/ 198 w 199"/>
                  <a:gd name="T77" fmla="*/ 343 h 37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9"/>
                  <a:gd name="T118" fmla="*/ 0 h 376"/>
                  <a:gd name="T119" fmla="*/ 199 w 199"/>
                  <a:gd name="T120" fmla="*/ 376 h 37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9" h="376">
                    <a:moveTo>
                      <a:pt x="198" y="315"/>
                    </a:moveTo>
                    <a:lnTo>
                      <a:pt x="172" y="310"/>
                    </a:lnTo>
                    <a:lnTo>
                      <a:pt x="150" y="309"/>
                    </a:lnTo>
                    <a:lnTo>
                      <a:pt x="125" y="306"/>
                    </a:lnTo>
                    <a:lnTo>
                      <a:pt x="98" y="302"/>
                    </a:lnTo>
                    <a:lnTo>
                      <a:pt x="86" y="292"/>
                    </a:lnTo>
                    <a:lnTo>
                      <a:pt x="53" y="244"/>
                    </a:lnTo>
                    <a:lnTo>
                      <a:pt x="70" y="258"/>
                    </a:lnTo>
                    <a:lnTo>
                      <a:pt x="81" y="269"/>
                    </a:lnTo>
                    <a:lnTo>
                      <a:pt x="75" y="236"/>
                    </a:lnTo>
                    <a:lnTo>
                      <a:pt x="62" y="223"/>
                    </a:lnTo>
                    <a:lnTo>
                      <a:pt x="44" y="188"/>
                    </a:lnTo>
                    <a:lnTo>
                      <a:pt x="62" y="204"/>
                    </a:lnTo>
                    <a:lnTo>
                      <a:pt x="73" y="209"/>
                    </a:lnTo>
                    <a:lnTo>
                      <a:pt x="70" y="185"/>
                    </a:lnTo>
                    <a:lnTo>
                      <a:pt x="58" y="166"/>
                    </a:lnTo>
                    <a:lnTo>
                      <a:pt x="45" y="153"/>
                    </a:lnTo>
                    <a:lnTo>
                      <a:pt x="33" y="111"/>
                    </a:lnTo>
                    <a:lnTo>
                      <a:pt x="56" y="145"/>
                    </a:lnTo>
                    <a:lnTo>
                      <a:pt x="70" y="158"/>
                    </a:lnTo>
                    <a:lnTo>
                      <a:pt x="71" y="106"/>
                    </a:lnTo>
                    <a:lnTo>
                      <a:pt x="75" y="85"/>
                    </a:lnTo>
                    <a:lnTo>
                      <a:pt x="82" y="75"/>
                    </a:lnTo>
                    <a:lnTo>
                      <a:pt x="93" y="59"/>
                    </a:lnTo>
                    <a:lnTo>
                      <a:pt x="111" y="52"/>
                    </a:lnTo>
                    <a:lnTo>
                      <a:pt x="120" y="48"/>
                    </a:lnTo>
                    <a:lnTo>
                      <a:pt x="95" y="21"/>
                    </a:lnTo>
                    <a:lnTo>
                      <a:pt x="69" y="29"/>
                    </a:lnTo>
                    <a:lnTo>
                      <a:pt x="51" y="40"/>
                    </a:lnTo>
                    <a:lnTo>
                      <a:pt x="45" y="51"/>
                    </a:lnTo>
                    <a:lnTo>
                      <a:pt x="51" y="34"/>
                    </a:lnTo>
                    <a:lnTo>
                      <a:pt x="60" y="29"/>
                    </a:lnTo>
                    <a:lnTo>
                      <a:pt x="76" y="21"/>
                    </a:lnTo>
                    <a:lnTo>
                      <a:pt x="89" y="19"/>
                    </a:lnTo>
                    <a:lnTo>
                      <a:pt x="81" y="14"/>
                    </a:lnTo>
                    <a:lnTo>
                      <a:pt x="69" y="10"/>
                    </a:lnTo>
                    <a:lnTo>
                      <a:pt x="58" y="6"/>
                    </a:lnTo>
                    <a:lnTo>
                      <a:pt x="51" y="0"/>
                    </a:lnTo>
                    <a:lnTo>
                      <a:pt x="37" y="12"/>
                    </a:lnTo>
                    <a:lnTo>
                      <a:pt x="29" y="21"/>
                    </a:lnTo>
                    <a:lnTo>
                      <a:pt x="20" y="34"/>
                    </a:lnTo>
                    <a:lnTo>
                      <a:pt x="7" y="41"/>
                    </a:lnTo>
                    <a:lnTo>
                      <a:pt x="5" y="54"/>
                    </a:lnTo>
                    <a:lnTo>
                      <a:pt x="0" y="75"/>
                    </a:lnTo>
                    <a:lnTo>
                      <a:pt x="0" y="107"/>
                    </a:lnTo>
                    <a:lnTo>
                      <a:pt x="1" y="141"/>
                    </a:lnTo>
                    <a:lnTo>
                      <a:pt x="2" y="179"/>
                    </a:lnTo>
                    <a:lnTo>
                      <a:pt x="9" y="219"/>
                    </a:lnTo>
                    <a:lnTo>
                      <a:pt x="16" y="260"/>
                    </a:lnTo>
                    <a:lnTo>
                      <a:pt x="20" y="295"/>
                    </a:lnTo>
                    <a:lnTo>
                      <a:pt x="26" y="320"/>
                    </a:lnTo>
                    <a:lnTo>
                      <a:pt x="25" y="343"/>
                    </a:lnTo>
                    <a:lnTo>
                      <a:pt x="27" y="356"/>
                    </a:lnTo>
                    <a:lnTo>
                      <a:pt x="36" y="365"/>
                    </a:lnTo>
                    <a:lnTo>
                      <a:pt x="47" y="373"/>
                    </a:lnTo>
                    <a:lnTo>
                      <a:pt x="62" y="375"/>
                    </a:lnTo>
                    <a:lnTo>
                      <a:pt x="69" y="371"/>
                    </a:lnTo>
                    <a:lnTo>
                      <a:pt x="78" y="370"/>
                    </a:lnTo>
                    <a:lnTo>
                      <a:pt x="102" y="364"/>
                    </a:lnTo>
                    <a:lnTo>
                      <a:pt x="92" y="350"/>
                    </a:lnTo>
                    <a:lnTo>
                      <a:pt x="81" y="330"/>
                    </a:lnTo>
                    <a:lnTo>
                      <a:pt x="98" y="345"/>
                    </a:lnTo>
                    <a:lnTo>
                      <a:pt x="110" y="357"/>
                    </a:lnTo>
                    <a:lnTo>
                      <a:pt x="118" y="364"/>
                    </a:lnTo>
                    <a:lnTo>
                      <a:pt x="131" y="371"/>
                    </a:lnTo>
                    <a:lnTo>
                      <a:pt x="144" y="371"/>
                    </a:lnTo>
                    <a:lnTo>
                      <a:pt x="157" y="371"/>
                    </a:lnTo>
                    <a:lnTo>
                      <a:pt x="164" y="367"/>
                    </a:lnTo>
                    <a:lnTo>
                      <a:pt x="168" y="362"/>
                    </a:lnTo>
                    <a:lnTo>
                      <a:pt x="151" y="351"/>
                    </a:lnTo>
                    <a:lnTo>
                      <a:pt x="134" y="333"/>
                    </a:lnTo>
                    <a:lnTo>
                      <a:pt x="129" y="324"/>
                    </a:lnTo>
                    <a:lnTo>
                      <a:pt x="143" y="329"/>
                    </a:lnTo>
                    <a:lnTo>
                      <a:pt x="164" y="347"/>
                    </a:lnTo>
                    <a:lnTo>
                      <a:pt x="172" y="356"/>
                    </a:lnTo>
                    <a:lnTo>
                      <a:pt x="191" y="357"/>
                    </a:lnTo>
                    <a:lnTo>
                      <a:pt x="198" y="353"/>
                    </a:lnTo>
                    <a:lnTo>
                      <a:pt x="198" y="343"/>
                    </a:lnTo>
                    <a:lnTo>
                      <a:pt x="198" y="315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4" name="Freeform 298"/>
              <p:cNvSpPr>
                <a:spLocks/>
              </p:cNvSpPr>
              <p:nvPr/>
            </p:nvSpPr>
            <p:spPr bwMode="auto">
              <a:xfrm>
                <a:off x="418" y="3198"/>
                <a:ext cx="55" cy="171"/>
              </a:xfrm>
              <a:custGeom>
                <a:avLst/>
                <a:gdLst>
                  <a:gd name="T0" fmla="*/ 54 w 55"/>
                  <a:gd name="T1" fmla="*/ 170 h 171"/>
                  <a:gd name="T2" fmla="*/ 44 w 55"/>
                  <a:gd name="T3" fmla="*/ 164 h 171"/>
                  <a:gd name="T4" fmla="*/ 34 w 55"/>
                  <a:gd name="T5" fmla="*/ 151 h 171"/>
                  <a:gd name="T6" fmla="*/ 25 w 55"/>
                  <a:gd name="T7" fmla="*/ 126 h 171"/>
                  <a:gd name="T8" fmla="*/ 21 w 55"/>
                  <a:gd name="T9" fmla="*/ 104 h 171"/>
                  <a:gd name="T10" fmla="*/ 14 w 55"/>
                  <a:gd name="T11" fmla="*/ 81 h 171"/>
                  <a:gd name="T12" fmla="*/ 10 w 55"/>
                  <a:gd name="T13" fmla="*/ 59 h 171"/>
                  <a:gd name="T14" fmla="*/ 5 w 55"/>
                  <a:gd name="T15" fmla="*/ 25 h 171"/>
                  <a:gd name="T16" fmla="*/ 0 w 55"/>
                  <a:gd name="T17" fmla="*/ 0 h 171"/>
                  <a:gd name="T18" fmla="*/ 12 w 55"/>
                  <a:gd name="T19" fmla="*/ 50 h 171"/>
                  <a:gd name="T20" fmla="*/ 21 w 55"/>
                  <a:gd name="T21" fmla="*/ 88 h 171"/>
                  <a:gd name="T22" fmla="*/ 31 w 55"/>
                  <a:gd name="T23" fmla="*/ 114 h 171"/>
                  <a:gd name="T24" fmla="*/ 47 w 55"/>
                  <a:gd name="T25" fmla="*/ 143 h 171"/>
                  <a:gd name="T26" fmla="*/ 54 w 55"/>
                  <a:gd name="T27" fmla="*/ 170 h 1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"/>
                  <a:gd name="T43" fmla="*/ 0 h 171"/>
                  <a:gd name="T44" fmla="*/ 55 w 55"/>
                  <a:gd name="T45" fmla="*/ 171 h 1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" h="171">
                    <a:moveTo>
                      <a:pt x="54" y="170"/>
                    </a:moveTo>
                    <a:lnTo>
                      <a:pt x="44" y="164"/>
                    </a:lnTo>
                    <a:lnTo>
                      <a:pt x="34" y="151"/>
                    </a:lnTo>
                    <a:lnTo>
                      <a:pt x="25" y="126"/>
                    </a:lnTo>
                    <a:lnTo>
                      <a:pt x="21" y="104"/>
                    </a:lnTo>
                    <a:lnTo>
                      <a:pt x="14" y="81"/>
                    </a:lnTo>
                    <a:lnTo>
                      <a:pt x="10" y="59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12" y="50"/>
                    </a:lnTo>
                    <a:lnTo>
                      <a:pt x="21" y="88"/>
                    </a:lnTo>
                    <a:lnTo>
                      <a:pt x="31" y="114"/>
                    </a:lnTo>
                    <a:lnTo>
                      <a:pt x="47" y="143"/>
                    </a:lnTo>
                    <a:lnTo>
                      <a:pt x="54" y="17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5" name="Freeform 299"/>
              <p:cNvSpPr>
                <a:spLocks/>
              </p:cNvSpPr>
              <p:nvPr/>
            </p:nvSpPr>
            <p:spPr bwMode="auto">
              <a:xfrm>
                <a:off x="479" y="3056"/>
                <a:ext cx="231" cy="259"/>
              </a:xfrm>
              <a:custGeom>
                <a:avLst/>
                <a:gdLst>
                  <a:gd name="T0" fmla="*/ 69 w 231"/>
                  <a:gd name="T1" fmla="*/ 9 h 259"/>
                  <a:gd name="T2" fmla="*/ 88 w 231"/>
                  <a:gd name="T3" fmla="*/ 47 h 259"/>
                  <a:gd name="T4" fmla="*/ 85 w 231"/>
                  <a:gd name="T5" fmla="*/ 85 h 259"/>
                  <a:gd name="T6" fmla="*/ 87 w 231"/>
                  <a:gd name="T7" fmla="*/ 126 h 259"/>
                  <a:gd name="T8" fmla="*/ 87 w 231"/>
                  <a:gd name="T9" fmla="*/ 137 h 259"/>
                  <a:gd name="T10" fmla="*/ 85 w 231"/>
                  <a:gd name="T11" fmla="*/ 152 h 259"/>
                  <a:gd name="T12" fmla="*/ 95 w 231"/>
                  <a:gd name="T13" fmla="*/ 162 h 259"/>
                  <a:gd name="T14" fmla="*/ 103 w 231"/>
                  <a:gd name="T15" fmla="*/ 173 h 259"/>
                  <a:gd name="T16" fmla="*/ 118 w 231"/>
                  <a:gd name="T17" fmla="*/ 173 h 259"/>
                  <a:gd name="T18" fmla="*/ 170 w 231"/>
                  <a:gd name="T19" fmla="*/ 176 h 259"/>
                  <a:gd name="T20" fmla="*/ 196 w 231"/>
                  <a:gd name="T21" fmla="*/ 184 h 259"/>
                  <a:gd name="T22" fmla="*/ 230 w 231"/>
                  <a:gd name="T23" fmla="*/ 194 h 259"/>
                  <a:gd name="T24" fmla="*/ 229 w 231"/>
                  <a:gd name="T25" fmla="*/ 223 h 259"/>
                  <a:gd name="T26" fmla="*/ 209 w 231"/>
                  <a:gd name="T27" fmla="*/ 217 h 259"/>
                  <a:gd name="T28" fmla="*/ 203 w 231"/>
                  <a:gd name="T29" fmla="*/ 204 h 259"/>
                  <a:gd name="T30" fmla="*/ 201 w 231"/>
                  <a:gd name="T31" fmla="*/ 229 h 259"/>
                  <a:gd name="T32" fmla="*/ 187 w 231"/>
                  <a:gd name="T33" fmla="*/ 249 h 259"/>
                  <a:gd name="T34" fmla="*/ 151 w 231"/>
                  <a:gd name="T35" fmla="*/ 256 h 259"/>
                  <a:gd name="T36" fmla="*/ 156 w 231"/>
                  <a:gd name="T37" fmla="*/ 243 h 259"/>
                  <a:gd name="T38" fmla="*/ 175 w 231"/>
                  <a:gd name="T39" fmla="*/ 217 h 259"/>
                  <a:gd name="T40" fmla="*/ 159 w 231"/>
                  <a:gd name="T41" fmla="*/ 206 h 259"/>
                  <a:gd name="T42" fmla="*/ 151 w 231"/>
                  <a:gd name="T43" fmla="*/ 230 h 259"/>
                  <a:gd name="T44" fmla="*/ 125 w 231"/>
                  <a:gd name="T45" fmla="*/ 255 h 259"/>
                  <a:gd name="T46" fmla="*/ 90 w 231"/>
                  <a:gd name="T47" fmla="*/ 255 h 259"/>
                  <a:gd name="T48" fmla="*/ 128 w 231"/>
                  <a:gd name="T49" fmla="*/ 225 h 259"/>
                  <a:gd name="T50" fmla="*/ 144 w 231"/>
                  <a:gd name="T51" fmla="*/ 206 h 259"/>
                  <a:gd name="T52" fmla="*/ 136 w 231"/>
                  <a:gd name="T53" fmla="*/ 197 h 259"/>
                  <a:gd name="T54" fmla="*/ 122 w 231"/>
                  <a:gd name="T55" fmla="*/ 216 h 259"/>
                  <a:gd name="T56" fmla="*/ 97 w 231"/>
                  <a:gd name="T57" fmla="*/ 237 h 259"/>
                  <a:gd name="T58" fmla="*/ 77 w 231"/>
                  <a:gd name="T59" fmla="*/ 250 h 259"/>
                  <a:gd name="T60" fmla="*/ 49 w 231"/>
                  <a:gd name="T61" fmla="*/ 252 h 259"/>
                  <a:gd name="T62" fmla="*/ 66 w 231"/>
                  <a:gd name="T63" fmla="*/ 237 h 259"/>
                  <a:gd name="T64" fmla="*/ 87 w 231"/>
                  <a:gd name="T65" fmla="*/ 217 h 259"/>
                  <a:gd name="T66" fmla="*/ 82 w 231"/>
                  <a:gd name="T67" fmla="*/ 206 h 259"/>
                  <a:gd name="T68" fmla="*/ 72 w 231"/>
                  <a:gd name="T69" fmla="*/ 224 h 259"/>
                  <a:gd name="T70" fmla="*/ 51 w 231"/>
                  <a:gd name="T71" fmla="*/ 241 h 259"/>
                  <a:gd name="T72" fmla="*/ 24 w 231"/>
                  <a:gd name="T73" fmla="*/ 244 h 259"/>
                  <a:gd name="T74" fmla="*/ 11 w 231"/>
                  <a:gd name="T75" fmla="*/ 220 h 259"/>
                  <a:gd name="T76" fmla="*/ 58 w 231"/>
                  <a:gd name="T77" fmla="*/ 212 h 259"/>
                  <a:gd name="T78" fmla="*/ 86 w 231"/>
                  <a:gd name="T79" fmla="*/ 193 h 259"/>
                  <a:gd name="T80" fmla="*/ 91 w 231"/>
                  <a:gd name="T81" fmla="*/ 176 h 259"/>
                  <a:gd name="T82" fmla="*/ 80 w 231"/>
                  <a:gd name="T83" fmla="*/ 184 h 259"/>
                  <a:gd name="T84" fmla="*/ 48 w 231"/>
                  <a:gd name="T85" fmla="*/ 208 h 259"/>
                  <a:gd name="T86" fmla="*/ 11 w 231"/>
                  <a:gd name="T87" fmla="*/ 220 h 259"/>
                  <a:gd name="T88" fmla="*/ 4 w 231"/>
                  <a:gd name="T89" fmla="*/ 170 h 259"/>
                  <a:gd name="T90" fmla="*/ 24 w 231"/>
                  <a:gd name="T91" fmla="*/ 164 h 259"/>
                  <a:gd name="T92" fmla="*/ 69 w 231"/>
                  <a:gd name="T93" fmla="*/ 169 h 259"/>
                  <a:gd name="T94" fmla="*/ 77 w 231"/>
                  <a:gd name="T95" fmla="*/ 159 h 259"/>
                  <a:gd name="T96" fmla="*/ 53 w 231"/>
                  <a:gd name="T97" fmla="*/ 163 h 259"/>
                  <a:gd name="T98" fmla="*/ 4 w 231"/>
                  <a:gd name="T99" fmla="*/ 152 h 259"/>
                  <a:gd name="T100" fmla="*/ 1 w 231"/>
                  <a:gd name="T101" fmla="*/ 107 h 259"/>
                  <a:gd name="T102" fmla="*/ 2 w 231"/>
                  <a:gd name="T103" fmla="*/ 59 h 259"/>
                  <a:gd name="T104" fmla="*/ 27 w 231"/>
                  <a:gd name="T105" fmla="*/ 34 h 259"/>
                  <a:gd name="T106" fmla="*/ 2 w 231"/>
                  <a:gd name="T107" fmla="*/ 44 h 259"/>
                  <a:gd name="T108" fmla="*/ 16 w 231"/>
                  <a:gd name="T109" fmla="*/ 15 h 259"/>
                  <a:gd name="T110" fmla="*/ 42 w 231"/>
                  <a:gd name="T111" fmla="*/ 0 h 2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31"/>
                  <a:gd name="T169" fmla="*/ 0 h 259"/>
                  <a:gd name="T170" fmla="*/ 231 w 231"/>
                  <a:gd name="T171" fmla="*/ 259 h 2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31" h="259">
                    <a:moveTo>
                      <a:pt x="42" y="0"/>
                    </a:moveTo>
                    <a:lnTo>
                      <a:pt x="69" y="9"/>
                    </a:lnTo>
                    <a:lnTo>
                      <a:pt x="82" y="22"/>
                    </a:lnTo>
                    <a:lnTo>
                      <a:pt x="88" y="47"/>
                    </a:lnTo>
                    <a:lnTo>
                      <a:pt x="88" y="71"/>
                    </a:lnTo>
                    <a:lnTo>
                      <a:pt x="85" y="85"/>
                    </a:lnTo>
                    <a:lnTo>
                      <a:pt x="87" y="108"/>
                    </a:lnTo>
                    <a:lnTo>
                      <a:pt x="87" y="126"/>
                    </a:lnTo>
                    <a:lnTo>
                      <a:pt x="84" y="131"/>
                    </a:lnTo>
                    <a:lnTo>
                      <a:pt x="87" y="137"/>
                    </a:lnTo>
                    <a:lnTo>
                      <a:pt x="90" y="145"/>
                    </a:lnTo>
                    <a:lnTo>
                      <a:pt x="85" y="152"/>
                    </a:lnTo>
                    <a:lnTo>
                      <a:pt x="85" y="159"/>
                    </a:lnTo>
                    <a:lnTo>
                      <a:pt x="95" y="162"/>
                    </a:lnTo>
                    <a:lnTo>
                      <a:pt x="94" y="169"/>
                    </a:lnTo>
                    <a:lnTo>
                      <a:pt x="103" y="173"/>
                    </a:lnTo>
                    <a:lnTo>
                      <a:pt x="112" y="170"/>
                    </a:lnTo>
                    <a:lnTo>
                      <a:pt x="118" y="173"/>
                    </a:lnTo>
                    <a:lnTo>
                      <a:pt x="146" y="178"/>
                    </a:lnTo>
                    <a:lnTo>
                      <a:pt x="170" y="176"/>
                    </a:lnTo>
                    <a:lnTo>
                      <a:pt x="187" y="178"/>
                    </a:lnTo>
                    <a:lnTo>
                      <a:pt x="196" y="184"/>
                    </a:lnTo>
                    <a:lnTo>
                      <a:pt x="221" y="184"/>
                    </a:lnTo>
                    <a:lnTo>
                      <a:pt x="230" y="194"/>
                    </a:lnTo>
                    <a:lnTo>
                      <a:pt x="230" y="205"/>
                    </a:lnTo>
                    <a:lnTo>
                      <a:pt x="229" y="223"/>
                    </a:lnTo>
                    <a:lnTo>
                      <a:pt x="209" y="229"/>
                    </a:lnTo>
                    <a:lnTo>
                      <a:pt x="209" y="217"/>
                    </a:lnTo>
                    <a:lnTo>
                      <a:pt x="207" y="208"/>
                    </a:lnTo>
                    <a:lnTo>
                      <a:pt x="203" y="204"/>
                    </a:lnTo>
                    <a:lnTo>
                      <a:pt x="202" y="214"/>
                    </a:lnTo>
                    <a:lnTo>
                      <a:pt x="201" y="229"/>
                    </a:lnTo>
                    <a:lnTo>
                      <a:pt x="196" y="237"/>
                    </a:lnTo>
                    <a:lnTo>
                      <a:pt x="187" y="249"/>
                    </a:lnTo>
                    <a:lnTo>
                      <a:pt x="167" y="254"/>
                    </a:lnTo>
                    <a:lnTo>
                      <a:pt x="151" y="256"/>
                    </a:lnTo>
                    <a:lnTo>
                      <a:pt x="132" y="258"/>
                    </a:lnTo>
                    <a:lnTo>
                      <a:pt x="156" y="243"/>
                    </a:lnTo>
                    <a:lnTo>
                      <a:pt x="172" y="229"/>
                    </a:lnTo>
                    <a:lnTo>
                      <a:pt x="175" y="217"/>
                    </a:lnTo>
                    <a:lnTo>
                      <a:pt x="173" y="208"/>
                    </a:lnTo>
                    <a:lnTo>
                      <a:pt x="159" y="206"/>
                    </a:lnTo>
                    <a:lnTo>
                      <a:pt x="154" y="217"/>
                    </a:lnTo>
                    <a:lnTo>
                      <a:pt x="151" y="230"/>
                    </a:lnTo>
                    <a:lnTo>
                      <a:pt x="139" y="244"/>
                    </a:lnTo>
                    <a:lnTo>
                      <a:pt x="125" y="255"/>
                    </a:lnTo>
                    <a:lnTo>
                      <a:pt x="111" y="256"/>
                    </a:lnTo>
                    <a:lnTo>
                      <a:pt x="90" y="255"/>
                    </a:lnTo>
                    <a:lnTo>
                      <a:pt x="112" y="235"/>
                    </a:lnTo>
                    <a:lnTo>
                      <a:pt x="128" y="225"/>
                    </a:lnTo>
                    <a:lnTo>
                      <a:pt x="141" y="214"/>
                    </a:lnTo>
                    <a:lnTo>
                      <a:pt x="144" y="206"/>
                    </a:lnTo>
                    <a:lnTo>
                      <a:pt x="143" y="198"/>
                    </a:lnTo>
                    <a:lnTo>
                      <a:pt x="136" y="197"/>
                    </a:lnTo>
                    <a:lnTo>
                      <a:pt x="127" y="205"/>
                    </a:lnTo>
                    <a:lnTo>
                      <a:pt x="122" y="216"/>
                    </a:lnTo>
                    <a:lnTo>
                      <a:pt x="111" y="230"/>
                    </a:lnTo>
                    <a:lnTo>
                      <a:pt x="97" y="237"/>
                    </a:lnTo>
                    <a:lnTo>
                      <a:pt x="87" y="244"/>
                    </a:lnTo>
                    <a:lnTo>
                      <a:pt x="77" y="250"/>
                    </a:lnTo>
                    <a:lnTo>
                      <a:pt x="64" y="252"/>
                    </a:lnTo>
                    <a:lnTo>
                      <a:pt x="49" y="252"/>
                    </a:lnTo>
                    <a:lnTo>
                      <a:pt x="35" y="250"/>
                    </a:lnTo>
                    <a:lnTo>
                      <a:pt x="66" y="237"/>
                    </a:lnTo>
                    <a:lnTo>
                      <a:pt x="79" y="230"/>
                    </a:lnTo>
                    <a:lnTo>
                      <a:pt x="87" y="217"/>
                    </a:lnTo>
                    <a:lnTo>
                      <a:pt x="88" y="206"/>
                    </a:lnTo>
                    <a:lnTo>
                      <a:pt x="82" y="206"/>
                    </a:lnTo>
                    <a:lnTo>
                      <a:pt x="77" y="216"/>
                    </a:lnTo>
                    <a:lnTo>
                      <a:pt x="72" y="224"/>
                    </a:lnTo>
                    <a:lnTo>
                      <a:pt x="61" y="233"/>
                    </a:lnTo>
                    <a:lnTo>
                      <a:pt x="51" y="241"/>
                    </a:lnTo>
                    <a:lnTo>
                      <a:pt x="36" y="249"/>
                    </a:lnTo>
                    <a:lnTo>
                      <a:pt x="24" y="244"/>
                    </a:lnTo>
                    <a:lnTo>
                      <a:pt x="20" y="237"/>
                    </a:lnTo>
                    <a:lnTo>
                      <a:pt x="11" y="220"/>
                    </a:lnTo>
                    <a:lnTo>
                      <a:pt x="27" y="216"/>
                    </a:lnTo>
                    <a:lnTo>
                      <a:pt x="58" y="212"/>
                    </a:lnTo>
                    <a:lnTo>
                      <a:pt x="77" y="202"/>
                    </a:lnTo>
                    <a:lnTo>
                      <a:pt x="86" y="193"/>
                    </a:lnTo>
                    <a:lnTo>
                      <a:pt x="90" y="181"/>
                    </a:lnTo>
                    <a:lnTo>
                      <a:pt x="91" y="176"/>
                    </a:lnTo>
                    <a:lnTo>
                      <a:pt x="86" y="176"/>
                    </a:lnTo>
                    <a:lnTo>
                      <a:pt x="80" y="184"/>
                    </a:lnTo>
                    <a:lnTo>
                      <a:pt x="70" y="199"/>
                    </a:lnTo>
                    <a:lnTo>
                      <a:pt x="48" y="208"/>
                    </a:lnTo>
                    <a:lnTo>
                      <a:pt x="27" y="215"/>
                    </a:lnTo>
                    <a:lnTo>
                      <a:pt x="11" y="220"/>
                    </a:lnTo>
                    <a:lnTo>
                      <a:pt x="4" y="191"/>
                    </a:lnTo>
                    <a:lnTo>
                      <a:pt x="4" y="170"/>
                    </a:lnTo>
                    <a:lnTo>
                      <a:pt x="4" y="152"/>
                    </a:lnTo>
                    <a:lnTo>
                      <a:pt x="24" y="164"/>
                    </a:lnTo>
                    <a:lnTo>
                      <a:pt x="49" y="170"/>
                    </a:lnTo>
                    <a:lnTo>
                      <a:pt x="69" y="169"/>
                    </a:lnTo>
                    <a:lnTo>
                      <a:pt x="74" y="166"/>
                    </a:lnTo>
                    <a:lnTo>
                      <a:pt x="77" y="159"/>
                    </a:lnTo>
                    <a:lnTo>
                      <a:pt x="65" y="159"/>
                    </a:lnTo>
                    <a:lnTo>
                      <a:pt x="53" y="163"/>
                    </a:lnTo>
                    <a:lnTo>
                      <a:pt x="24" y="164"/>
                    </a:lnTo>
                    <a:lnTo>
                      <a:pt x="4" y="152"/>
                    </a:lnTo>
                    <a:lnTo>
                      <a:pt x="2" y="126"/>
                    </a:lnTo>
                    <a:lnTo>
                      <a:pt x="1" y="107"/>
                    </a:lnTo>
                    <a:lnTo>
                      <a:pt x="0" y="89"/>
                    </a:lnTo>
                    <a:lnTo>
                      <a:pt x="2" y="59"/>
                    </a:lnTo>
                    <a:lnTo>
                      <a:pt x="9" y="47"/>
                    </a:lnTo>
                    <a:lnTo>
                      <a:pt x="27" y="34"/>
                    </a:lnTo>
                    <a:lnTo>
                      <a:pt x="21" y="35"/>
                    </a:lnTo>
                    <a:lnTo>
                      <a:pt x="2" y="44"/>
                    </a:lnTo>
                    <a:lnTo>
                      <a:pt x="10" y="25"/>
                    </a:lnTo>
                    <a:lnTo>
                      <a:pt x="16" y="15"/>
                    </a:lnTo>
                    <a:lnTo>
                      <a:pt x="21" y="8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6" name="Freeform 300"/>
              <p:cNvSpPr>
                <a:spLocks/>
              </p:cNvSpPr>
              <p:nvPr/>
            </p:nvSpPr>
            <p:spPr bwMode="auto">
              <a:xfrm>
                <a:off x="496" y="3155"/>
                <a:ext cx="53" cy="54"/>
              </a:xfrm>
              <a:custGeom>
                <a:avLst/>
                <a:gdLst>
                  <a:gd name="T0" fmla="*/ 52 w 53"/>
                  <a:gd name="T1" fmla="*/ 0 h 54"/>
                  <a:gd name="T2" fmla="*/ 52 w 53"/>
                  <a:gd name="T3" fmla="*/ 4 h 54"/>
                  <a:gd name="T4" fmla="*/ 45 w 53"/>
                  <a:gd name="T5" fmla="*/ 14 h 54"/>
                  <a:gd name="T6" fmla="*/ 39 w 53"/>
                  <a:gd name="T7" fmla="*/ 20 h 54"/>
                  <a:gd name="T8" fmla="*/ 25 w 53"/>
                  <a:gd name="T9" fmla="*/ 31 h 54"/>
                  <a:gd name="T10" fmla="*/ 19 w 53"/>
                  <a:gd name="T11" fmla="*/ 37 h 54"/>
                  <a:gd name="T12" fmla="*/ 6 w 53"/>
                  <a:gd name="T13" fmla="*/ 48 h 54"/>
                  <a:gd name="T14" fmla="*/ 21 w 53"/>
                  <a:gd name="T15" fmla="*/ 43 h 54"/>
                  <a:gd name="T16" fmla="*/ 35 w 53"/>
                  <a:gd name="T17" fmla="*/ 38 h 54"/>
                  <a:gd name="T18" fmla="*/ 49 w 53"/>
                  <a:gd name="T19" fmla="*/ 37 h 54"/>
                  <a:gd name="T20" fmla="*/ 48 w 53"/>
                  <a:gd name="T21" fmla="*/ 42 h 54"/>
                  <a:gd name="T22" fmla="*/ 25 w 53"/>
                  <a:gd name="T23" fmla="*/ 47 h 54"/>
                  <a:gd name="T24" fmla="*/ 13 w 53"/>
                  <a:gd name="T25" fmla="*/ 52 h 54"/>
                  <a:gd name="T26" fmla="*/ 6 w 53"/>
                  <a:gd name="T27" fmla="*/ 53 h 54"/>
                  <a:gd name="T28" fmla="*/ 1 w 53"/>
                  <a:gd name="T29" fmla="*/ 51 h 54"/>
                  <a:gd name="T30" fmla="*/ 0 w 53"/>
                  <a:gd name="T31" fmla="*/ 45 h 54"/>
                  <a:gd name="T32" fmla="*/ 5 w 53"/>
                  <a:gd name="T33" fmla="*/ 40 h 54"/>
                  <a:gd name="T34" fmla="*/ 11 w 53"/>
                  <a:gd name="T35" fmla="*/ 33 h 54"/>
                  <a:gd name="T36" fmla="*/ 19 w 53"/>
                  <a:gd name="T37" fmla="*/ 22 h 54"/>
                  <a:gd name="T38" fmla="*/ 27 w 53"/>
                  <a:gd name="T39" fmla="*/ 11 h 54"/>
                  <a:gd name="T40" fmla="*/ 36 w 53"/>
                  <a:gd name="T41" fmla="*/ 3 h 54"/>
                  <a:gd name="T42" fmla="*/ 46 w 53"/>
                  <a:gd name="T43" fmla="*/ 0 h 54"/>
                  <a:gd name="T44" fmla="*/ 52 w 53"/>
                  <a:gd name="T45" fmla="*/ 0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"/>
                  <a:gd name="T70" fmla="*/ 0 h 54"/>
                  <a:gd name="T71" fmla="*/ 53 w 53"/>
                  <a:gd name="T72" fmla="*/ 54 h 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" h="54">
                    <a:moveTo>
                      <a:pt x="52" y="0"/>
                    </a:moveTo>
                    <a:lnTo>
                      <a:pt x="52" y="4"/>
                    </a:lnTo>
                    <a:lnTo>
                      <a:pt x="45" y="14"/>
                    </a:lnTo>
                    <a:lnTo>
                      <a:pt x="39" y="20"/>
                    </a:lnTo>
                    <a:lnTo>
                      <a:pt x="25" y="31"/>
                    </a:lnTo>
                    <a:lnTo>
                      <a:pt x="19" y="37"/>
                    </a:lnTo>
                    <a:lnTo>
                      <a:pt x="6" y="48"/>
                    </a:lnTo>
                    <a:lnTo>
                      <a:pt x="21" y="43"/>
                    </a:lnTo>
                    <a:lnTo>
                      <a:pt x="35" y="38"/>
                    </a:lnTo>
                    <a:lnTo>
                      <a:pt x="49" y="37"/>
                    </a:lnTo>
                    <a:lnTo>
                      <a:pt x="48" y="42"/>
                    </a:lnTo>
                    <a:lnTo>
                      <a:pt x="25" y="47"/>
                    </a:lnTo>
                    <a:lnTo>
                      <a:pt x="13" y="52"/>
                    </a:lnTo>
                    <a:lnTo>
                      <a:pt x="6" y="53"/>
                    </a:lnTo>
                    <a:lnTo>
                      <a:pt x="1" y="51"/>
                    </a:lnTo>
                    <a:lnTo>
                      <a:pt x="0" y="45"/>
                    </a:lnTo>
                    <a:lnTo>
                      <a:pt x="5" y="40"/>
                    </a:lnTo>
                    <a:lnTo>
                      <a:pt x="11" y="33"/>
                    </a:lnTo>
                    <a:lnTo>
                      <a:pt x="19" y="22"/>
                    </a:lnTo>
                    <a:lnTo>
                      <a:pt x="27" y="11"/>
                    </a:lnTo>
                    <a:lnTo>
                      <a:pt x="36" y="3"/>
                    </a:lnTo>
                    <a:lnTo>
                      <a:pt x="46" y="0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7" name="Freeform 301"/>
              <p:cNvSpPr>
                <a:spLocks/>
              </p:cNvSpPr>
              <p:nvPr/>
            </p:nvSpPr>
            <p:spPr bwMode="auto">
              <a:xfrm>
                <a:off x="497" y="3104"/>
                <a:ext cx="50" cy="73"/>
              </a:xfrm>
              <a:custGeom>
                <a:avLst/>
                <a:gdLst>
                  <a:gd name="T0" fmla="*/ 39 w 50"/>
                  <a:gd name="T1" fmla="*/ 0 h 73"/>
                  <a:gd name="T2" fmla="*/ 47 w 50"/>
                  <a:gd name="T3" fmla="*/ 2 h 73"/>
                  <a:gd name="T4" fmla="*/ 49 w 50"/>
                  <a:gd name="T5" fmla="*/ 8 h 73"/>
                  <a:gd name="T6" fmla="*/ 48 w 50"/>
                  <a:gd name="T7" fmla="*/ 14 h 73"/>
                  <a:gd name="T8" fmla="*/ 44 w 50"/>
                  <a:gd name="T9" fmla="*/ 21 h 73"/>
                  <a:gd name="T10" fmla="*/ 39 w 50"/>
                  <a:gd name="T11" fmla="*/ 23 h 73"/>
                  <a:gd name="T12" fmla="*/ 28 w 50"/>
                  <a:gd name="T13" fmla="*/ 31 h 73"/>
                  <a:gd name="T14" fmla="*/ 18 w 50"/>
                  <a:gd name="T15" fmla="*/ 41 h 73"/>
                  <a:gd name="T16" fmla="*/ 11 w 50"/>
                  <a:gd name="T17" fmla="*/ 54 h 73"/>
                  <a:gd name="T18" fmla="*/ 3 w 50"/>
                  <a:gd name="T19" fmla="*/ 68 h 73"/>
                  <a:gd name="T20" fmla="*/ 0 w 50"/>
                  <a:gd name="T21" fmla="*/ 72 h 73"/>
                  <a:gd name="T22" fmla="*/ 3 w 50"/>
                  <a:gd name="T23" fmla="*/ 56 h 73"/>
                  <a:gd name="T24" fmla="*/ 4 w 50"/>
                  <a:gd name="T25" fmla="*/ 41 h 73"/>
                  <a:gd name="T26" fmla="*/ 8 w 50"/>
                  <a:gd name="T27" fmla="*/ 29 h 73"/>
                  <a:gd name="T28" fmla="*/ 15 w 50"/>
                  <a:gd name="T29" fmla="*/ 18 h 73"/>
                  <a:gd name="T30" fmla="*/ 33 w 50"/>
                  <a:gd name="T31" fmla="*/ 2 h 73"/>
                  <a:gd name="T32" fmla="*/ 39 w 50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3"/>
                  <a:gd name="T53" fmla="*/ 50 w 50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3">
                    <a:moveTo>
                      <a:pt x="39" y="0"/>
                    </a:moveTo>
                    <a:lnTo>
                      <a:pt x="47" y="2"/>
                    </a:lnTo>
                    <a:lnTo>
                      <a:pt x="49" y="8"/>
                    </a:lnTo>
                    <a:lnTo>
                      <a:pt x="48" y="14"/>
                    </a:lnTo>
                    <a:lnTo>
                      <a:pt x="44" y="21"/>
                    </a:lnTo>
                    <a:lnTo>
                      <a:pt x="39" y="23"/>
                    </a:lnTo>
                    <a:lnTo>
                      <a:pt x="28" y="31"/>
                    </a:lnTo>
                    <a:lnTo>
                      <a:pt x="18" y="41"/>
                    </a:lnTo>
                    <a:lnTo>
                      <a:pt x="11" y="54"/>
                    </a:lnTo>
                    <a:lnTo>
                      <a:pt x="3" y="68"/>
                    </a:lnTo>
                    <a:lnTo>
                      <a:pt x="0" y="72"/>
                    </a:lnTo>
                    <a:lnTo>
                      <a:pt x="3" y="56"/>
                    </a:lnTo>
                    <a:lnTo>
                      <a:pt x="4" y="41"/>
                    </a:lnTo>
                    <a:lnTo>
                      <a:pt x="8" y="29"/>
                    </a:lnTo>
                    <a:lnTo>
                      <a:pt x="15" y="18"/>
                    </a:lnTo>
                    <a:lnTo>
                      <a:pt x="33" y="2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8" name="Freeform 302"/>
              <p:cNvSpPr>
                <a:spLocks/>
              </p:cNvSpPr>
              <p:nvPr/>
            </p:nvSpPr>
            <p:spPr bwMode="auto">
              <a:xfrm>
                <a:off x="504" y="3027"/>
                <a:ext cx="52" cy="39"/>
              </a:xfrm>
              <a:custGeom>
                <a:avLst/>
                <a:gdLst>
                  <a:gd name="T0" fmla="*/ 51 w 52"/>
                  <a:gd name="T1" fmla="*/ 38 h 39"/>
                  <a:gd name="T2" fmla="*/ 42 w 52"/>
                  <a:gd name="T3" fmla="*/ 30 h 39"/>
                  <a:gd name="T4" fmla="*/ 28 w 52"/>
                  <a:gd name="T5" fmla="*/ 24 h 39"/>
                  <a:gd name="T6" fmla="*/ 18 w 52"/>
                  <a:gd name="T7" fmla="*/ 22 h 39"/>
                  <a:gd name="T8" fmla="*/ 0 w 52"/>
                  <a:gd name="T9" fmla="*/ 0 h 39"/>
                  <a:gd name="T10" fmla="*/ 13 w 52"/>
                  <a:gd name="T11" fmla="*/ 9 h 39"/>
                  <a:gd name="T12" fmla="*/ 26 w 52"/>
                  <a:gd name="T13" fmla="*/ 14 h 39"/>
                  <a:gd name="T14" fmla="*/ 34 w 52"/>
                  <a:gd name="T15" fmla="*/ 19 h 39"/>
                  <a:gd name="T16" fmla="*/ 39 w 52"/>
                  <a:gd name="T17" fmla="*/ 24 h 39"/>
                  <a:gd name="T18" fmla="*/ 51 w 52"/>
                  <a:gd name="T19" fmla="*/ 38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39"/>
                  <a:gd name="T32" fmla="*/ 52 w 52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39">
                    <a:moveTo>
                      <a:pt x="51" y="38"/>
                    </a:moveTo>
                    <a:lnTo>
                      <a:pt x="42" y="30"/>
                    </a:lnTo>
                    <a:lnTo>
                      <a:pt x="28" y="24"/>
                    </a:lnTo>
                    <a:lnTo>
                      <a:pt x="18" y="22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26" y="14"/>
                    </a:lnTo>
                    <a:lnTo>
                      <a:pt x="34" y="19"/>
                    </a:lnTo>
                    <a:lnTo>
                      <a:pt x="39" y="24"/>
                    </a:lnTo>
                    <a:lnTo>
                      <a:pt x="51" y="38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9" name="Freeform 303"/>
              <p:cNvSpPr>
                <a:spLocks/>
              </p:cNvSpPr>
              <p:nvPr/>
            </p:nvSpPr>
            <p:spPr bwMode="auto">
              <a:xfrm>
                <a:off x="571" y="3110"/>
                <a:ext cx="28" cy="112"/>
              </a:xfrm>
              <a:custGeom>
                <a:avLst/>
                <a:gdLst>
                  <a:gd name="T0" fmla="*/ 27 w 28"/>
                  <a:gd name="T1" fmla="*/ 111 h 112"/>
                  <a:gd name="T2" fmla="*/ 14 w 28"/>
                  <a:gd name="T3" fmla="*/ 111 h 112"/>
                  <a:gd name="T4" fmla="*/ 9 w 28"/>
                  <a:gd name="T5" fmla="*/ 109 h 112"/>
                  <a:gd name="T6" fmla="*/ 9 w 28"/>
                  <a:gd name="T7" fmla="*/ 105 h 112"/>
                  <a:gd name="T8" fmla="*/ 6 w 28"/>
                  <a:gd name="T9" fmla="*/ 101 h 112"/>
                  <a:gd name="T10" fmla="*/ 3 w 28"/>
                  <a:gd name="T11" fmla="*/ 97 h 112"/>
                  <a:gd name="T12" fmla="*/ 4 w 28"/>
                  <a:gd name="T13" fmla="*/ 93 h 112"/>
                  <a:gd name="T14" fmla="*/ 4 w 28"/>
                  <a:gd name="T15" fmla="*/ 88 h 112"/>
                  <a:gd name="T16" fmla="*/ 1 w 28"/>
                  <a:gd name="T17" fmla="*/ 81 h 112"/>
                  <a:gd name="T18" fmla="*/ 1 w 28"/>
                  <a:gd name="T19" fmla="*/ 75 h 112"/>
                  <a:gd name="T20" fmla="*/ 3 w 28"/>
                  <a:gd name="T21" fmla="*/ 66 h 112"/>
                  <a:gd name="T22" fmla="*/ 3 w 28"/>
                  <a:gd name="T23" fmla="*/ 49 h 112"/>
                  <a:gd name="T24" fmla="*/ 0 w 28"/>
                  <a:gd name="T25" fmla="*/ 32 h 112"/>
                  <a:gd name="T26" fmla="*/ 1 w 28"/>
                  <a:gd name="T27" fmla="*/ 20 h 112"/>
                  <a:gd name="T28" fmla="*/ 1 w 28"/>
                  <a:gd name="T29" fmla="*/ 0 h 112"/>
                  <a:gd name="T30" fmla="*/ 9 w 28"/>
                  <a:gd name="T31" fmla="*/ 31 h 112"/>
                  <a:gd name="T32" fmla="*/ 17 w 28"/>
                  <a:gd name="T33" fmla="*/ 59 h 112"/>
                  <a:gd name="T34" fmla="*/ 22 w 28"/>
                  <a:gd name="T35" fmla="*/ 90 h 112"/>
                  <a:gd name="T36" fmla="*/ 27 w 28"/>
                  <a:gd name="T37" fmla="*/ 111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2"/>
                  <a:gd name="T59" fmla="*/ 28 w 28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2">
                    <a:moveTo>
                      <a:pt x="27" y="111"/>
                    </a:moveTo>
                    <a:lnTo>
                      <a:pt x="14" y="111"/>
                    </a:lnTo>
                    <a:lnTo>
                      <a:pt x="9" y="109"/>
                    </a:lnTo>
                    <a:lnTo>
                      <a:pt x="9" y="105"/>
                    </a:lnTo>
                    <a:lnTo>
                      <a:pt x="6" y="101"/>
                    </a:lnTo>
                    <a:lnTo>
                      <a:pt x="3" y="97"/>
                    </a:lnTo>
                    <a:lnTo>
                      <a:pt x="4" y="93"/>
                    </a:lnTo>
                    <a:lnTo>
                      <a:pt x="4" y="88"/>
                    </a:lnTo>
                    <a:lnTo>
                      <a:pt x="1" y="81"/>
                    </a:lnTo>
                    <a:lnTo>
                      <a:pt x="1" y="75"/>
                    </a:lnTo>
                    <a:lnTo>
                      <a:pt x="3" y="66"/>
                    </a:lnTo>
                    <a:lnTo>
                      <a:pt x="3" y="49"/>
                    </a:lnTo>
                    <a:lnTo>
                      <a:pt x="0" y="32"/>
                    </a:lnTo>
                    <a:lnTo>
                      <a:pt x="1" y="20"/>
                    </a:lnTo>
                    <a:lnTo>
                      <a:pt x="1" y="0"/>
                    </a:lnTo>
                    <a:lnTo>
                      <a:pt x="9" y="31"/>
                    </a:lnTo>
                    <a:lnTo>
                      <a:pt x="17" y="59"/>
                    </a:lnTo>
                    <a:lnTo>
                      <a:pt x="22" y="90"/>
                    </a:lnTo>
                    <a:lnTo>
                      <a:pt x="27" y="111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0" name="Freeform 304"/>
              <p:cNvSpPr>
                <a:spLocks/>
              </p:cNvSpPr>
              <p:nvPr/>
            </p:nvSpPr>
            <p:spPr bwMode="auto">
              <a:xfrm>
                <a:off x="499" y="3237"/>
                <a:ext cx="53" cy="16"/>
              </a:xfrm>
              <a:custGeom>
                <a:avLst/>
                <a:gdLst>
                  <a:gd name="T0" fmla="*/ 10 w 53"/>
                  <a:gd name="T1" fmla="*/ 8 h 16"/>
                  <a:gd name="T2" fmla="*/ 22 w 53"/>
                  <a:gd name="T3" fmla="*/ 3 h 16"/>
                  <a:gd name="T4" fmla="*/ 32 w 53"/>
                  <a:gd name="T5" fmla="*/ 1 h 16"/>
                  <a:gd name="T6" fmla="*/ 46 w 53"/>
                  <a:gd name="T7" fmla="*/ 0 h 16"/>
                  <a:gd name="T8" fmla="*/ 52 w 53"/>
                  <a:gd name="T9" fmla="*/ 1 h 16"/>
                  <a:gd name="T10" fmla="*/ 49 w 53"/>
                  <a:gd name="T11" fmla="*/ 6 h 16"/>
                  <a:gd name="T12" fmla="*/ 44 w 53"/>
                  <a:gd name="T13" fmla="*/ 10 h 16"/>
                  <a:gd name="T14" fmla="*/ 32 w 53"/>
                  <a:gd name="T15" fmla="*/ 12 h 16"/>
                  <a:gd name="T16" fmla="*/ 13 w 53"/>
                  <a:gd name="T17" fmla="*/ 15 h 16"/>
                  <a:gd name="T18" fmla="*/ 0 w 53"/>
                  <a:gd name="T19" fmla="*/ 14 h 16"/>
                  <a:gd name="T20" fmla="*/ 10 w 53"/>
                  <a:gd name="T21" fmla="*/ 8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16"/>
                  <a:gd name="T35" fmla="*/ 53 w 53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16">
                    <a:moveTo>
                      <a:pt x="10" y="8"/>
                    </a:moveTo>
                    <a:lnTo>
                      <a:pt x="22" y="3"/>
                    </a:lnTo>
                    <a:lnTo>
                      <a:pt x="32" y="1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49" y="6"/>
                    </a:lnTo>
                    <a:lnTo>
                      <a:pt x="44" y="10"/>
                    </a:lnTo>
                    <a:lnTo>
                      <a:pt x="32" y="12"/>
                    </a:lnTo>
                    <a:lnTo>
                      <a:pt x="13" y="15"/>
                    </a:lnTo>
                    <a:lnTo>
                      <a:pt x="0" y="14"/>
                    </a:lnTo>
                    <a:lnTo>
                      <a:pt x="10" y="8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1" name="Freeform 305"/>
              <p:cNvSpPr>
                <a:spLocks/>
              </p:cNvSpPr>
              <p:nvPr/>
            </p:nvSpPr>
            <p:spPr bwMode="auto">
              <a:xfrm>
                <a:off x="570" y="3249"/>
                <a:ext cx="29" cy="43"/>
              </a:xfrm>
              <a:custGeom>
                <a:avLst/>
                <a:gdLst>
                  <a:gd name="T0" fmla="*/ 15 w 29"/>
                  <a:gd name="T1" fmla="*/ 12 h 43"/>
                  <a:gd name="T2" fmla="*/ 19 w 29"/>
                  <a:gd name="T3" fmla="*/ 3 h 43"/>
                  <a:gd name="T4" fmla="*/ 24 w 29"/>
                  <a:gd name="T5" fmla="*/ 0 h 43"/>
                  <a:gd name="T6" fmla="*/ 28 w 29"/>
                  <a:gd name="T7" fmla="*/ 2 h 43"/>
                  <a:gd name="T8" fmla="*/ 28 w 29"/>
                  <a:gd name="T9" fmla="*/ 7 h 43"/>
                  <a:gd name="T10" fmla="*/ 26 w 29"/>
                  <a:gd name="T11" fmla="*/ 15 h 43"/>
                  <a:gd name="T12" fmla="*/ 22 w 29"/>
                  <a:gd name="T13" fmla="*/ 22 h 43"/>
                  <a:gd name="T14" fmla="*/ 16 w 29"/>
                  <a:gd name="T15" fmla="*/ 29 h 43"/>
                  <a:gd name="T16" fmla="*/ 10 w 29"/>
                  <a:gd name="T17" fmla="*/ 36 h 43"/>
                  <a:gd name="T18" fmla="*/ 0 w 29"/>
                  <a:gd name="T19" fmla="*/ 42 h 43"/>
                  <a:gd name="T20" fmla="*/ 9 w 29"/>
                  <a:gd name="T21" fmla="*/ 30 h 43"/>
                  <a:gd name="T22" fmla="*/ 12 w 29"/>
                  <a:gd name="T23" fmla="*/ 21 h 43"/>
                  <a:gd name="T24" fmla="*/ 15 w 29"/>
                  <a:gd name="T25" fmla="*/ 12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43"/>
                  <a:gd name="T41" fmla="*/ 29 w 29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43">
                    <a:moveTo>
                      <a:pt x="15" y="12"/>
                    </a:moveTo>
                    <a:lnTo>
                      <a:pt x="19" y="3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8" y="7"/>
                    </a:lnTo>
                    <a:lnTo>
                      <a:pt x="26" y="15"/>
                    </a:lnTo>
                    <a:lnTo>
                      <a:pt x="22" y="22"/>
                    </a:lnTo>
                    <a:lnTo>
                      <a:pt x="16" y="29"/>
                    </a:lnTo>
                    <a:lnTo>
                      <a:pt x="10" y="36"/>
                    </a:lnTo>
                    <a:lnTo>
                      <a:pt x="0" y="42"/>
                    </a:lnTo>
                    <a:lnTo>
                      <a:pt x="9" y="30"/>
                    </a:lnTo>
                    <a:lnTo>
                      <a:pt x="12" y="21"/>
                    </a:lnTo>
                    <a:lnTo>
                      <a:pt x="15" y="12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2" name="Freeform 306"/>
              <p:cNvSpPr>
                <a:spLocks/>
              </p:cNvSpPr>
              <p:nvPr/>
            </p:nvSpPr>
            <p:spPr bwMode="auto">
              <a:xfrm>
                <a:off x="463" y="2989"/>
                <a:ext cx="79" cy="53"/>
              </a:xfrm>
              <a:custGeom>
                <a:avLst/>
                <a:gdLst>
                  <a:gd name="T0" fmla="*/ 78 w 79"/>
                  <a:gd name="T1" fmla="*/ 52 h 53"/>
                  <a:gd name="T2" fmla="*/ 76 w 79"/>
                  <a:gd name="T3" fmla="*/ 30 h 53"/>
                  <a:gd name="T4" fmla="*/ 59 w 79"/>
                  <a:gd name="T5" fmla="*/ 23 h 53"/>
                  <a:gd name="T6" fmla="*/ 37 w 79"/>
                  <a:gd name="T7" fmla="*/ 14 h 53"/>
                  <a:gd name="T8" fmla="*/ 21 w 79"/>
                  <a:gd name="T9" fmla="*/ 7 h 53"/>
                  <a:gd name="T10" fmla="*/ 6 w 79"/>
                  <a:gd name="T11" fmla="*/ 0 h 53"/>
                  <a:gd name="T12" fmla="*/ 0 w 79"/>
                  <a:gd name="T13" fmla="*/ 15 h 53"/>
                  <a:gd name="T14" fmla="*/ 14 w 79"/>
                  <a:gd name="T15" fmla="*/ 23 h 53"/>
                  <a:gd name="T16" fmla="*/ 31 w 79"/>
                  <a:gd name="T17" fmla="*/ 29 h 53"/>
                  <a:gd name="T18" fmla="*/ 44 w 79"/>
                  <a:gd name="T19" fmla="*/ 34 h 53"/>
                  <a:gd name="T20" fmla="*/ 60 w 79"/>
                  <a:gd name="T21" fmla="*/ 43 h 53"/>
                  <a:gd name="T22" fmla="*/ 78 w 79"/>
                  <a:gd name="T23" fmla="*/ 52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53"/>
                  <a:gd name="T38" fmla="*/ 79 w 79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53">
                    <a:moveTo>
                      <a:pt x="78" y="52"/>
                    </a:moveTo>
                    <a:lnTo>
                      <a:pt x="76" y="30"/>
                    </a:lnTo>
                    <a:lnTo>
                      <a:pt x="59" y="23"/>
                    </a:lnTo>
                    <a:lnTo>
                      <a:pt x="37" y="14"/>
                    </a:lnTo>
                    <a:lnTo>
                      <a:pt x="21" y="7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4" y="23"/>
                    </a:lnTo>
                    <a:lnTo>
                      <a:pt x="31" y="29"/>
                    </a:lnTo>
                    <a:lnTo>
                      <a:pt x="44" y="34"/>
                    </a:lnTo>
                    <a:lnTo>
                      <a:pt x="60" y="43"/>
                    </a:lnTo>
                    <a:lnTo>
                      <a:pt x="78" y="52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" name="Group 307"/>
            <p:cNvGrpSpPr>
              <a:grpSpLocks/>
            </p:cNvGrpSpPr>
            <p:nvPr/>
          </p:nvGrpSpPr>
          <p:grpSpPr bwMode="auto">
            <a:xfrm>
              <a:off x="4631" y="3125"/>
              <a:ext cx="87" cy="116"/>
              <a:chOff x="362" y="3266"/>
              <a:chExt cx="174" cy="267"/>
            </a:xfrm>
          </p:grpSpPr>
          <p:sp>
            <p:nvSpPr>
              <p:cNvPr id="16477" name="Freeform 308"/>
              <p:cNvSpPr>
                <a:spLocks/>
              </p:cNvSpPr>
              <p:nvPr/>
            </p:nvSpPr>
            <p:spPr bwMode="auto">
              <a:xfrm>
                <a:off x="362" y="3266"/>
                <a:ext cx="174" cy="267"/>
              </a:xfrm>
              <a:custGeom>
                <a:avLst/>
                <a:gdLst>
                  <a:gd name="T0" fmla="*/ 96 w 174"/>
                  <a:gd name="T1" fmla="*/ 40 h 267"/>
                  <a:gd name="T2" fmla="*/ 64 w 174"/>
                  <a:gd name="T3" fmla="*/ 36 h 267"/>
                  <a:gd name="T4" fmla="*/ 45 w 174"/>
                  <a:gd name="T5" fmla="*/ 31 h 267"/>
                  <a:gd name="T6" fmla="*/ 39 w 174"/>
                  <a:gd name="T7" fmla="*/ 21 h 267"/>
                  <a:gd name="T8" fmla="*/ 39 w 174"/>
                  <a:gd name="T9" fmla="*/ 12 h 267"/>
                  <a:gd name="T10" fmla="*/ 34 w 174"/>
                  <a:gd name="T11" fmla="*/ 4 h 267"/>
                  <a:gd name="T12" fmla="*/ 17 w 174"/>
                  <a:gd name="T13" fmla="*/ 0 h 267"/>
                  <a:gd name="T14" fmla="*/ 0 w 174"/>
                  <a:gd name="T15" fmla="*/ 2 h 267"/>
                  <a:gd name="T16" fmla="*/ 20 w 174"/>
                  <a:gd name="T17" fmla="*/ 207 h 267"/>
                  <a:gd name="T18" fmla="*/ 34 w 174"/>
                  <a:gd name="T19" fmla="*/ 226 h 267"/>
                  <a:gd name="T20" fmla="*/ 51 w 174"/>
                  <a:gd name="T21" fmla="*/ 245 h 267"/>
                  <a:gd name="T22" fmla="*/ 77 w 174"/>
                  <a:gd name="T23" fmla="*/ 259 h 267"/>
                  <a:gd name="T24" fmla="*/ 107 w 174"/>
                  <a:gd name="T25" fmla="*/ 263 h 267"/>
                  <a:gd name="T26" fmla="*/ 146 w 174"/>
                  <a:gd name="T27" fmla="*/ 266 h 267"/>
                  <a:gd name="T28" fmla="*/ 168 w 174"/>
                  <a:gd name="T29" fmla="*/ 263 h 267"/>
                  <a:gd name="T30" fmla="*/ 173 w 174"/>
                  <a:gd name="T31" fmla="*/ 248 h 267"/>
                  <a:gd name="T32" fmla="*/ 171 w 174"/>
                  <a:gd name="T33" fmla="*/ 229 h 267"/>
                  <a:gd name="T34" fmla="*/ 154 w 174"/>
                  <a:gd name="T35" fmla="*/ 171 h 267"/>
                  <a:gd name="T36" fmla="*/ 141 w 174"/>
                  <a:gd name="T37" fmla="*/ 114 h 267"/>
                  <a:gd name="T38" fmla="*/ 134 w 174"/>
                  <a:gd name="T39" fmla="*/ 71 h 267"/>
                  <a:gd name="T40" fmla="*/ 134 w 174"/>
                  <a:gd name="T41" fmla="*/ 59 h 267"/>
                  <a:gd name="T42" fmla="*/ 125 w 174"/>
                  <a:gd name="T43" fmla="*/ 44 h 267"/>
                  <a:gd name="T44" fmla="*/ 115 w 174"/>
                  <a:gd name="T45" fmla="*/ 40 h 267"/>
                  <a:gd name="T46" fmla="*/ 96 w 174"/>
                  <a:gd name="T47" fmla="*/ 40 h 2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4"/>
                  <a:gd name="T73" fmla="*/ 0 h 267"/>
                  <a:gd name="T74" fmla="*/ 174 w 174"/>
                  <a:gd name="T75" fmla="*/ 267 h 26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4" h="267">
                    <a:moveTo>
                      <a:pt x="96" y="40"/>
                    </a:moveTo>
                    <a:lnTo>
                      <a:pt x="64" y="36"/>
                    </a:lnTo>
                    <a:lnTo>
                      <a:pt x="45" y="31"/>
                    </a:lnTo>
                    <a:lnTo>
                      <a:pt x="39" y="21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20" y="207"/>
                    </a:lnTo>
                    <a:lnTo>
                      <a:pt x="34" y="226"/>
                    </a:lnTo>
                    <a:lnTo>
                      <a:pt x="51" y="245"/>
                    </a:lnTo>
                    <a:lnTo>
                      <a:pt x="77" y="259"/>
                    </a:lnTo>
                    <a:lnTo>
                      <a:pt x="107" y="263"/>
                    </a:lnTo>
                    <a:lnTo>
                      <a:pt x="146" y="266"/>
                    </a:lnTo>
                    <a:lnTo>
                      <a:pt x="168" y="263"/>
                    </a:lnTo>
                    <a:lnTo>
                      <a:pt x="173" y="248"/>
                    </a:lnTo>
                    <a:lnTo>
                      <a:pt x="171" y="229"/>
                    </a:lnTo>
                    <a:lnTo>
                      <a:pt x="154" y="171"/>
                    </a:lnTo>
                    <a:lnTo>
                      <a:pt x="141" y="114"/>
                    </a:lnTo>
                    <a:lnTo>
                      <a:pt x="134" y="71"/>
                    </a:lnTo>
                    <a:lnTo>
                      <a:pt x="134" y="59"/>
                    </a:lnTo>
                    <a:lnTo>
                      <a:pt x="125" y="44"/>
                    </a:lnTo>
                    <a:lnTo>
                      <a:pt x="115" y="40"/>
                    </a:lnTo>
                    <a:lnTo>
                      <a:pt x="96" y="4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78" name="Freeform 309"/>
              <p:cNvSpPr>
                <a:spLocks/>
              </p:cNvSpPr>
              <p:nvPr/>
            </p:nvSpPr>
            <p:spPr bwMode="auto">
              <a:xfrm>
                <a:off x="371" y="3280"/>
                <a:ext cx="145" cy="237"/>
              </a:xfrm>
              <a:custGeom>
                <a:avLst/>
                <a:gdLst>
                  <a:gd name="T0" fmla="*/ 94 w 145"/>
                  <a:gd name="T1" fmla="*/ 47 h 237"/>
                  <a:gd name="T2" fmla="*/ 67 w 145"/>
                  <a:gd name="T3" fmla="*/ 46 h 237"/>
                  <a:gd name="T4" fmla="*/ 39 w 145"/>
                  <a:gd name="T5" fmla="*/ 40 h 237"/>
                  <a:gd name="T6" fmla="*/ 23 w 145"/>
                  <a:gd name="T7" fmla="*/ 30 h 237"/>
                  <a:gd name="T8" fmla="*/ 12 w 145"/>
                  <a:gd name="T9" fmla="*/ 22 h 237"/>
                  <a:gd name="T10" fmla="*/ 0 w 145"/>
                  <a:gd name="T11" fmla="*/ 0 h 237"/>
                  <a:gd name="T12" fmla="*/ 18 w 145"/>
                  <a:gd name="T13" fmla="*/ 182 h 237"/>
                  <a:gd name="T14" fmla="*/ 31 w 145"/>
                  <a:gd name="T15" fmla="*/ 198 h 237"/>
                  <a:gd name="T16" fmla="*/ 44 w 145"/>
                  <a:gd name="T17" fmla="*/ 213 h 237"/>
                  <a:gd name="T18" fmla="*/ 61 w 145"/>
                  <a:gd name="T19" fmla="*/ 224 h 237"/>
                  <a:gd name="T20" fmla="*/ 76 w 145"/>
                  <a:gd name="T21" fmla="*/ 230 h 237"/>
                  <a:gd name="T22" fmla="*/ 94 w 145"/>
                  <a:gd name="T23" fmla="*/ 233 h 237"/>
                  <a:gd name="T24" fmla="*/ 111 w 145"/>
                  <a:gd name="T25" fmla="*/ 236 h 237"/>
                  <a:gd name="T26" fmla="*/ 130 w 145"/>
                  <a:gd name="T27" fmla="*/ 236 h 237"/>
                  <a:gd name="T28" fmla="*/ 139 w 145"/>
                  <a:gd name="T29" fmla="*/ 233 h 237"/>
                  <a:gd name="T30" fmla="*/ 144 w 145"/>
                  <a:gd name="T31" fmla="*/ 224 h 237"/>
                  <a:gd name="T32" fmla="*/ 142 w 145"/>
                  <a:gd name="T33" fmla="*/ 211 h 237"/>
                  <a:gd name="T34" fmla="*/ 129 w 145"/>
                  <a:gd name="T35" fmla="*/ 178 h 237"/>
                  <a:gd name="T36" fmla="*/ 108 w 145"/>
                  <a:gd name="T37" fmla="*/ 71 h 237"/>
                  <a:gd name="T38" fmla="*/ 105 w 145"/>
                  <a:gd name="T39" fmla="*/ 55 h 237"/>
                  <a:gd name="T40" fmla="*/ 94 w 145"/>
                  <a:gd name="T41" fmla="*/ 47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5"/>
                  <a:gd name="T64" fmla="*/ 0 h 237"/>
                  <a:gd name="T65" fmla="*/ 145 w 145"/>
                  <a:gd name="T66" fmla="*/ 237 h 2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5" h="237">
                    <a:moveTo>
                      <a:pt x="94" y="47"/>
                    </a:moveTo>
                    <a:lnTo>
                      <a:pt x="67" y="46"/>
                    </a:lnTo>
                    <a:lnTo>
                      <a:pt x="39" y="40"/>
                    </a:lnTo>
                    <a:lnTo>
                      <a:pt x="23" y="30"/>
                    </a:lnTo>
                    <a:lnTo>
                      <a:pt x="12" y="22"/>
                    </a:lnTo>
                    <a:lnTo>
                      <a:pt x="0" y="0"/>
                    </a:lnTo>
                    <a:lnTo>
                      <a:pt x="18" y="182"/>
                    </a:lnTo>
                    <a:lnTo>
                      <a:pt x="31" y="198"/>
                    </a:lnTo>
                    <a:lnTo>
                      <a:pt x="44" y="213"/>
                    </a:lnTo>
                    <a:lnTo>
                      <a:pt x="61" y="224"/>
                    </a:lnTo>
                    <a:lnTo>
                      <a:pt x="76" y="230"/>
                    </a:lnTo>
                    <a:lnTo>
                      <a:pt x="94" y="233"/>
                    </a:lnTo>
                    <a:lnTo>
                      <a:pt x="111" y="236"/>
                    </a:lnTo>
                    <a:lnTo>
                      <a:pt x="130" y="236"/>
                    </a:lnTo>
                    <a:lnTo>
                      <a:pt x="139" y="233"/>
                    </a:lnTo>
                    <a:lnTo>
                      <a:pt x="144" y="224"/>
                    </a:lnTo>
                    <a:lnTo>
                      <a:pt x="142" y="211"/>
                    </a:lnTo>
                    <a:lnTo>
                      <a:pt x="129" y="178"/>
                    </a:lnTo>
                    <a:lnTo>
                      <a:pt x="108" y="71"/>
                    </a:lnTo>
                    <a:lnTo>
                      <a:pt x="105" y="55"/>
                    </a:lnTo>
                    <a:lnTo>
                      <a:pt x="94" y="47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427" name="Text Box 310"/>
          <p:cNvSpPr txBox="1">
            <a:spLocks noChangeArrowheads="1"/>
          </p:cNvSpPr>
          <p:nvPr/>
        </p:nvSpPr>
        <p:spPr bwMode="auto">
          <a:xfrm>
            <a:off x="368300" y="4973638"/>
            <a:ext cx="1328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200" b="1">
                <a:solidFill>
                  <a:srgbClr val="003366"/>
                </a:solidFill>
              </a:rPr>
              <a:t>Train Controller</a:t>
            </a:r>
            <a:endParaRPr lang="en-US" b="1">
              <a:solidFill>
                <a:srgbClr val="003366"/>
              </a:solidFill>
            </a:endParaRPr>
          </a:p>
        </p:txBody>
      </p:sp>
      <p:pic>
        <p:nvPicPr>
          <p:cNvPr id="16428" name="Picture 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4300" y="2066925"/>
            <a:ext cx="1066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9" name="Picture 3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1588" y="2427288"/>
            <a:ext cx="8032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0" name="Picture 48" descr="T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0450" y="1220788"/>
            <a:ext cx="11541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1" name="Rectangle 169"/>
          <p:cNvSpPr>
            <a:spLocks noChangeArrowheads="1"/>
          </p:cNvSpPr>
          <p:nvPr/>
        </p:nvSpPr>
        <p:spPr bwMode="auto">
          <a:xfrm>
            <a:off x="2362200" y="3344863"/>
            <a:ext cx="1600200" cy="167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32" name="Text Box 170"/>
          <p:cNvSpPr txBox="1">
            <a:spLocks noChangeArrowheads="1"/>
          </p:cNvSpPr>
          <p:nvPr/>
        </p:nvSpPr>
        <p:spPr bwMode="auto">
          <a:xfrm>
            <a:off x="2438400" y="3481388"/>
            <a:ext cx="1447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Master Clock</a:t>
            </a:r>
          </a:p>
        </p:txBody>
      </p:sp>
      <p:sp>
        <p:nvSpPr>
          <p:cNvPr id="16433" name="Text Box 171"/>
          <p:cNvSpPr txBox="1">
            <a:spLocks noChangeArrowheads="1"/>
          </p:cNvSpPr>
          <p:nvPr/>
        </p:nvSpPr>
        <p:spPr bwMode="auto">
          <a:xfrm>
            <a:off x="2438400" y="3786188"/>
            <a:ext cx="685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FOTS</a:t>
            </a:r>
          </a:p>
        </p:txBody>
      </p:sp>
      <p:sp>
        <p:nvSpPr>
          <p:cNvPr id="16434" name="Text Box 172"/>
          <p:cNvSpPr txBox="1">
            <a:spLocks noChangeArrowheads="1"/>
          </p:cNvSpPr>
          <p:nvPr/>
        </p:nvSpPr>
        <p:spPr bwMode="auto">
          <a:xfrm>
            <a:off x="3200400" y="3786188"/>
            <a:ext cx="685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PABX</a:t>
            </a:r>
          </a:p>
        </p:txBody>
      </p:sp>
      <p:sp>
        <p:nvSpPr>
          <p:cNvPr id="16435" name="Text Box 173"/>
          <p:cNvSpPr txBox="1">
            <a:spLocks noChangeArrowheads="1"/>
          </p:cNvSpPr>
          <p:nvPr/>
        </p:nvSpPr>
        <p:spPr bwMode="auto">
          <a:xfrm>
            <a:off x="2438400" y="4090988"/>
            <a:ext cx="685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6436" name="Text Box 174"/>
          <p:cNvSpPr txBox="1">
            <a:spLocks noChangeArrowheads="1"/>
          </p:cNvSpPr>
          <p:nvPr/>
        </p:nvSpPr>
        <p:spPr bwMode="auto">
          <a:xfrm>
            <a:off x="3200400" y="4090988"/>
            <a:ext cx="685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PIS</a:t>
            </a:r>
          </a:p>
        </p:txBody>
      </p:sp>
      <p:sp>
        <p:nvSpPr>
          <p:cNvPr id="16437" name="Text Box 175"/>
          <p:cNvSpPr txBox="1">
            <a:spLocks noChangeArrowheads="1"/>
          </p:cNvSpPr>
          <p:nvPr/>
        </p:nvSpPr>
        <p:spPr bwMode="auto">
          <a:xfrm>
            <a:off x="2438400" y="4395788"/>
            <a:ext cx="1447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Train </a:t>
            </a:r>
            <a:r>
              <a:rPr lang="en-US" sz="1000" b="1" dirty="0" err="1">
                <a:solidFill>
                  <a:schemeClr val="bg1"/>
                </a:solidFill>
              </a:rPr>
              <a:t>Signalling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438" name="Rectangle 177"/>
          <p:cNvSpPr>
            <a:spLocks noChangeArrowheads="1"/>
          </p:cNvSpPr>
          <p:nvPr/>
        </p:nvSpPr>
        <p:spPr bwMode="auto">
          <a:xfrm flipH="1">
            <a:off x="2482850" y="4657725"/>
            <a:ext cx="13827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b="1"/>
              <a:t>Other Sub-systems</a:t>
            </a:r>
          </a:p>
          <a:p>
            <a:r>
              <a:rPr lang="en-US" sz="1000" b="1"/>
              <a:t>In metro</a:t>
            </a:r>
          </a:p>
        </p:txBody>
      </p:sp>
      <p:sp>
        <p:nvSpPr>
          <p:cNvPr id="16439" name="Line 176"/>
          <p:cNvSpPr>
            <a:spLocks noChangeShapeType="1"/>
          </p:cNvSpPr>
          <p:nvPr/>
        </p:nvSpPr>
        <p:spPr bwMode="auto">
          <a:xfrm rot="5400000" flipH="1" flipV="1">
            <a:off x="2895600" y="3068638"/>
            <a:ext cx="609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6440" name="Picture 253" descr="MCj04348450000[1]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" y="2119313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2" name="Picture 259" descr="MCj0305277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7988" y="4246563"/>
            <a:ext cx="685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4" name="Group 260"/>
          <p:cNvGrpSpPr>
            <a:grpSpLocks/>
          </p:cNvGrpSpPr>
          <p:nvPr/>
        </p:nvGrpSpPr>
        <p:grpSpPr bwMode="auto">
          <a:xfrm>
            <a:off x="6019800" y="4667250"/>
            <a:ext cx="533400" cy="509588"/>
            <a:chOff x="660" y="1398"/>
            <a:chExt cx="439" cy="420"/>
          </a:xfrm>
        </p:grpSpPr>
        <p:sp>
          <p:nvSpPr>
            <p:cNvPr id="16456" name="Freeform 261"/>
            <p:cNvSpPr>
              <a:spLocks/>
            </p:cNvSpPr>
            <p:nvPr/>
          </p:nvSpPr>
          <p:spPr bwMode="auto">
            <a:xfrm>
              <a:off x="666" y="1457"/>
              <a:ext cx="239" cy="132"/>
            </a:xfrm>
            <a:custGeom>
              <a:avLst/>
              <a:gdLst>
                <a:gd name="T0" fmla="*/ 0 w 239"/>
                <a:gd name="T1" fmla="*/ 132 h 132"/>
                <a:gd name="T2" fmla="*/ 35 w 239"/>
                <a:gd name="T3" fmla="*/ 122 h 132"/>
                <a:gd name="T4" fmla="*/ 70 w 239"/>
                <a:gd name="T5" fmla="*/ 112 h 132"/>
                <a:gd name="T6" fmla="*/ 102 w 239"/>
                <a:gd name="T7" fmla="*/ 98 h 132"/>
                <a:gd name="T8" fmla="*/ 133 w 239"/>
                <a:gd name="T9" fmla="*/ 82 h 132"/>
                <a:gd name="T10" fmla="*/ 162 w 239"/>
                <a:gd name="T11" fmla="*/ 65 h 132"/>
                <a:gd name="T12" fmla="*/ 190 w 239"/>
                <a:gd name="T13" fmla="*/ 45 h 132"/>
                <a:gd name="T14" fmla="*/ 215 w 239"/>
                <a:gd name="T15" fmla="*/ 24 h 132"/>
                <a:gd name="T16" fmla="*/ 239 w 239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132"/>
                <a:gd name="T29" fmla="*/ 239 w 239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132">
                  <a:moveTo>
                    <a:pt x="0" y="132"/>
                  </a:moveTo>
                  <a:lnTo>
                    <a:pt x="35" y="122"/>
                  </a:lnTo>
                  <a:lnTo>
                    <a:pt x="70" y="112"/>
                  </a:lnTo>
                  <a:lnTo>
                    <a:pt x="102" y="98"/>
                  </a:lnTo>
                  <a:lnTo>
                    <a:pt x="133" y="82"/>
                  </a:lnTo>
                  <a:lnTo>
                    <a:pt x="162" y="65"/>
                  </a:lnTo>
                  <a:lnTo>
                    <a:pt x="190" y="45"/>
                  </a:lnTo>
                  <a:lnTo>
                    <a:pt x="215" y="24"/>
                  </a:lnTo>
                  <a:lnTo>
                    <a:pt x="23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57" name="Freeform 262"/>
            <p:cNvSpPr>
              <a:spLocks/>
            </p:cNvSpPr>
            <p:nvPr/>
          </p:nvSpPr>
          <p:spPr bwMode="auto">
            <a:xfrm>
              <a:off x="666" y="1496"/>
              <a:ext cx="323" cy="201"/>
            </a:xfrm>
            <a:custGeom>
              <a:avLst/>
              <a:gdLst>
                <a:gd name="T0" fmla="*/ 0 w 323"/>
                <a:gd name="T1" fmla="*/ 201 h 201"/>
                <a:gd name="T2" fmla="*/ 53 w 323"/>
                <a:gd name="T3" fmla="*/ 191 h 201"/>
                <a:gd name="T4" fmla="*/ 102 w 323"/>
                <a:gd name="T5" fmla="*/ 175 h 201"/>
                <a:gd name="T6" fmla="*/ 149 w 323"/>
                <a:gd name="T7" fmla="*/ 155 h 201"/>
                <a:gd name="T8" fmla="*/ 192 w 323"/>
                <a:gd name="T9" fmla="*/ 132 h 201"/>
                <a:gd name="T10" fmla="*/ 231 w 323"/>
                <a:gd name="T11" fmla="*/ 104 h 201"/>
                <a:gd name="T12" fmla="*/ 267 w 323"/>
                <a:gd name="T13" fmla="*/ 73 h 201"/>
                <a:gd name="T14" fmla="*/ 298 w 323"/>
                <a:gd name="T15" fmla="*/ 38 h 201"/>
                <a:gd name="T16" fmla="*/ 323 w 323"/>
                <a:gd name="T17" fmla="*/ 0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3"/>
                <a:gd name="T28" fmla="*/ 0 h 201"/>
                <a:gd name="T29" fmla="*/ 323 w 323"/>
                <a:gd name="T30" fmla="*/ 201 h 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3" h="201">
                  <a:moveTo>
                    <a:pt x="0" y="201"/>
                  </a:moveTo>
                  <a:lnTo>
                    <a:pt x="53" y="191"/>
                  </a:lnTo>
                  <a:lnTo>
                    <a:pt x="102" y="175"/>
                  </a:lnTo>
                  <a:lnTo>
                    <a:pt x="149" y="155"/>
                  </a:lnTo>
                  <a:lnTo>
                    <a:pt x="192" y="132"/>
                  </a:lnTo>
                  <a:lnTo>
                    <a:pt x="231" y="104"/>
                  </a:lnTo>
                  <a:lnTo>
                    <a:pt x="267" y="73"/>
                  </a:lnTo>
                  <a:lnTo>
                    <a:pt x="298" y="38"/>
                  </a:lnTo>
                  <a:lnTo>
                    <a:pt x="32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58" name="Freeform 263"/>
            <p:cNvSpPr>
              <a:spLocks/>
            </p:cNvSpPr>
            <p:nvPr/>
          </p:nvSpPr>
          <p:spPr bwMode="auto">
            <a:xfrm>
              <a:off x="699" y="1559"/>
              <a:ext cx="400" cy="259"/>
            </a:xfrm>
            <a:custGeom>
              <a:avLst/>
              <a:gdLst>
                <a:gd name="T0" fmla="*/ 0 w 400"/>
                <a:gd name="T1" fmla="*/ 259 h 259"/>
                <a:gd name="T2" fmla="*/ 35 w 400"/>
                <a:gd name="T3" fmla="*/ 255 h 259"/>
                <a:gd name="T4" fmla="*/ 69 w 400"/>
                <a:gd name="T5" fmla="*/ 251 h 259"/>
                <a:gd name="T6" fmla="*/ 102 w 400"/>
                <a:gd name="T7" fmla="*/ 244 h 259"/>
                <a:gd name="T8" fmla="*/ 135 w 400"/>
                <a:gd name="T9" fmla="*/ 234 h 259"/>
                <a:gd name="T10" fmla="*/ 196 w 400"/>
                <a:gd name="T11" fmla="*/ 210 h 259"/>
                <a:gd name="T12" fmla="*/ 251 w 400"/>
                <a:gd name="T13" fmla="*/ 181 h 259"/>
                <a:gd name="T14" fmla="*/ 300 w 400"/>
                <a:gd name="T15" fmla="*/ 143 h 259"/>
                <a:gd name="T16" fmla="*/ 322 w 400"/>
                <a:gd name="T17" fmla="*/ 122 h 259"/>
                <a:gd name="T18" fmla="*/ 341 w 400"/>
                <a:gd name="T19" fmla="*/ 100 h 259"/>
                <a:gd name="T20" fmla="*/ 359 w 400"/>
                <a:gd name="T21" fmla="*/ 77 h 259"/>
                <a:gd name="T22" fmla="*/ 375 w 400"/>
                <a:gd name="T23" fmla="*/ 53 h 259"/>
                <a:gd name="T24" fmla="*/ 389 w 400"/>
                <a:gd name="T25" fmla="*/ 28 h 259"/>
                <a:gd name="T26" fmla="*/ 400 w 400"/>
                <a:gd name="T27" fmla="*/ 0 h 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0"/>
                <a:gd name="T43" fmla="*/ 0 h 259"/>
                <a:gd name="T44" fmla="*/ 400 w 400"/>
                <a:gd name="T45" fmla="*/ 259 h 2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0" h="259">
                  <a:moveTo>
                    <a:pt x="0" y="259"/>
                  </a:moveTo>
                  <a:lnTo>
                    <a:pt x="35" y="255"/>
                  </a:lnTo>
                  <a:lnTo>
                    <a:pt x="69" y="251"/>
                  </a:lnTo>
                  <a:lnTo>
                    <a:pt x="102" y="244"/>
                  </a:lnTo>
                  <a:lnTo>
                    <a:pt x="135" y="234"/>
                  </a:lnTo>
                  <a:lnTo>
                    <a:pt x="196" y="210"/>
                  </a:lnTo>
                  <a:lnTo>
                    <a:pt x="251" y="181"/>
                  </a:lnTo>
                  <a:lnTo>
                    <a:pt x="300" y="143"/>
                  </a:lnTo>
                  <a:lnTo>
                    <a:pt x="322" y="122"/>
                  </a:lnTo>
                  <a:lnTo>
                    <a:pt x="341" y="100"/>
                  </a:lnTo>
                  <a:lnTo>
                    <a:pt x="359" y="77"/>
                  </a:lnTo>
                  <a:lnTo>
                    <a:pt x="375" y="53"/>
                  </a:lnTo>
                  <a:lnTo>
                    <a:pt x="389" y="28"/>
                  </a:lnTo>
                  <a:lnTo>
                    <a:pt x="4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59" name="Freeform 264"/>
            <p:cNvSpPr>
              <a:spLocks/>
            </p:cNvSpPr>
            <p:nvPr/>
          </p:nvSpPr>
          <p:spPr bwMode="auto">
            <a:xfrm>
              <a:off x="660" y="1398"/>
              <a:ext cx="174" cy="96"/>
            </a:xfrm>
            <a:custGeom>
              <a:avLst/>
              <a:gdLst>
                <a:gd name="T0" fmla="*/ 0 w 174"/>
                <a:gd name="T1" fmla="*/ 96 h 96"/>
                <a:gd name="T2" fmla="*/ 49 w 174"/>
                <a:gd name="T3" fmla="*/ 79 h 96"/>
                <a:gd name="T4" fmla="*/ 94 w 174"/>
                <a:gd name="T5" fmla="*/ 57 h 96"/>
                <a:gd name="T6" fmla="*/ 137 w 174"/>
                <a:gd name="T7" fmla="*/ 30 h 96"/>
                <a:gd name="T8" fmla="*/ 174 w 17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96"/>
                <a:gd name="T17" fmla="*/ 174 w 17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96">
                  <a:moveTo>
                    <a:pt x="0" y="96"/>
                  </a:moveTo>
                  <a:lnTo>
                    <a:pt x="49" y="79"/>
                  </a:lnTo>
                  <a:lnTo>
                    <a:pt x="94" y="57"/>
                  </a:lnTo>
                  <a:lnTo>
                    <a:pt x="137" y="30"/>
                  </a:lnTo>
                  <a:lnTo>
                    <a:pt x="1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6444" name="Picture 258" descr="MTH850-full size no back ground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9563" y="1270000"/>
            <a:ext cx="3317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45" name="Freeform 66"/>
          <p:cNvSpPr>
            <a:spLocks/>
          </p:cNvSpPr>
          <p:nvPr/>
        </p:nvSpPr>
        <p:spPr bwMode="auto">
          <a:xfrm rot="978028" flipH="1">
            <a:off x="4687888" y="1881188"/>
            <a:ext cx="693737" cy="369887"/>
          </a:xfrm>
          <a:custGeom>
            <a:avLst/>
            <a:gdLst>
              <a:gd name="T0" fmla="*/ 0 w 249"/>
              <a:gd name="T1" fmla="*/ 2147483647 h 117"/>
              <a:gd name="T2" fmla="*/ 2147483647 w 249"/>
              <a:gd name="T3" fmla="*/ 2147483647 h 117"/>
              <a:gd name="T4" fmla="*/ 2147483647 w 249"/>
              <a:gd name="T5" fmla="*/ 2147483647 h 117"/>
              <a:gd name="T6" fmla="*/ 2147483647 w 249"/>
              <a:gd name="T7" fmla="*/ 0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249"/>
              <a:gd name="T13" fmla="*/ 0 h 117"/>
              <a:gd name="T14" fmla="*/ 249 w 249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" h="117">
                <a:moveTo>
                  <a:pt x="0" y="117"/>
                </a:moveTo>
                <a:cubicBezTo>
                  <a:pt x="57" y="71"/>
                  <a:pt x="114" y="26"/>
                  <a:pt x="132" y="24"/>
                </a:cubicBezTo>
                <a:cubicBezTo>
                  <a:pt x="150" y="22"/>
                  <a:pt x="90" y="106"/>
                  <a:pt x="109" y="102"/>
                </a:cubicBezTo>
                <a:cubicBezTo>
                  <a:pt x="128" y="98"/>
                  <a:pt x="224" y="17"/>
                  <a:pt x="24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16446" name="Picture 245" descr="kch-90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9788" y="3851275"/>
            <a:ext cx="8191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47" name="Text Box 241"/>
          <p:cNvSpPr txBox="1">
            <a:spLocks noChangeArrowheads="1"/>
          </p:cNvSpPr>
          <p:nvPr/>
        </p:nvSpPr>
        <p:spPr bwMode="auto">
          <a:xfrm>
            <a:off x="7218363" y="4273550"/>
            <a:ext cx="9080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100" b="1">
                <a:solidFill>
                  <a:schemeClr val="bg2"/>
                </a:solidFill>
              </a:rPr>
              <a:t>Train computer</a:t>
            </a:r>
          </a:p>
        </p:txBody>
      </p:sp>
      <p:sp>
        <p:nvSpPr>
          <p:cNvPr id="16448" name="Text Box 241"/>
          <p:cNvSpPr txBox="1">
            <a:spLocks noChangeArrowheads="1"/>
          </p:cNvSpPr>
          <p:nvPr/>
        </p:nvSpPr>
        <p:spPr bwMode="auto">
          <a:xfrm>
            <a:off x="8548688" y="3581400"/>
            <a:ext cx="595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 dirty="0">
                <a:solidFill>
                  <a:schemeClr val="bg2"/>
                </a:solidFill>
              </a:rPr>
              <a:t>PIS</a:t>
            </a:r>
          </a:p>
        </p:txBody>
      </p:sp>
      <p:cxnSp>
        <p:nvCxnSpPr>
          <p:cNvPr id="16449" name="Straight Connector 292"/>
          <p:cNvCxnSpPr>
            <a:cxnSpLocks noChangeShapeType="1"/>
          </p:cNvCxnSpPr>
          <p:nvPr/>
        </p:nvCxnSpPr>
        <p:spPr bwMode="auto">
          <a:xfrm>
            <a:off x="6816725" y="3575050"/>
            <a:ext cx="1662113" cy="0"/>
          </a:xfrm>
          <a:prstGeom prst="line">
            <a:avLst/>
          </a:prstGeom>
          <a:noFill/>
          <a:ln w="6350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50" name="Straight Connector 295"/>
          <p:cNvCxnSpPr>
            <a:cxnSpLocks noChangeShapeType="1"/>
          </p:cNvCxnSpPr>
          <p:nvPr/>
        </p:nvCxnSpPr>
        <p:spPr bwMode="auto">
          <a:xfrm rot="5400000">
            <a:off x="8202612" y="3865563"/>
            <a:ext cx="581025" cy="0"/>
          </a:xfrm>
          <a:prstGeom prst="line">
            <a:avLst/>
          </a:prstGeom>
          <a:noFill/>
          <a:ln w="6350" algn="ctr">
            <a:solidFill>
              <a:srgbClr val="808080"/>
            </a:solidFill>
            <a:round/>
            <a:headEnd/>
            <a:tailEnd/>
          </a:ln>
        </p:spPr>
      </p:cxnSp>
      <p:pic>
        <p:nvPicPr>
          <p:cNvPr id="16451" name="Picture 232" descr="MCj04242360000[1]"/>
          <p:cNvPicPr>
            <a:picLocks noChangeAspect="1" noChangeArrowheads="1"/>
          </p:cNvPicPr>
          <p:nvPr/>
        </p:nvPicPr>
        <p:blipFill>
          <a:blip r:embed="rId11"/>
          <a:srcRect b="25952"/>
          <a:stretch>
            <a:fillRect/>
          </a:stretch>
        </p:blipFill>
        <p:spPr bwMode="auto">
          <a:xfrm>
            <a:off x="8167688" y="3906838"/>
            <a:ext cx="6905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452" name="Straight Connector 303"/>
          <p:cNvCxnSpPr>
            <a:cxnSpLocks noChangeShapeType="1"/>
          </p:cNvCxnSpPr>
          <p:nvPr/>
        </p:nvCxnSpPr>
        <p:spPr bwMode="auto">
          <a:xfrm rot="5400000">
            <a:off x="6525418" y="3879057"/>
            <a:ext cx="582613" cy="0"/>
          </a:xfrm>
          <a:prstGeom prst="line">
            <a:avLst/>
          </a:prstGeom>
          <a:noFill/>
          <a:ln w="6350" algn="ctr">
            <a:solidFill>
              <a:srgbClr val="808080"/>
            </a:solidFill>
            <a:round/>
            <a:headEnd/>
            <a:tailEnd/>
          </a:ln>
        </p:spPr>
      </p:cxnSp>
      <p:pic>
        <p:nvPicPr>
          <p:cNvPr id="16453" name="Picture 3" descr="D:\02_Projects_1\_Asia_South_East\Thailand\00_Seminars\2010_TETRA_MoU_seminar_BKK\ECB_X63-1M_g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3513" y="3836988"/>
            <a:ext cx="5810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54" name="Text Box 241"/>
          <p:cNvSpPr txBox="1">
            <a:spLocks noChangeArrowheads="1"/>
          </p:cNvSpPr>
          <p:nvPr/>
        </p:nvSpPr>
        <p:spPr bwMode="auto">
          <a:xfrm>
            <a:off x="6456363" y="4460875"/>
            <a:ext cx="8445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>
                <a:solidFill>
                  <a:schemeClr val="bg2"/>
                </a:solidFill>
              </a:rPr>
              <a:t>ECB/EHP</a:t>
            </a:r>
          </a:p>
        </p:txBody>
      </p:sp>
      <p:pic>
        <p:nvPicPr>
          <p:cNvPr id="290" name="Picture 265" descr="THSR_train"/>
          <p:cNvPicPr>
            <a:picLocks noChangeAspect="1" noChangeArrowheads="1"/>
          </p:cNvPicPr>
          <p:nvPr/>
        </p:nvPicPr>
        <p:blipFill>
          <a:blip r:embed="rId13"/>
          <a:srcRect b="17982"/>
          <a:stretch>
            <a:fillRect/>
          </a:stretch>
        </p:blipFill>
        <p:spPr bwMode="auto">
          <a:xfrm>
            <a:off x="6553200" y="5248275"/>
            <a:ext cx="1674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9"/>
          <p:cNvSpPr>
            <a:spLocks noChangeShapeType="1"/>
          </p:cNvSpPr>
          <p:nvPr/>
        </p:nvSpPr>
        <p:spPr bwMode="auto">
          <a:xfrm>
            <a:off x="1966913" y="1455738"/>
            <a:ext cx="0" cy="4432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Line 179"/>
          <p:cNvSpPr>
            <a:spLocks noChangeShapeType="1"/>
          </p:cNvSpPr>
          <p:nvPr/>
        </p:nvSpPr>
        <p:spPr bwMode="auto">
          <a:xfrm flipH="1">
            <a:off x="6470650" y="1476375"/>
            <a:ext cx="17463" cy="44116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152400" y="1190625"/>
            <a:ext cx="0" cy="518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>
            <a:off x="8991600" y="1190625"/>
            <a:ext cx="0" cy="518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5791214"/>
            <a:ext cx="8839200" cy="428626"/>
            <a:chOff x="144" y="3522"/>
            <a:chExt cx="5520" cy="270"/>
          </a:xfrm>
        </p:grpSpPr>
        <p:sp>
          <p:nvSpPr>
            <p:cNvPr id="16673" name="Line 5"/>
            <p:cNvSpPr>
              <a:spLocks noChangeShapeType="1"/>
            </p:cNvSpPr>
            <p:nvPr/>
          </p:nvSpPr>
          <p:spPr bwMode="auto">
            <a:xfrm>
              <a:off x="144" y="3792"/>
              <a:ext cx="5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74" name="Text Box 6"/>
            <p:cNvSpPr txBox="1">
              <a:spLocks noChangeArrowheads="1"/>
            </p:cNvSpPr>
            <p:nvPr/>
          </p:nvSpPr>
          <p:spPr bwMode="auto">
            <a:xfrm>
              <a:off x="1680" y="3522"/>
              <a:ext cx="1891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Total Train Radio Solution</a:t>
              </a:r>
            </a:p>
          </p:txBody>
        </p:sp>
      </p:grp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494463" y="2582863"/>
            <a:ext cx="77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844675" y="2192338"/>
            <a:ext cx="622300" cy="577850"/>
          </a:xfrm>
          <a:prstGeom prst="irregularSeal1">
            <a:avLst/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400" b="1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7450138" y="1239838"/>
            <a:ext cx="118903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bg2"/>
                </a:solidFill>
              </a:rPr>
              <a:t>Trainborne</a:t>
            </a:r>
            <a:r>
              <a:rPr lang="en-US" sz="1400" b="1" dirty="0">
                <a:solidFill>
                  <a:schemeClr val="bg2"/>
                </a:solidFill>
              </a:rPr>
              <a:t> </a:t>
            </a:r>
          </a:p>
          <a:p>
            <a:r>
              <a:rPr lang="en-US" sz="1400" b="1" dirty="0">
                <a:solidFill>
                  <a:schemeClr val="bg2"/>
                </a:solidFill>
              </a:rPr>
              <a:t>Sub-system</a:t>
            </a: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7259638" y="2406650"/>
            <a:ext cx="619125" cy="322263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7354888" y="2435225"/>
            <a:ext cx="439737" cy="284163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TCI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8050213" y="2044700"/>
            <a:ext cx="598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2B2B2"/>
                </a:solidFill>
              </a:rPr>
              <a:t>TRCP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599363" y="2754313"/>
            <a:ext cx="1025525" cy="711200"/>
            <a:chOff x="4562" y="2019"/>
            <a:chExt cx="646" cy="448"/>
          </a:xfrm>
        </p:grpSpPr>
        <p:sp>
          <p:nvSpPr>
            <p:cNvPr id="16659" name="Freeform 15"/>
            <p:cNvSpPr>
              <a:spLocks/>
            </p:cNvSpPr>
            <p:nvPr/>
          </p:nvSpPr>
          <p:spPr bwMode="auto">
            <a:xfrm flipV="1">
              <a:off x="4562" y="2019"/>
              <a:ext cx="646" cy="180"/>
            </a:xfrm>
            <a:custGeom>
              <a:avLst/>
              <a:gdLst>
                <a:gd name="T0" fmla="*/ 0 w 514"/>
                <a:gd name="T1" fmla="*/ 1 h 320"/>
                <a:gd name="T2" fmla="*/ 0 w 514"/>
                <a:gd name="T3" fmla="*/ 0 h 320"/>
                <a:gd name="T4" fmla="*/ 5055 w 514"/>
                <a:gd name="T5" fmla="*/ 0 h 320"/>
                <a:gd name="T6" fmla="*/ 0 60000 65536"/>
                <a:gd name="T7" fmla="*/ 0 60000 65536"/>
                <a:gd name="T8" fmla="*/ 0 60000 65536"/>
                <a:gd name="T9" fmla="*/ 0 w 514"/>
                <a:gd name="T10" fmla="*/ 0 h 320"/>
                <a:gd name="T11" fmla="*/ 514 w 514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4" h="320">
                  <a:moveTo>
                    <a:pt x="0" y="320"/>
                  </a:moveTo>
                  <a:lnTo>
                    <a:pt x="0" y="0"/>
                  </a:lnTo>
                  <a:lnTo>
                    <a:pt x="514" y="0"/>
                  </a:lnTo>
                </a:path>
              </a:pathLst>
            </a:custGeom>
            <a:noFill/>
            <a:ln w="9525" cap="flat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 flipH="1" flipV="1">
              <a:off x="5033" y="2251"/>
              <a:ext cx="158" cy="70"/>
              <a:chOff x="533" y="884"/>
              <a:chExt cx="158" cy="70"/>
            </a:xfrm>
          </p:grpSpPr>
          <p:sp>
            <p:nvSpPr>
              <p:cNvPr id="16671" name="Freeform 17"/>
              <p:cNvSpPr>
                <a:spLocks/>
              </p:cNvSpPr>
              <p:nvPr/>
            </p:nvSpPr>
            <p:spPr bwMode="auto">
              <a:xfrm>
                <a:off x="533" y="884"/>
                <a:ext cx="158" cy="47"/>
              </a:xfrm>
              <a:custGeom>
                <a:avLst/>
                <a:gdLst>
                  <a:gd name="T0" fmla="*/ 0 w 392"/>
                  <a:gd name="T1" fmla="*/ 1 h 85"/>
                  <a:gd name="T2" fmla="*/ 0 w 392"/>
                  <a:gd name="T3" fmla="*/ 0 h 85"/>
                  <a:gd name="T4" fmla="*/ 0 w 392"/>
                  <a:gd name="T5" fmla="*/ 0 h 85"/>
                  <a:gd name="T6" fmla="*/ 0 w 392"/>
                  <a:gd name="T7" fmla="*/ 1 h 85"/>
                  <a:gd name="T8" fmla="*/ 0 w 392"/>
                  <a:gd name="T9" fmla="*/ 1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85"/>
                  <a:gd name="T17" fmla="*/ 392 w 39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85">
                    <a:moveTo>
                      <a:pt x="294" y="85"/>
                    </a:moveTo>
                    <a:lnTo>
                      <a:pt x="392" y="0"/>
                    </a:lnTo>
                    <a:lnTo>
                      <a:pt x="0" y="0"/>
                    </a:lnTo>
                    <a:lnTo>
                      <a:pt x="98" y="85"/>
                    </a:lnTo>
                    <a:lnTo>
                      <a:pt x="294" y="85"/>
                    </a:lnTo>
                    <a:close/>
                  </a:path>
                </a:pathLst>
              </a:custGeom>
              <a:noFill/>
              <a:ln w="6350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72" name="Rectangle 18"/>
              <p:cNvSpPr>
                <a:spLocks noChangeArrowheads="1"/>
              </p:cNvSpPr>
              <p:nvPr/>
            </p:nvSpPr>
            <p:spPr bwMode="auto">
              <a:xfrm>
                <a:off x="585" y="933"/>
                <a:ext cx="66" cy="21"/>
              </a:xfrm>
              <a:prstGeom prst="rect">
                <a:avLst/>
              </a:prstGeom>
              <a:noFill/>
              <a:ln w="635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 flipH="1" flipV="1">
              <a:off x="4813" y="2248"/>
              <a:ext cx="158" cy="70"/>
              <a:chOff x="533" y="884"/>
              <a:chExt cx="158" cy="70"/>
            </a:xfrm>
          </p:grpSpPr>
          <p:sp>
            <p:nvSpPr>
              <p:cNvPr id="16669" name="Freeform 20"/>
              <p:cNvSpPr>
                <a:spLocks/>
              </p:cNvSpPr>
              <p:nvPr/>
            </p:nvSpPr>
            <p:spPr bwMode="auto">
              <a:xfrm>
                <a:off x="533" y="884"/>
                <a:ext cx="158" cy="47"/>
              </a:xfrm>
              <a:custGeom>
                <a:avLst/>
                <a:gdLst>
                  <a:gd name="T0" fmla="*/ 0 w 392"/>
                  <a:gd name="T1" fmla="*/ 1 h 85"/>
                  <a:gd name="T2" fmla="*/ 0 w 392"/>
                  <a:gd name="T3" fmla="*/ 0 h 85"/>
                  <a:gd name="T4" fmla="*/ 0 w 392"/>
                  <a:gd name="T5" fmla="*/ 0 h 85"/>
                  <a:gd name="T6" fmla="*/ 0 w 392"/>
                  <a:gd name="T7" fmla="*/ 1 h 85"/>
                  <a:gd name="T8" fmla="*/ 0 w 392"/>
                  <a:gd name="T9" fmla="*/ 1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85"/>
                  <a:gd name="T17" fmla="*/ 392 w 39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85">
                    <a:moveTo>
                      <a:pt x="294" y="85"/>
                    </a:moveTo>
                    <a:lnTo>
                      <a:pt x="392" y="0"/>
                    </a:lnTo>
                    <a:lnTo>
                      <a:pt x="0" y="0"/>
                    </a:lnTo>
                    <a:lnTo>
                      <a:pt x="98" y="85"/>
                    </a:lnTo>
                    <a:lnTo>
                      <a:pt x="294" y="85"/>
                    </a:lnTo>
                    <a:close/>
                  </a:path>
                </a:pathLst>
              </a:custGeom>
              <a:noFill/>
              <a:ln w="6350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70" name="Rectangle 21"/>
              <p:cNvSpPr>
                <a:spLocks noChangeArrowheads="1"/>
              </p:cNvSpPr>
              <p:nvPr/>
            </p:nvSpPr>
            <p:spPr bwMode="auto">
              <a:xfrm>
                <a:off x="585" y="933"/>
                <a:ext cx="66" cy="21"/>
              </a:xfrm>
              <a:prstGeom prst="rect">
                <a:avLst/>
              </a:prstGeom>
              <a:noFill/>
              <a:ln w="635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 flipH="1" flipV="1">
              <a:off x="4600" y="2246"/>
              <a:ext cx="158" cy="70"/>
              <a:chOff x="533" y="884"/>
              <a:chExt cx="158" cy="70"/>
            </a:xfrm>
          </p:grpSpPr>
          <p:sp>
            <p:nvSpPr>
              <p:cNvPr id="16667" name="Freeform 23"/>
              <p:cNvSpPr>
                <a:spLocks/>
              </p:cNvSpPr>
              <p:nvPr/>
            </p:nvSpPr>
            <p:spPr bwMode="auto">
              <a:xfrm>
                <a:off x="533" y="884"/>
                <a:ext cx="158" cy="47"/>
              </a:xfrm>
              <a:custGeom>
                <a:avLst/>
                <a:gdLst>
                  <a:gd name="T0" fmla="*/ 0 w 392"/>
                  <a:gd name="T1" fmla="*/ 1 h 85"/>
                  <a:gd name="T2" fmla="*/ 0 w 392"/>
                  <a:gd name="T3" fmla="*/ 0 h 85"/>
                  <a:gd name="T4" fmla="*/ 0 w 392"/>
                  <a:gd name="T5" fmla="*/ 0 h 85"/>
                  <a:gd name="T6" fmla="*/ 0 w 392"/>
                  <a:gd name="T7" fmla="*/ 1 h 85"/>
                  <a:gd name="T8" fmla="*/ 0 w 392"/>
                  <a:gd name="T9" fmla="*/ 1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85"/>
                  <a:gd name="T17" fmla="*/ 392 w 39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85">
                    <a:moveTo>
                      <a:pt x="294" y="85"/>
                    </a:moveTo>
                    <a:lnTo>
                      <a:pt x="392" y="0"/>
                    </a:lnTo>
                    <a:lnTo>
                      <a:pt x="0" y="0"/>
                    </a:lnTo>
                    <a:lnTo>
                      <a:pt x="98" y="85"/>
                    </a:lnTo>
                    <a:lnTo>
                      <a:pt x="294" y="85"/>
                    </a:lnTo>
                    <a:close/>
                  </a:path>
                </a:pathLst>
              </a:custGeom>
              <a:noFill/>
              <a:ln w="6350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68" name="Rectangle 24"/>
              <p:cNvSpPr>
                <a:spLocks noChangeArrowheads="1"/>
              </p:cNvSpPr>
              <p:nvPr/>
            </p:nvSpPr>
            <p:spPr bwMode="auto">
              <a:xfrm>
                <a:off x="585" y="933"/>
                <a:ext cx="66" cy="21"/>
              </a:xfrm>
              <a:prstGeom prst="rect">
                <a:avLst/>
              </a:prstGeom>
              <a:noFill/>
              <a:ln w="635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663" name="Line 25"/>
            <p:cNvSpPr>
              <a:spLocks noChangeShapeType="1"/>
            </p:cNvSpPr>
            <p:nvPr/>
          </p:nvSpPr>
          <p:spPr bwMode="auto">
            <a:xfrm flipH="1" flipV="1">
              <a:off x="5101" y="2199"/>
              <a:ext cx="0" cy="4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6664" name="Line 26"/>
            <p:cNvSpPr>
              <a:spLocks noChangeShapeType="1"/>
            </p:cNvSpPr>
            <p:nvPr/>
          </p:nvSpPr>
          <p:spPr bwMode="auto">
            <a:xfrm flipH="1" flipV="1">
              <a:off x="4889" y="2199"/>
              <a:ext cx="0" cy="4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6665" name="Line 27"/>
            <p:cNvSpPr>
              <a:spLocks noChangeShapeType="1"/>
            </p:cNvSpPr>
            <p:nvPr/>
          </p:nvSpPr>
          <p:spPr bwMode="auto">
            <a:xfrm flipH="1" flipV="1">
              <a:off x="4669" y="2199"/>
              <a:ext cx="0" cy="4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6666" name="Text Box 28"/>
            <p:cNvSpPr txBox="1">
              <a:spLocks noChangeArrowheads="1"/>
            </p:cNvSpPr>
            <p:nvPr/>
          </p:nvSpPr>
          <p:spPr bwMode="auto">
            <a:xfrm>
              <a:off x="4573" y="2294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B2B2B2"/>
                  </a:solidFill>
                </a:rPr>
                <a:t>PA</a:t>
              </a:r>
              <a:endParaRPr lang="en-US" sz="1200" b="1"/>
            </a:p>
          </p:txBody>
        </p:sp>
      </p:grpSp>
      <p:sp>
        <p:nvSpPr>
          <p:cNvPr id="16398" name="Line 29"/>
          <p:cNvSpPr>
            <a:spLocks noChangeShapeType="1"/>
          </p:cNvSpPr>
          <p:nvPr/>
        </p:nvSpPr>
        <p:spPr bwMode="auto">
          <a:xfrm>
            <a:off x="7440613" y="2757488"/>
            <a:ext cx="0" cy="1108075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399" name="Text Box 30"/>
          <p:cNvSpPr txBox="1">
            <a:spLocks noChangeArrowheads="1"/>
          </p:cNvSpPr>
          <p:nvPr/>
        </p:nvSpPr>
        <p:spPr bwMode="auto">
          <a:xfrm>
            <a:off x="6875463" y="3027363"/>
            <a:ext cx="512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2B2B2"/>
                </a:solidFill>
              </a:rPr>
              <a:t>Data</a:t>
            </a:r>
          </a:p>
        </p:txBody>
      </p:sp>
      <p:sp>
        <p:nvSpPr>
          <p:cNvPr id="16400" name="Line 31"/>
          <p:cNvSpPr>
            <a:spLocks noChangeShapeType="1"/>
          </p:cNvSpPr>
          <p:nvPr/>
        </p:nvSpPr>
        <p:spPr bwMode="auto">
          <a:xfrm>
            <a:off x="7888288" y="2559050"/>
            <a:ext cx="2286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8129588" y="2330450"/>
            <a:ext cx="419100" cy="482600"/>
            <a:chOff x="2096" y="2528"/>
            <a:chExt cx="264" cy="304"/>
          </a:xfrm>
        </p:grpSpPr>
        <p:sp>
          <p:nvSpPr>
            <p:cNvPr id="16655" name="Rectangle 33"/>
            <p:cNvSpPr>
              <a:spLocks noChangeArrowheads="1"/>
            </p:cNvSpPr>
            <p:nvPr/>
          </p:nvSpPr>
          <p:spPr bwMode="auto">
            <a:xfrm>
              <a:off x="2096" y="2528"/>
              <a:ext cx="264" cy="30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656" name="Rectangle 34"/>
            <p:cNvSpPr>
              <a:spLocks noChangeArrowheads="1"/>
            </p:cNvSpPr>
            <p:nvPr/>
          </p:nvSpPr>
          <p:spPr bwMode="auto">
            <a:xfrm>
              <a:off x="2128" y="2568"/>
              <a:ext cx="72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6657" name="Rectangle 35"/>
            <p:cNvSpPr>
              <a:spLocks noChangeArrowheads="1"/>
            </p:cNvSpPr>
            <p:nvPr/>
          </p:nvSpPr>
          <p:spPr bwMode="auto">
            <a:xfrm>
              <a:off x="2216" y="2576"/>
              <a:ext cx="112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658" name="Rectangle 36"/>
            <p:cNvSpPr>
              <a:spLocks noChangeArrowheads="1"/>
            </p:cNvSpPr>
            <p:nvPr/>
          </p:nvSpPr>
          <p:spPr bwMode="auto">
            <a:xfrm>
              <a:off x="2216" y="2664"/>
              <a:ext cx="112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6402" name="Line 37"/>
          <p:cNvSpPr>
            <a:spLocks noChangeShapeType="1"/>
          </p:cNvSpPr>
          <p:nvPr/>
        </p:nvSpPr>
        <p:spPr bwMode="auto">
          <a:xfrm>
            <a:off x="1574800" y="2463800"/>
            <a:ext cx="3175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03" name="Rectangle 38"/>
          <p:cNvSpPr>
            <a:spLocks noChangeArrowheads="1"/>
          </p:cNvSpPr>
          <p:nvPr/>
        </p:nvSpPr>
        <p:spPr bwMode="auto">
          <a:xfrm>
            <a:off x="2613025" y="2000250"/>
            <a:ext cx="1125538" cy="7635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 b="1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981200" y="5195888"/>
            <a:ext cx="4475163" cy="457200"/>
            <a:chOff x="1248" y="3116"/>
            <a:chExt cx="3155" cy="288"/>
          </a:xfrm>
        </p:grpSpPr>
        <p:sp>
          <p:nvSpPr>
            <p:cNvPr id="16653" name="Line 40"/>
            <p:cNvSpPr>
              <a:spLocks noChangeShapeType="1"/>
            </p:cNvSpPr>
            <p:nvPr/>
          </p:nvSpPr>
          <p:spPr bwMode="auto">
            <a:xfrm>
              <a:off x="1248" y="3360"/>
              <a:ext cx="31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54" name="Text Box 41"/>
            <p:cNvSpPr txBox="1">
              <a:spLocks noChangeArrowheads="1"/>
            </p:cNvSpPr>
            <p:nvPr/>
          </p:nvSpPr>
          <p:spPr bwMode="auto">
            <a:xfrm>
              <a:off x="1847" y="3116"/>
              <a:ext cx="207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TETRA Radio System</a:t>
              </a:r>
            </a:p>
          </p:txBody>
        </p:sp>
      </p:grpSp>
      <p:sp>
        <p:nvSpPr>
          <p:cNvPr id="574506" name="AutoShape 42"/>
          <p:cNvSpPr>
            <a:spLocks noChangeArrowheads="1"/>
          </p:cNvSpPr>
          <p:nvPr/>
        </p:nvSpPr>
        <p:spPr bwMode="auto">
          <a:xfrm>
            <a:off x="3951288" y="2238375"/>
            <a:ext cx="558800" cy="330200"/>
          </a:xfrm>
          <a:prstGeom prst="roundRect">
            <a:avLst>
              <a:gd name="adj" fmla="val 12495"/>
            </a:avLst>
          </a:prstGeom>
          <a:solidFill>
            <a:srgbClr val="FF00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232323"/>
            </a:outerShdw>
          </a:effectLst>
        </p:spPr>
        <p:txBody>
          <a:bodyPr wrap="none" lIns="90488" tIns="44450" rIns="90488" bIns="44450" anchor="ctr"/>
          <a:lstStyle/>
          <a:p>
            <a:pPr>
              <a:defRPr/>
            </a:pPr>
            <a:r>
              <a:rPr lang="en-US" sz="1200" b="1" dirty="0">
                <a:ea typeface="ＭＳ Ｐゴシック" pitchFamily="34" charset="-128"/>
              </a:rPr>
              <a:t>BTS</a:t>
            </a: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262438" y="1400175"/>
            <a:ext cx="774700" cy="265113"/>
            <a:chOff x="545" y="2320"/>
            <a:chExt cx="252" cy="86"/>
          </a:xfrm>
        </p:grpSpPr>
        <p:sp>
          <p:nvSpPr>
            <p:cNvPr id="16649" name="Freeform 44"/>
            <p:cNvSpPr>
              <a:spLocks/>
            </p:cNvSpPr>
            <p:nvPr/>
          </p:nvSpPr>
          <p:spPr bwMode="auto">
            <a:xfrm>
              <a:off x="718" y="2356"/>
              <a:ext cx="79" cy="49"/>
            </a:xfrm>
            <a:custGeom>
              <a:avLst/>
              <a:gdLst>
                <a:gd name="T0" fmla="*/ 0 w 547"/>
                <a:gd name="T1" fmla="*/ 0 h 345"/>
                <a:gd name="T2" fmla="*/ 0 w 547"/>
                <a:gd name="T3" fmla="*/ 0 h 345"/>
                <a:gd name="T4" fmla="*/ 0 w 547"/>
                <a:gd name="T5" fmla="*/ 0 h 345"/>
                <a:gd name="T6" fmla="*/ 0 w 547"/>
                <a:gd name="T7" fmla="*/ 0 h 345"/>
                <a:gd name="T8" fmla="*/ 0 w 547"/>
                <a:gd name="T9" fmla="*/ 0 h 345"/>
                <a:gd name="T10" fmla="*/ 0 w 547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7"/>
                <a:gd name="T19" fmla="*/ 0 h 345"/>
                <a:gd name="T20" fmla="*/ 547 w 547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7" h="345">
                  <a:moveTo>
                    <a:pt x="0" y="345"/>
                  </a:moveTo>
                  <a:lnTo>
                    <a:pt x="144" y="227"/>
                  </a:lnTo>
                  <a:lnTo>
                    <a:pt x="153" y="284"/>
                  </a:lnTo>
                  <a:lnTo>
                    <a:pt x="376" y="93"/>
                  </a:lnTo>
                  <a:lnTo>
                    <a:pt x="386" y="125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50" name="Freeform 45"/>
            <p:cNvSpPr>
              <a:spLocks/>
            </p:cNvSpPr>
            <p:nvPr/>
          </p:nvSpPr>
          <p:spPr bwMode="auto">
            <a:xfrm>
              <a:off x="684" y="2320"/>
              <a:ext cx="54" cy="75"/>
            </a:xfrm>
            <a:custGeom>
              <a:avLst/>
              <a:gdLst>
                <a:gd name="T0" fmla="*/ 0 w 381"/>
                <a:gd name="T1" fmla="*/ 0 h 525"/>
                <a:gd name="T2" fmla="*/ 0 w 381"/>
                <a:gd name="T3" fmla="*/ 0 h 525"/>
                <a:gd name="T4" fmla="*/ 0 w 381"/>
                <a:gd name="T5" fmla="*/ 0 h 525"/>
                <a:gd name="T6" fmla="*/ 0 w 381"/>
                <a:gd name="T7" fmla="*/ 0 h 525"/>
                <a:gd name="T8" fmla="*/ 0 w 381"/>
                <a:gd name="T9" fmla="*/ 0 h 525"/>
                <a:gd name="T10" fmla="*/ 0 w 381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"/>
                <a:gd name="T19" fmla="*/ 0 h 525"/>
                <a:gd name="T20" fmla="*/ 381 w 381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" h="525">
                  <a:moveTo>
                    <a:pt x="0" y="525"/>
                  </a:moveTo>
                  <a:lnTo>
                    <a:pt x="54" y="374"/>
                  </a:lnTo>
                  <a:lnTo>
                    <a:pt x="118" y="421"/>
                  </a:lnTo>
                  <a:lnTo>
                    <a:pt x="240" y="148"/>
                  </a:lnTo>
                  <a:lnTo>
                    <a:pt x="291" y="185"/>
                  </a:lnTo>
                  <a:lnTo>
                    <a:pt x="38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51" name="Freeform 46"/>
            <p:cNvSpPr>
              <a:spLocks/>
            </p:cNvSpPr>
            <p:nvPr/>
          </p:nvSpPr>
          <p:spPr bwMode="auto">
            <a:xfrm>
              <a:off x="602" y="2320"/>
              <a:ext cx="55" cy="75"/>
            </a:xfrm>
            <a:custGeom>
              <a:avLst/>
              <a:gdLst>
                <a:gd name="T0" fmla="*/ 0 w 384"/>
                <a:gd name="T1" fmla="*/ 0 h 525"/>
                <a:gd name="T2" fmla="*/ 0 w 384"/>
                <a:gd name="T3" fmla="*/ 0 h 525"/>
                <a:gd name="T4" fmla="*/ 0 w 384"/>
                <a:gd name="T5" fmla="*/ 0 h 525"/>
                <a:gd name="T6" fmla="*/ 0 w 384"/>
                <a:gd name="T7" fmla="*/ 0 h 525"/>
                <a:gd name="T8" fmla="*/ 0 w 384"/>
                <a:gd name="T9" fmla="*/ 0 h 525"/>
                <a:gd name="T10" fmla="*/ 0 w 384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4"/>
                <a:gd name="T19" fmla="*/ 0 h 525"/>
                <a:gd name="T20" fmla="*/ 384 w 384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4" h="525">
                  <a:moveTo>
                    <a:pt x="384" y="525"/>
                  </a:moveTo>
                  <a:lnTo>
                    <a:pt x="326" y="379"/>
                  </a:lnTo>
                  <a:lnTo>
                    <a:pt x="257" y="423"/>
                  </a:lnTo>
                  <a:lnTo>
                    <a:pt x="132" y="148"/>
                  </a:lnTo>
                  <a:lnTo>
                    <a:pt x="84" y="19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52" name="Freeform 47"/>
            <p:cNvSpPr>
              <a:spLocks/>
            </p:cNvSpPr>
            <p:nvPr/>
          </p:nvSpPr>
          <p:spPr bwMode="auto">
            <a:xfrm>
              <a:off x="545" y="2357"/>
              <a:ext cx="77" cy="49"/>
            </a:xfrm>
            <a:custGeom>
              <a:avLst/>
              <a:gdLst>
                <a:gd name="T0" fmla="*/ 0 w 539"/>
                <a:gd name="T1" fmla="*/ 0 h 344"/>
                <a:gd name="T2" fmla="*/ 0 w 539"/>
                <a:gd name="T3" fmla="*/ 0 h 344"/>
                <a:gd name="T4" fmla="*/ 0 w 539"/>
                <a:gd name="T5" fmla="*/ 0 h 344"/>
                <a:gd name="T6" fmla="*/ 0 w 539"/>
                <a:gd name="T7" fmla="*/ 0 h 344"/>
                <a:gd name="T8" fmla="*/ 0 w 539"/>
                <a:gd name="T9" fmla="*/ 0 h 344"/>
                <a:gd name="T10" fmla="*/ 0 w 539"/>
                <a:gd name="T11" fmla="*/ 0 h 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9"/>
                <a:gd name="T19" fmla="*/ 0 h 344"/>
                <a:gd name="T20" fmla="*/ 539 w 539"/>
                <a:gd name="T21" fmla="*/ 344 h 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9" h="344">
                  <a:moveTo>
                    <a:pt x="539" y="344"/>
                  </a:moveTo>
                  <a:lnTo>
                    <a:pt x="393" y="218"/>
                  </a:lnTo>
                  <a:lnTo>
                    <a:pt x="390" y="275"/>
                  </a:lnTo>
                  <a:lnTo>
                    <a:pt x="170" y="81"/>
                  </a:lnTo>
                  <a:lnTo>
                    <a:pt x="156" y="12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4581525" y="1658938"/>
            <a:ext cx="153988" cy="1236662"/>
            <a:chOff x="647" y="2415"/>
            <a:chExt cx="50" cy="403"/>
          </a:xfrm>
        </p:grpSpPr>
        <p:sp>
          <p:nvSpPr>
            <p:cNvPr id="16633" name="Line 49"/>
            <p:cNvSpPr>
              <a:spLocks noChangeShapeType="1"/>
            </p:cNvSpPr>
            <p:nvPr/>
          </p:nvSpPr>
          <p:spPr bwMode="auto">
            <a:xfrm>
              <a:off x="665" y="2559"/>
              <a:ext cx="16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647" y="2415"/>
              <a:ext cx="50" cy="403"/>
              <a:chOff x="647" y="2415"/>
              <a:chExt cx="50" cy="403"/>
            </a:xfrm>
          </p:grpSpPr>
          <p:sp>
            <p:nvSpPr>
              <p:cNvPr id="16635" name="Line 51"/>
              <p:cNvSpPr>
                <a:spLocks noChangeShapeType="1"/>
              </p:cNvSpPr>
              <p:nvPr/>
            </p:nvSpPr>
            <p:spPr bwMode="auto">
              <a:xfrm flipV="1">
                <a:off x="672" y="2420"/>
                <a:ext cx="1" cy="81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6" name="Line 52"/>
              <p:cNvSpPr>
                <a:spLocks noChangeShapeType="1"/>
              </p:cNvSpPr>
              <p:nvPr/>
            </p:nvSpPr>
            <p:spPr bwMode="auto">
              <a:xfrm flipV="1">
                <a:off x="647" y="2499"/>
                <a:ext cx="20" cy="31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7" name="Line 53"/>
              <p:cNvSpPr>
                <a:spLocks noChangeShapeType="1"/>
              </p:cNvSpPr>
              <p:nvPr/>
            </p:nvSpPr>
            <p:spPr bwMode="auto">
              <a:xfrm>
                <a:off x="677" y="2500"/>
                <a:ext cx="20" cy="318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8" name="Line 54"/>
              <p:cNvSpPr>
                <a:spLocks noChangeShapeType="1"/>
              </p:cNvSpPr>
              <p:nvPr/>
            </p:nvSpPr>
            <p:spPr bwMode="auto">
              <a:xfrm>
                <a:off x="648" y="2810"/>
                <a:ext cx="49" cy="1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9" name="Line 55"/>
              <p:cNvSpPr>
                <a:spLocks noChangeShapeType="1"/>
              </p:cNvSpPr>
              <p:nvPr/>
            </p:nvSpPr>
            <p:spPr bwMode="auto">
              <a:xfrm>
                <a:off x="654" y="2723"/>
                <a:ext cx="38" cy="1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0" name="Line 56"/>
              <p:cNvSpPr>
                <a:spLocks noChangeShapeType="1"/>
              </p:cNvSpPr>
              <p:nvPr/>
            </p:nvSpPr>
            <p:spPr bwMode="auto">
              <a:xfrm>
                <a:off x="654" y="2725"/>
                <a:ext cx="41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1" name="Line 57"/>
              <p:cNvSpPr>
                <a:spLocks noChangeShapeType="1"/>
              </p:cNvSpPr>
              <p:nvPr/>
            </p:nvSpPr>
            <p:spPr bwMode="auto">
              <a:xfrm flipH="1">
                <a:off x="649" y="2723"/>
                <a:ext cx="42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2" name="Line 58"/>
              <p:cNvSpPr>
                <a:spLocks noChangeShapeType="1"/>
              </p:cNvSpPr>
              <p:nvPr/>
            </p:nvSpPr>
            <p:spPr bwMode="auto">
              <a:xfrm>
                <a:off x="659" y="2638"/>
                <a:ext cx="27" cy="1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3" name="Line 59"/>
              <p:cNvSpPr>
                <a:spLocks noChangeShapeType="1"/>
              </p:cNvSpPr>
              <p:nvPr/>
            </p:nvSpPr>
            <p:spPr bwMode="auto">
              <a:xfrm>
                <a:off x="659" y="2637"/>
                <a:ext cx="31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4" name="Line 60"/>
              <p:cNvSpPr>
                <a:spLocks noChangeShapeType="1"/>
              </p:cNvSpPr>
              <p:nvPr/>
            </p:nvSpPr>
            <p:spPr bwMode="auto">
              <a:xfrm flipV="1">
                <a:off x="652" y="2637"/>
                <a:ext cx="32" cy="8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5" name="Line 61"/>
              <p:cNvSpPr>
                <a:spLocks noChangeShapeType="1"/>
              </p:cNvSpPr>
              <p:nvPr/>
            </p:nvSpPr>
            <p:spPr bwMode="auto">
              <a:xfrm>
                <a:off x="662" y="2559"/>
                <a:ext cx="23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6" name="Line 62"/>
              <p:cNvSpPr>
                <a:spLocks noChangeShapeType="1"/>
              </p:cNvSpPr>
              <p:nvPr/>
            </p:nvSpPr>
            <p:spPr bwMode="auto">
              <a:xfrm flipV="1">
                <a:off x="657" y="2559"/>
                <a:ext cx="22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7" name="Line 63"/>
              <p:cNvSpPr>
                <a:spLocks noChangeShapeType="1"/>
              </p:cNvSpPr>
              <p:nvPr/>
            </p:nvSpPr>
            <p:spPr bwMode="auto">
              <a:xfrm flipV="1">
                <a:off x="662" y="2500"/>
                <a:ext cx="15" cy="6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8" name="Oval 64"/>
              <p:cNvSpPr>
                <a:spLocks noChangeArrowheads="1"/>
              </p:cNvSpPr>
              <p:nvPr/>
            </p:nvSpPr>
            <p:spPr bwMode="auto">
              <a:xfrm>
                <a:off x="666" y="2415"/>
                <a:ext cx="12" cy="9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408" name="Line 65"/>
          <p:cNvSpPr>
            <a:spLocks noChangeShapeType="1"/>
          </p:cNvSpPr>
          <p:nvPr/>
        </p:nvSpPr>
        <p:spPr bwMode="auto">
          <a:xfrm>
            <a:off x="3748088" y="2451100"/>
            <a:ext cx="198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09" name="Line 67"/>
          <p:cNvSpPr>
            <a:spLocks noChangeShapeType="1"/>
          </p:cNvSpPr>
          <p:nvPr/>
        </p:nvSpPr>
        <p:spPr bwMode="auto">
          <a:xfrm>
            <a:off x="5872163" y="2582863"/>
            <a:ext cx="293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0" name="AutoShape 68"/>
          <p:cNvSpPr>
            <a:spLocks noChangeArrowheads="1"/>
          </p:cNvSpPr>
          <p:nvPr/>
        </p:nvSpPr>
        <p:spPr bwMode="auto">
          <a:xfrm>
            <a:off x="6130925" y="2312988"/>
            <a:ext cx="622300" cy="577850"/>
          </a:xfrm>
          <a:prstGeom prst="irregularSeal1">
            <a:avLst/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400" b="1"/>
          </a:p>
        </p:txBody>
      </p:sp>
      <p:sp>
        <p:nvSpPr>
          <p:cNvPr id="16411" name="Text Box 69"/>
          <p:cNvSpPr txBox="1">
            <a:spLocks noChangeArrowheads="1"/>
          </p:cNvSpPr>
          <p:nvPr/>
        </p:nvSpPr>
        <p:spPr bwMode="auto">
          <a:xfrm>
            <a:off x="6178550" y="2439988"/>
            <a:ext cx="5207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b="1"/>
              <a:t>API</a:t>
            </a:r>
          </a:p>
        </p:txBody>
      </p:sp>
      <p:sp>
        <p:nvSpPr>
          <p:cNvPr id="16412" name="Text Box 70"/>
          <p:cNvSpPr txBox="1">
            <a:spLocks noChangeArrowheads="1"/>
          </p:cNvSpPr>
          <p:nvPr/>
        </p:nvSpPr>
        <p:spPr bwMode="auto">
          <a:xfrm>
            <a:off x="1892300" y="2305050"/>
            <a:ext cx="5207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b="1"/>
              <a:t>API</a:t>
            </a:r>
          </a:p>
        </p:txBody>
      </p:sp>
      <p:sp>
        <p:nvSpPr>
          <p:cNvPr id="16413" name="Line 71"/>
          <p:cNvSpPr>
            <a:spLocks noChangeShapeType="1"/>
          </p:cNvSpPr>
          <p:nvPr/>
        </p:nvSpPr>
        <p:spPr bwMode="auto">
          <a:xfrm>
            <a:off x="2374900" y="2476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1033463" y="2259013"/>
            <a:ext cx="614362" cy="528637"/>
            <a:chOff x="4944" y="1968"/>
            <a:chExt cx="443" cy="381"/>
          </a:xfrm>
        </p:grpSpPr>
        <p:sp>
          <p:nvSpPr>
            <p:cNvPr id="16583" name="Freeform 73"/>
            <p:cNvSpPr>
              <a:spLocks/>
            </p:cNvSpPr>
            <p:nvPr/>
          </p:nvSpPr>
          <p:spPr bwMode="auto">
            <a:xfrm>
              <a:off x="5026" y="2190"/>
              <a:ext cx="275" cy="79"/>
            </a:xfrm>
            <a:custGeom>
              <a:avLst/>
              <a:gdLst>
                <a:gd name="T0" fmla="*/ 0 w 491"/>
                <a:gd name="T1" fmla="*/ 1 h 139"/>
                <a:gd name="T2" fmla="*/ 0 w 491"/>
                <a:gd name="T3" fmla="*/ 0 h 139"/>
                <a:gd name="T4" fmla="*/ 1 w 491"/>
                <a:gd name="T5" fmla="*/ 0 h 139"/>
                <a:gd name="T6" fmla="*/ 1 w 491"/>
                <a:gd name="T7" fmla="*/ 1 h 139"/>
                <a:gd name="T8" fmla="*/ 0 w 491"/>
                <a:gd name="T9" fmla="*/ 1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139"/>
                <a:gd name="T17" fmla="*/ 491 w 491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139">
                  <a:moveTo>
                    <a:pt x="0" y="138"/>
                  </a:moveTo>
                  <a:lnTo>
                    <a:pt x="0" y="0"/>
                  </a:lnTo>
                  <a:lnTo>
                    <a:pt x="490" y="0"/>
                  </a:lnTo>
                  <a:lnTo>
                    <a:pt x="490" y="138"/>
                  </a:lnTo>
                  <a:lnTo>
                    <a:pt x="0" y="138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4" name="Freeform 74"/>
            <p:cNvSpPr>
              <a:spLocks/>
            </p:cNvSpPr>
            <p:nvPr/>
          </p:nvSpPr>
          <p:spPr bwMode="auto">
            <a:xfrm>
              <a:off x="5008" y="2254"/>
              <a:ext cx="310" cy="6"/>
            </a:xfrm>
            <a:custGeom>
              <a:avLst/>
              <a:gdLst>
                <a:gd name="T0" fmla="*/ 0 w 553"/>
                <a:gd name="T1" fmla="*/ 1 h 11"/>
                <a:gd name="T2" fmla="*/ 0 w 553"/>
                <a:gd name="T3" fmla="*/ 0 h 11"/>
                <a:gd name="T4" fmla="*/ 2 w 553"/>
                <a:gd name="T5" fmla="*/ 0 h 11"/>
                <a:gd name="T6" fmla="*/ 2 w 553"/>
                <a:gd name="T7" fmla="*/ 1 h 11"/>
                <a:gd name="T8" fmla="*/ 0 w 553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3"/>
                <a:gd name="T16" fmla="*/ 0 h 11"/>
                <a:gd name="T17" fmla="*/ 553 w 55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3" h="11">
                  <a:moveTo>
                    <a:pt x="0" y="10"/>
                  </a:moveTo>
                  <a:lnTo>
                    <a:pt x="0" y="0"/>
                  </a:lnTo>
                  <a:lnTo>
                    <a:pt x="552" y="0"/>
                  </a:lnTo>
                  <a:lnTo>
                    <a:pt x="552" y="10"/>
                  </a:lnTo>
                  <a:lnTo>
                    <a:pt x="0" y="1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5" name="Freeform 75"/>
            <p:cNvSpPr>
              <a:spLocks/>
            </p:cNvSpPr>
            <p:nvPr/>
          </p:nvSpPr>
          <p:spPr bwMode="auto">
            <a:xfrm>
              <a:off x="5002" y="2199"/>
              <a:ext cx="317" cy="70"/>
            </a:xfrm>
            <a:custGeom>
              <a:avLst/>
              <a:gdLst>
                <a:gd name="T0" fmla="*/ 0 w 565"/>
                <a:gd name="T1" fmla="*/ 1 h 123"/>
                <a:gd name="T2" fmla="*/ 0 w 565"/>
                <a:gd name="T3" fmla="*/ 0 h 123"/>
                <a:gd name="T4" fmla="*/ 2 w 565"/>
                <a:gd name="T5" fmla="*/ 0 h 123"/>
                <a:gd name="T6" fmla="*/ 2 w 565"/>
                <a:gd name="T7" fmla="*/ 1 h 123"/>
                <a:gd name="T8" fmla="*/ 0 w 565"/>
                <a:gd name="T9" fmla="*/ 1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5"/>
                <a:gd name="T16" fmla="*/ 0 h 123"/>
                <a:gd name="T17" fmla="*/ 565 w 565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5" h="123">
                  <a:moveTo>
                    <a:pt x="0" y="122"/>
                  </a:moveTo>
                  <a:lnTo>
                    <a:pt x="0" y="0"/>
                  </a:lnTo>
                  <a:lnTo>
                    <a:pt x="564" y="0"/>
                  </a:lnTo>
                  <a:lnTo>
                    <a:pt x="564" y="122"/>
                  </a:lnTo>
                  <a:lnTo>
                    <a:pt x="0" y="122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6" name="Freeform 76"/>
            <p:cNvSpPr>
              <a:spLocks/>
            </p:cNvSpPr>
            <p:nvPr/>
          </p:nvSpPr>
          <p:spPr bwMode="auto">
            <a:xfrm>
              <a:off x="4944" y="2268"/>
              <a:ext cx="443" cy="67"/>
            </a:xfrm>
            <a:custGeom>
              <a:avLst/>
              <a:gdLst>
                <a:gd name="T0" fmla="*/ 1 w 791"/>
                <a:gd name="T1" fmla="*/ 0 h 118"/>
                <a:gd name="T2" fmla="*/ 2 w 791"/>
                <a:gd name="T3" fmla="*/ 0 h 118"/>
                <a:gd name="T4" fmla="*/ 2 w 791"/>
                <a:gd name="T5" fmla="*/ 1 h 118"/>
                <a:gd name="T6" fmla="*/ 0 w 791"/>
                <a:gd name="T7" fmla="*/ 1 h 118"/>
                <a:gd name="T8" fmla="*/ 1 w 791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1"/>
                <a:gd name="T16" fmla="*/ 0 h 118"/>
                <a:gd name="T17" fmla="*/ 791 w 791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1" h="118">
                  <a:moveTo>
                    <a:pt x="49" y="0"/>
                  </a:moveTo>
                  <a:lnTo>
                    <a:pt x="728" y="0"/>
                  </a:lnTo>
                  <a:lnTo>
                    <a:pt x="790" y="117"/>
                  </a:lnTo>
                  <a:lnTo>
                    <a:pt x="0" y="117"/>
                  </a:lnTo>
                  <a:lnTo>
                    <a:pt x="49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7" name="Freeform 77"/>
            <p:cNvSpPr>
              <a:spLocks/>
            </p:cNvSpPr>
            <p:nvPr/>
          </p:nvSpPr>
          <p:spPr bwMode="auto">
            <a:xfrm>
              <a:off x="4944" y="2337"/>
              <a:ext cx="443" cy="12"/>
            </a:xfrm>
            <a:custGeom>
              <a:avLst/>
              <a:gdLst>
                <a:gd name="T0" fmla="*/ 0 w 791"/>
                <a:gd name="T1" fmla="*/ 0 h 21"/>
                <a:gd name="T2" fmla="*/ 2 w 791"/>
                <a:gd name="T3" fmla="*/ 0 h 21"/>
                <a:gd name="T4" fmla="*/ 2 w 791"/>
                <a:gd name="T5" fmla="*/ 1 h 21"/>
                <a:gd name="T6" fmla="*/ 0 w 791"/>
                <a:gd name="T7" fmla="*/ 1 h 21"/>
                <a:gd name="T8" fmla="*/ 0 w 79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1"/>
                <a:gd name="T16" fmla="*/ 0 h 21"/>
                <a:gd name="T17" fmla="*/ 791 w 79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1" h="21">
                  <a:moveTo>
                    <a:pt x="0" y="0"/>
                  </a:moveTo>
                  <a:lnTo>
                    <a:pt x="790" y="0"/>
                  </a:lnTo>
                  <a:lnTo>
                    <a:pt x="79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8" name="Freeform 78"/>
            <p:cNvSpPr>
              <a:spLocks/>
            </p:cNvSpPr>
            <p:nvPr/>
          </p:nvSpPr>
          <p:spPr bwMode="auto">
            <a:xfrm>
              <a:off x="4994" y="2290"/>
              <a:ext cx="8" cy="2"/>
            </a:xfrm>
            <a:custGeom>
              <a:avLst/>
              <a:gdLst>
                <a:gd name="T0" fmla="*/ 1 w 14"/>
                <a:gd name="T1" fmla="*/ 0 h 3"/>
                <a:gd name="T2" fmla="*/ 1 w 14"/>
                <a:gd name="T3" fmla="*/ 0 h 3"/>
                <a:gd name="T4" fmla="*/ 1 w 14"/>
                <a:gd name="T5" fmla="*/ 1 h 3"/>
                <a:gd name="T6" fmla="*/ 0 w 14"/>
                <a:gd name="T7" fmla="*/ 1 h 3"/>
                <a:gd name="T8" fmla="*/ 1 w 1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"/>
                <a:gd name="T17" fmla="*/ 14 w 1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">
                  <a:moveTo>
                    <a:pt x="1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89" name="Freeform 79"/>
            <p:cNvSpPr>
              <a:spLocks/>
            </p:cNvSpPr>
            <p:nvPr/>
          </p:nvSpPr>
          <p:spPr bwMode="auto">
            <a:xfrm>
              <a:off x="4975" y="2306"/>
              <a:ext cx="12" cy="1"/>
            </a:xfrm>
            <a:custGeom>
              <a:avLst/>
              <a:gdLst>
                <a:gd name="T0" fmla="*/ 1 w 21"/>
                <a:gd name="T1" fmla="*/ 0 h 2"/>
                <a:gd name="T2" fmla="*/ 1 w 21"/>
                <a:gd name="T3" fmla="*/ 0 h 2"/>
                <a:gd name="T4" fmla="*/ 1 w 21"/>
                <a:gd name="T5" fmla="*/ 1 h 2"/>
                <a:gd name="T6" fmla="*/ 0 w 21"/>
                <a:gd name="T7" fmla="*/ 1 h 2"/>
                <a:gd name="T8" fmla="*/ 1 w 2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"/>
                <a:gd name="T17" fmla="*/ 21 w 2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">
                  <a:moveTo>
                    <a:pt x="3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0" name="Freeform 80"/>
            <p:cNvSpPr>
              <a:spLocks/>
            </p:cNvSpPr>
            <p:nvPr/>
          </p:nvSpPr>
          <p:spPr bwMode="auto">
            <a:xfrm>
              <a:off x="4972" y="2314"/>
              <a:ext cx="45" cy="16"/>
            </a:xfrm>
            <a:custGeom>
              <a:avLst/>
              <a:gdLst>
                <a:gd name="T0" fmla="*/ 1 w 80"/>
                <a:gd name="T1" fmla="*/ 0 h 28"/>
                <a:gd name="T2" fmla="*/ 1 w 80"/>
                <a:gd name="T3" fmla="*/ 0 h 28"/>
                <a:gd name="T4" fmla="*/ 1 w 80"/>
                <a:gd name="T5" fmla="*/ 1 h 28"/>
                <a:gd name="T6" fmla="*/ 1 w 80"/>
                <a:gd name="T7" fmla="*/ 1 h 28"/>
                <a:gd name="T8" fmla="*/ 1 w 80"/>
                <a:gd name="T9" fmla="*/ 1 h 28"/>
                <a:gd name="T10" fmla="*/ 1 w 80"/>
                <a:gd name="T11" fmla="*/ 1 h 28"/>
                <a:gd name="T12" fmla="*/ 1 w 80"/>
                <a:gd name="T13" fmla="*/ 1 h 28"/>
                <a:gd name="T14" fmla="*/ 1 w 80"/>
                <a:gd name="T15" fmla="*/ 1 h 28"/>
                <a:gd name="T16" fmla="*/ 1 w 80"/>
                <a:gd name="T17" fmla="*/ 1 h 28"/>
                <a:gd name="T18" fmla="*/ 0 w 80"/>
                <a:gd name="T19" fmla="*/ 1 h 28"/>
                <a:gd name="T20" fmla="*/ 1 w 80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28"/>
                <a:gd name="T35" fmla="*/ 80 w 80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28">
                  <a:moveTo>
                    <a:pt x="4" y="0"/>
                  </a:moveTo>
                  <a:lnTo>
                    <a:pt x="45" y="0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77" y="15"/>
                  </a:lnTo>
                  <a:lnTo>
                    <a:pt x="79" y="27"/>
                  </a:lnTo>
                  <a:lnTo>
                    <a:pt x="28" y="27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1" name="Freeform 81"/>
            <p:cNvSpPr>
              <a:spLocks/>
            </p:cNvSpPr>
            <p:nvPr/>
          </p:nvSpPr>
          <p:spPr bwMode="auto">
            <a:xfrm>
              <a:off x="4990" y="2290"/>
              <a:ext cx="33" cy="27"/>
            </a:xfrm>
            <a:custGeom>
              <a:avLst/>
              <a:gdLst>
                <a:gd name="T0" fmla="*/ 1 w 58"/>
                <a:gd name="T1" fmla="*/ 0 h 47"/>
                <a:gd name="T2" fmla="*/ 1 w 58"/>
                <a:gd name="T3" fmla="*/ 0 h 47"/>
                <a:gd name="T4" fmla="*/ 1 w 58"/>
                <a:gd name="T5" fmla="*/ 1 h 47"/>
                <a:gd name="T6" fmla="*/ 1 w 58"/>
                <a:gd name="T7" fmla="*/ 1 h 47"/>
                <a:gd name="T8" fmla="*/ 1 w 58"/>
                <a:gd name="T9" fmla="*/ 1 h 47"/>
                <a:gd name="T10" fmla="*/ 1 w 58"/>
                <a:gd name="T11" fmla="*/ 1 h 47"/>
                <a:gd name="T12" fmla="*/ 1 w 58"/>
                <a:gd name="T13" fmla="*/ 1 h 47"/>
                <a:gd name="T14" fmla="*/ 1 w 58"/>
                <a:gd name="T15" fmla="*/ 1 h 47"/>
                <a:gd name="T16" fmla="*/ 1 w 58"/>
                <a:gd name="T17" fmla="*/ 1 h 47"/>
                <a:gd name="T18" fmla="*/ 1 w 58"/>
                <a:gd name="T19" fmla="*/ 1 h 47"/>
                <a:gd name="T20" fmla="*/ 1 w 58"/>
                <a:gd name="T21" fmla="*/ 1 h 47"/>
                <a:gd name="T22" fmla="*/ 1 w 58"/>
                <a:gd name="T23" fmla="*/ 1 h 47"/>
                <a:gd name="T24" fmla="*/ 1 w 58"/>
                <a:gd name="T25" fmla="*/ 1 h 47"/>
                <a:gd name="T26" fmla="*/ 1 w 58"/>
                <a:gd name="T27" fmla="*/ 1 h 47"/>
                <a:gd name="T28" fmla="*/ 1 w 58"/>
                <a:gd name="T29" fmla="*/ 1 h 47"/>
                <a:gd name="T30" fmla="*/ 1 w 58"/>
                <a:gd name="T31" fmla="*/ 1 h 47"/>
                <a:gd name="T32" fmla="*/ 1 w 58"/>
                <a:gd name="T33" fmla="*/ 1 h 47"/>
                <a:gd name="T34" fmla="*/ 1 w 58"/>
                <a:gd name="T35" fmla="*/ 1 h 47"/>
                <a:gd name="T36" fmla="*/ 1 w 58"/>
                <a:gd name="T37" fmla="*/ 1 h 47"/>
                <a:gd name="T38" fmla="*/ 1 w 58"/>
                <a:gd name="T39" fmla="*/ 1 h 47"/>
                <a:gd name="T40" fmla="*/ 1 w 58"/>
                <a:gd name="T41" fmla="*/ 1 h 47"/>
                <a:gd name="T42" fmla="*/ 1 w 58"/>
                <a:gd name="T43" fmla="*/ 1 h 47"/>
                <a:gd name="T44" fmla="*/ 1 w 58"/>
                <a:gd name="T45" fmla="*/ 1 h 47"/>
                <a:gd name="T46" fmla="*/ 0 w 58"/>
                <a:gd name="T47" fmla="*/ 1 h 47"/>
                <a:gd name="T48" fmla="*/ 1 w 58"/>
                <a:gd name="T49" fmla="*/ 1 h 47"/>
                <a:gd name="T50" fmla="*/ 1 w 58"/>
                <a:gd name="T51" fmla="*/ 1 h 47"/>
                <a:gd name="T52" fmla="*/ 1 w 58"/>
                <a:gd name="T53" fmla="*/ 1 h 47"/>
                <a:gd name="T54" fmla="*/ 1 w 58"/>
                <a:gd name="T55" fmla="*/ 1 h 47"/>
                <a:gd name="T56" fmla="*/ 1 w 58"/>
                <a:gd name="T57" fmla="*/ 0 h 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47"/>
                <a:gd name="T89" fmla="*/ 58 w 58"/>
                <a:gd name="T90" fmla="*/ 47 h 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47">
                  <a:moveTo>
                    <a:pt x="29" y="0"/>
                  </a:moveTo>
                  <a:lnTo>
                    <a:pt x="46" y="0"/>
                  </a:lnTo>
                  <a:lnTo>
                    <a:pt x="48" y="6"/>
                  </a:lnTo>
                  <a:lnTo>
                    <a:pt x="40" y="6"/>
                  </a:lnTo>
                  <a:lnTo>
                    <a:pt x="40" y="13"/>
                  </a:lnTo>
                  <a:lnTo>
                    <a:pt x="55" y="13"/>
                  </a:lnTo>
                  <a:lnTo>
                    <a:pt x="57" y="21"/>
                  </a:lnTo>
                  <a:lnTo>
                    <a:pt x="44" y="21"/>
                  </a:lnTo>
                  <a:lnTo>
                    <a:pt x="40" y="27"/>
                  </a:lnTo>
                  <a:lnTo>
                    <a:pt x="36" y="21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32" y="24"/>
                  </a:lnTo>
                  <a:lnTo>
                    <a:pt x="34" y="32"/>
                  </a:lnTo>
                  <a:lnTo>
                    <a:pt x="26" y="32"/>
                  </a:lnTo>
                  <a:lnTo>
                    <a:pt x="26" y="38"/>
                  </a:lnTo>
                  <a:lnTo>
                    <a:pt x="40" y="38"/>
                  </a:lnTo>
                  <a:lnTo>
                    <a:pt x="42" y="46"/>
                  </a:lnTo>
                  <a:lnTo>
                    <a:pt x="21" y="46"/>
                  </a:lnTo>
                  <a:lnTo>
                    <a:pt x="24" y="38"/>
                  </a:lnTo>
                  <a:lnTo>
                    <a:pt x="18" y="32"/>
                  </a:lnTo>
                  <a:lnTo>
                    <a:pt x="3" y="3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34" y="13"/>
                  </a:lnTo>
                  <a:lnTo>
                    <a:pt x="36" y="6"/>
                  </a:lnTo>
                  <a:lnTo>
                    <a:pt x="28" y="6"/>
                  </a:lnTo>
                  <a:lnTo>
                    <a:pt x="29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2" name="Freeform 82"/>
            <p:cNvSpPr>
              <a:spLocks/>
            </p:cNvSpPr>
            <p:nvPr/>
          </p:nvSpPr>
          <p:spPr bwMode="auto">
            <a:xfrm>
              <a:off x="5015" y="2306"/>
              <a:ext cx="146" cy="24"/>
            </a:xfrm>
            <a:custGeom>
              <a:avLst/>
              <a:gdLst>
                <a:gd name="T0" fmla="*/ 1 w 262"/>
                <a:gd name="T1" fmla="*/ 0 h 42"/>
                <a:gd name="T2" fmla="*/ 1 w 262"/>
                <a:gd name="T3" fmla="*/ 0 h 42"/>
                <a:gd name="T4" fmla="*/ 1 w 262"/>
                <a:gd name="T5" fmla="*/ 1 h 42"/>
                <a:gd name="T6" fmla="*/ 1 w 262"/>
                <a:gd name="T7" fmla="*/ 1 h 42"/>
                <a:gd name="T8" fmla="*/ 1 w 262"/>
                <a:gd name="T9" fmla="*/ 1 h 42"/>
                <a:gd name="T10" fmla="*/ 1 w 262"/>
                <a:gd name="T11" fmla="*/ 1 h 42"/>
                <a:gd name="T12" fmla="*/ 1 w 262"/>
                <a:gd name="T13" fmla="*/ 1 h 42"/>
                <a:gd name="T14" fmla="*/ 1 w 262"/>
                <a:gd name="T15" fmla="*/ 1 h 42"/>
                <a:gd name="T16" fmla="*/ 1 w 262"/>
                <a:gd name="T17" fmla="*/ 1 h 42"/>
                <a:gd name="T18" fmla="*/ 1 w 262"/>
                <a:gd name="T19" fmla="*/ 1 h 42"/>
                <a:gd name="T20" fmla="*/ 1 w 262"/>
                <a:gd name="T21" fmla="*/ 1 h 42"/>
                <a:gd name="T22" fmla="*/ 1 w 262"/>
                <a:gd name="T23" fmla="*/ 1 h 42"/>
                <a:gd name="T24" fmla="*/ 1 w 262"/>
                <a:gd name="T25" fmla="*/ 1 h 42"/>
                <a:gd name="T26" fmla="*/ 1 w 262"/>
                <a:gd name="T27" fmla="*/ 1 h 42"/>
                <a:gd name="T28" fmla="*/ 1 w 262"/>
                <a:gd name="T29" fmla="*/ 1 h 42"/>
                <a:gd name="T30" fmla="*/ 1 w 262"/>
                <a:gd name="T31" fmla="*/ 1 h 42"/>
                <a:gd name="T32" fmla="*/ 0 w 262"/>
                <a:gd name="T33" fmla="*/ 1 h 42"/>
                <a:gd name="T34" fmla="*/ 1 w 262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2"/>
                <a:gd name="T55" fmla="*/ 0 h 42"/>
                <a:gd name="T56" fmla="*/ 262 w 262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2" h="42">
                  <a:moveTo>
                    <a:pt x="1" y="0"/>
                  </a:moveTo>
                  <a:lnTo>
                    <a:pt x="18" y="0"/>
                  </a:lnTo>
                  <a:lnTo>
                    <a:pt x="19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26" y="12"/>
                  </a:lnTo>
                  <a:lnTo>
                    <a:pt x="32" y="20"/>
                  </a:lnTo>
                  <a:lnTo>
                    <a:pt x="15" y="20"/>
                  </a:lnTo>
                  <a:lnTo>
                    <a:pt x="22" y="28"/>
                  </a:lnTo>
                  <a:lnTo>
                    <a:pt x="254" y="28"/>
                  </a:lnTo>
                  <a:lnTo>
                    <a:pt x="261" y="41"/>
                  </a:lnTo>
                  <a:lnTo>
                    <a:pt x="10" y="41"/>
                  </a:lnTo>
                  <a:lnTo>
                    <a:pt x="10" y="28"/>
                  </a:lnTo>
                  <a:lnTo>
                    <a:pt x="5" y="20"/>
                  </a:lnTo>
                  <a:lnTo>
                    <a:pt x="7" y="12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3" name="Freeform 83"/>
            <p:cNvSpPr>
              <a:spLocks/>
            </p:cNvSpPr>
            <p:nvPr/>
          </p:nvSpPr>
          <p:spPr bwMode="auto">
            <a:xfrm>
              <a:off x="5024" y="2290"/>
              <a:ext cx="21" cy="27"/>
            </a:xfrm>
            <a:custGeom>
              <a:avLst/>
              <a:gdLst>
                <a:gd name="T0" fmla="*/ 0 w 39"/>
                <a:gd name="T1" fmla="*/ 0 h 47"/>
                <a:gd name="T2" fmla="*/ 1 w 39"/>
                <a:gd name="T3" fmla="*/ 0 h 47"/>
                <a:gd name="T4" fmla="*/ 1 w 39"/>
                <a:gd name="T5" fmla="*/ 1 h 47"/>
                <a:gd name="T6" fmla="*/ 1 w 39"/>
                <a:gd name="T7" fmla="*/ 1 h 47"/>
                <a:gd name="T8" fmla="*/ 1 w 39"/>
                <a:gd name="T9" fmla="*/ 1 h 47"/>
                <a:gd name="T10" fmla="*/ 1 w 39"/>
                <a:gd name="T11" fmla="*/ 1 h 47"/>
                <a:gd name="T12" fmla="*/ 1 w 39"/>
                <a:gd name="T13" fmla="*/ 1 h 47"/>
                <a:gd name="T14" fmla="*/ 1 w 39"/>
                <a:gd name="T15" fmla="*/ 1 h 47"/>
                <a:gd name="T16" fmla="*/ 1 w 39"/>
                <a:gd name="T17" fmla="*/ 1 h 47"/>
                <a:gd name="T18" fmla="*/ 1 w 39"/>
                <a:gd name="T19" fmla="*/ 1 h 47"/>
                <a:gd name="T20" fmla="*/ 1 w 39"/>
                <a:gd name="T21" fmla="*/ 1 h 47"/>
                <a:gd name="T22" fmla="*/ 1 w 39"/>
                <a:gd name="T23" fmla="*/ 1 h 47"/>
                <a:gd name="T24" fmla="*/ 1 w 39"/>
                <a:gd name="T25" fmla="*/ 1 h 47"/>
                <a:gd name="T26" fmla="*/ 1 w 39"/>
                <a:gd name="T27" fmla="*/ 1 h 47"/>
                <a:gd name="T28" fmla="*/ 1 w 39"/>
                <a:gd name="T29" fmla="*/ 1 h 47"/>
                <a:gd name="T30" fmla="*/ 1 w 39"/>
                <a:gd name="T31" fmla="*/ 1 h 47"/>
                <a:gd name="T32" fmla="*/ 1 w 39"/>
                <a:gd name="T33" fmla="*/ 1 h 47"/>
                <a:gd name="T34" fmla="*/ 1 w 39"/>
                <a:gd name="T35" fmla="*/ 1 h 47"/>
                <a:gd name="T36" fmla="*/ 1 w 39"/>
                <a:gd name="T37" fmla="*/ 1 h 47"/>
                <a:gd name="T38" fmla="*/ 1 w 39"/>
                <a:gd name="T39" fmla="*/ 1 h 47"/>
                <a:gd name="T40" fmla="*/ 1 w 39"/>
                <a:gd name="T41" fmla="*/ 1 h 47"/>
                <a:gd name="T42" fmla="*/ 1 w 39"/>
                <a:gd name="T43" fmla="*/ 1 h 47"/>
                <a:gd name="T44" fmla="*/ 0 w 39"/>
                <a:gd name="T45" fmla="*/ 1 h 47"/>
                <a:gd name="T46" fmla="*/ 0 w 39"/>
                <a:gd name="T47" fmla="*/ 0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47"/>
                <a:gd name="T74" fmla="*/ 39 w 39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47">
                  <a:moveTo>
                    <a:pt x="0" y="0"/>
                  </a:moveTo>
                  <a:lnTo>
                    <a:pt x="15" y="0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8" y="13"/>
                  </a:lnTo>
                  <a:lnTo>
                    <a:pt x="25" y="13"/>
                  </a:lnTo>
                  <a:lnTo>
                    <a:pt x="25" y="21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26" y="24"/>
                  </a:lnTo>
                  <a:lnTo>
                    <a:pt x="29" y="32"/>
                  </a:lnTo>
                  <a:lnTo>
                    <a:pt x="22" y="32"/>
                  </a:lnTo>
                  <a:lnTo>
                    <a:pt x="19" y="38"/>
                  </a:lnTo>
                  <a:lnTo>
                    <a:pt x="37" y="38"/>
                  </a:lnTo>
                  <a:lnTo>
                    <a:pt x="38" y="46"/>
                  </a:lnTo>
                  <a:lnTo>
                    <a:pt x="19" y="46"/>
                  </a:lnTo>
                  <a:lnTo>
                    <a:pt x="19" y="40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7" y="23"/>
                  </a:lnTo>
                  <a:lnTo>
                    <a:pt x="7" y="1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4" name="Freeform 84"/>
            <p:cNvSpPr>
              <a:spLocks/>
            </p:cNvSpPr>
            <p:nvPr/>
          </p:nvSpPr>
          <p:spPr bwMode="auto">
            <a:xfrm>
              <a:off x="5039" y="2290"/>
              <a:ext cx="21" cy="27"/>
            </a:xfrm>
            <a:custGeom>
              <a:avLst/>
              <a:gdLst>
                <a:gd name="T0" fmla="*/ 1 w 38"/>
                <a:gd name="T1" fmla="*/ 0 h 47"/>
                <a:gd name="T2" fmla="*/ 1 w 38"/>
                <a:gd name="T3" fmla="*/ 0 h 47"/>
                <a:gd name="T4" fmla="*/ 1 w 38"/>
                <a:gd name="T5" fmla="*/ 1 h 47"/>
                <a:gd name="T6" fmla="*/ 1 w 38"/>
                <a:gd name="T7" fmla="*/ 1 h 47"/>
                <a:gd name="T8" fmla="*/ 1 w 38"/>
                <a:gd name="T9" fmla="*/ 1 h 47"/>
                <a:gd name="T10" fmla="*/ 1 w 38"/>
                <a:gd name="T11" fmla="*/ 1 h 47"/>
                <a:gd name="T12" fmla="*/ 1 w 38"/>
                <a:gd name="T13" fmla="*/ 1 h 47"/>
                <a:gd name="T14" fmla="*/ 1 w 38"/>
                <a:gd name="T15" fmla="*/ 1 h 47"/>
                <a:gd name="T16" fmla="*/ 1 w 38"/>
                <a:gd name="T17" fmla="*/ 1 h 47"/>
                <a:gd name="T18" fmla="*/ 1 w 38"/>
                <a:gd name="T19" fmla="*/ 1 h 47"/>
                <a:gd name="T20" fmla="*/ 1 w 38"/>
                <a:gd name="T21" fmla="*/ 1 h 47"/>
                <a:gd name="T22" fmla="*/ 1 w 38"/>
                <a:gd name="T23" fmla="*/ 1 h 47"/>
                <a:gd name="T24" fmla="*/ 1 w 38"/>
                <a:gd name="T25" fmla="*/ 1 h 47"/>
                <a:gd name="T26" fmla="*/ 1 w 38"/>
                <a:gd name="T27" fmla="*/ 1 h 47"/>
                <a:gd name="T28" fmla="*/ 1 w 38"/>
                <a:gd name="T29" fmla="*/ 1 h 47"/>
                <a:gd name="T30" fmla="*/ 1 w 38"/>
                <a:gd name="T31" fmla="*/ 1 h 47"/>
                <a:gd name="T32" fmla="*/ 1 w 38"/>
                <a:gd name="T33" fmla="*/ 1 h 47"/>
                <a:gd name="T34" fmla="*/ 1 w 38"/>
                <a:gd name="T35" fmla="*/ 1 h 47"/>
                <a:gd name="T36" fmla="*/ 1 w 38"/>
                <a:gd name="T37" fmla="*/ 1 h 47"/>
                <a:gd name="T38" fmla="*/ 1 w 38"/>
                <a:gd name="T39" fmla="*/ 1 h 47"/>
                <a:gd name="T40" fmla="*/ 1 w 38"/>
                <a:gd name="T41" fmla="*/ 1 h 47"/>
                <a:gd name="T42" fmla="*/ 1 w 38"/>
                <a:gd name="T43" fmla="*/ 1 h 47"/>
                <a:gd name="T44" fmla="*/ 0 w 38"/>
                <a:gd name="T45" fmla="*/ 1 h 47"/>
                <a:gd name="T46" fmla="*/ 1 w 38"/>
                <a:gd name="T47" fmla="*/ 0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47"/>
                <a:gd name="T74" fmla="*/ 38 w 3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47">
                  <a:moveTo>
                    <a:pt x="1" y="0"/>
                  </a:moveTo>
                  <a:lnTo>
                    <a:pt x="16" y="0"/>
                  </a:lnTo>
                  <a:lnTo>
                    <a:pt x="17" y="6"/>
                  </a:lnTo>
                  <a:lnTo>
                    <a:pt x="9" y="6"/>
                  </a:lnTo>
                  <a:lnTo>
                    <a:pt x="9" y="13"/>
                  </a:lnTo>
                  <a:lnTo>
                    <a:pt x="23" y="13"/>
                  </a:lnTo>
                  <a:lnTo>
                    <a:pt x="25" y="21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21" y="32"/>
                  </a:lnTo>
                  <a:lnTo>
                    <a:pt x="21" y="38"/>
                  </a:lnTo>
                  <a:lnTo>
                    <a:pt x="35" y="38"/>
                  </a:lnTo>
                  <a:lnTo>
                    <a:pt x="37" y="46"/>
                  </a:lnTo>
                  <a:lnTo>
                    <a:pt x="19" y="46"/>
                  </a:lnTo>
                  <a:lnTo>
                    <a:pt x="20" y="40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7" y="21"/>
                  </a:lnTo>
                  <a:lnTo>
                    <a:pt x="5" y="13"/>
                  </a:lnTo>
                  <a:lnTo>
                    <a:pt x="4" y="6"/>
                  </a:ln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5" name="Freeform 85"/>
            <p:cNvSpPr>
              <a:spLocks/>
            </p:cNvSpPr>
            <p:nvPr/>
          </p:nvSpPr>
          <p:spPr bwMode="auto">
            <a:xfrm>
              <a:off x="5052" y="2290"/>
              <a:ext cx="9" cy="4"/>
            </a:xfrm>
            <a:custGeom>
              <a:avLst/>
              <a:gdLst>
                <a:gd name="T0" fmla="*/ 1 w 17"/>
                <a:gd name="T1" fmla="*/ 0 h 7"/>
                <a:gd name="T2" fmla="*/ 1 w 17"/>
                <a:gd name="T3" fmla="*/ 0 h 7"/>
                <a:gd name="T4" fmla="*/ 1 w 17"/>
                <a:gd name="T5" fmla="*/ 1 h 7"/>
                <a:gd name="T6" fmla="*/ 1 w 17"/>
                <a:gd name="T7" fmla="*/ 1 h 7"/>
                <a:gd name="T8" fmla="*/ 1 w 17"/>
                <a:gd name="T9" fmla="*/ 1 h 7"/>
                <a:gd name="T10" fmla="*/ 1 w 17"/>
                <a:gd name="T11" fmla="*/ 1 h 7"/>
                <a:gd name="T12" fmla="*/ 0 w 17"/>
                <a:gd name="T13" fmla="*/ 1 h 7"/>
                <a:gd name="T14" fmla="*/ 1 w 17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7"/>
                <a:gd name="T26" fmla="*/ 17 w 17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7">
                  <a:moveTo>
                    <a:pt x="2" y="0"/>
                  </a:moveTo>
                  <a:lnTo>
                    <a:pt x="15" y="0"/>
                  </a:lnTo>
                  <a:lnTo>
                    <a:pt x="16" y="3"/>
                  </a:lnTo>
                  <a:lnTo>
                    <a:pt x="9" y="3"/>
                  </a:lnTo>
                  <a:lnTo>
                    <a:pt x="8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6" name="Freeform 86"/>
            <p:cNvSpPr>
              <a:spLocks/>
            </p:cNvSpPr>
            <p:nvPr/>
          </p:nvSpPr>
          <p:spPr bwMode="auto">
            <a:xfrm>
              <a:off x="5058" y="2297"/>
              <a:ext cx="19" cy="20"/>
            </a:xfrm>
            <a:custGeom>
              <a:avLst/>
              <a:gdLst>
                <a:gd name="T0" fmla="*/ 1 w 34"/>
                <a:gd name="T1" fmla="*/ 0 h 36"/>
                <a:gd name="T2" fmla="*/ 1 w 34"/>
                <a:gd name="T3" fmla="*/ 0 h 36"/>
                <a:gd name="T4" fmla="*/ 1 w 34"/>
                <a:gd name="T5" fmla="*/ 1 h 36"/>
                <a:gd name="T6" fmla="*/ 1 w 34"/>
                <a:gd name="T7" fmla="*/ 1 h 36"/>
                <a:gd name="T8" fmla="*/ 1 w 34"/>
                <a:gd name="T9" fmla="*/ 1 h 36"/>
                <a:gd name="T10" fmla="*/ 1 w 34"/>
                <a:gd name="T11" fmla="*/ 1 h 36"/>
                <a:gd name="T12" fmla="*/ 1 w 34"/>
                <a:gd name="T13" fmla="*/ 1 h 36"/>
                <a:gd name="T14" fmla="*/ 1 w 34"/>
                <a:gd name="T15" fmla="*/ 1 h 36"/>
                <a:gd name="T16" fmla="*/ 1 w 34"/>
                <a:gd name="T17" fmla="*/ 1 h 36"/>
                <a:gd name="T18" fmla="*/ 1 w 34"/>
                <a:gd name="T19" fmla="*/ 1 h 36"/>
                <a:gd name="T20" fmla="*/ 1 w 34"/>
                <a:gd name="T21" fmla="*/ 1 h 36"/>
                <a:gd name="T22" fmla="*/ 1 w 34"/>
                <a:gd name="T23" fmla="*/ 1 h 36"/>
                <a:gd name="T24" fmla="*/ 1 w 34"/>
                <a:gd name="T25" fmla="*/ 1 h 36"/>
                <a:gd name="T26" fmla="*/ 1 w 34"/>
                <a:gd name="T27" fmla="*/ 1 h 36"/>
                <a:gd name="T28" fmla="*/ 1 w 34"/>
                <a:gd name="T29" fmla="*/ 1 h 36"/>
                <a:gd name="T30" fmla="*/ 1 w 34"/>
                <a:gd name="T31" fmla="*/ 1 h 36"/>
                <a:gd name="T32" fmla="*/ 1 w 34"/>
                <a:gd name="T33" fmla="*/ 1 h 36"/>
                <a:gd name="T34" fmla="*/ 0 w 34"/>
                <a:gd name="T35" fmla="*/ 1 h 36"/>
                <a:gd name="T36" fmla="*/ 1 w 34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36"/>
                <a:gd name="T59" fmla="*/ 34 w 34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36">
                  <a:moveTo>
                    <a:pt x="2" y="0"/>
                  </a:moveTo>
                  <a:lnTo>
                    <a:pt x="17" y="0"/>
                  </a:lnTo>
                  <a:lnTo>
                    <a:pt x="18" y="9"/>
                  </a:lnTo>
                  <a:lnTo>
                    <a:pt x="8" y="9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23" y="13"/>
                  </a:lnTo>
                  <a:lnTo>
                    <a:pt x="24" y="20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32" y="26"/>
                  </a:lnTo>
                  <a:lnTo>
                    <a:pt x="33" y="35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8" y="20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7" name="Freeform 87"/>
            <p:cNvSpPr>
              <a:spLocks/>
            </p:cNvSpPr>
            <p:nvPr/>
          </p:nvSpPr>
          <p:spPr bwMode="auto">
            <a:xfrm>
              <a:off x="5067" y="2290"/>
              <a:ext cx="25" cy="27"/>
            </a:xfrm>
            <a:custGeom>
              <a:avLst/>
              <a:gdLst>
                <a:gd name="T0" fmla="*/ 1 w 45"/>
                <a:gd name="T1" fmla="*/ 0 h 47"/>
                <a:gd name="T2" fmla="*/ 1 w 45"/>
                <a:gd name="T3" fmla="*/ 0 h 47"/>
                <a:gd name="T4" fmla="*/ 1 w 45"/>
                <a:gd name="T5" fmla="*/ 1 h 47"/>
                <a:gd name="T6" fmla="*/ 1 w 45"/>
                <a:gd name="T7" fmla="*/ 1 h 47"/>
                <a:gd name="T8" fmla="*/ 1 w 45"/>
                <a:gd name="T9" fmla="*/ 1 h 47"/>
                <a:gd name="T10" fmla="*/ 1 w 45"/>
                <a:gd name="T11" fmla="*/ 1 h 47"/>
                <a:gd name="T12" fmla="*/ 1 w 45"/>
                <a:gd name="T13" fmla="*/ 1 h 47"/>
                <a:gd name="T14" fmla="*/ 1 w 45"/>
                <a:gd name="T15" fmla="*/ 1 h 47"/>
                <a:gd name="T16" fmla="*/ 1 w 45"/>
                <a:gd name="T17" fmla="*/ 1 h 47"/>
                <a:gd name="T18" fmla="*/ 1 w 45"/>
                <a:gd name="T19" fmla="*/ 1 h 47"/>
                <a:gd name="T20" fmla="*/ 1 w 45"/>
                <a:gd name="T21" fmla="*/ 1 h 47"/>
                <a:gd name="T22" fmla="*/ 1 w 45"/>
                <a:gd name="T23" fmla="*/ 1 h 47"/>
                <a:gd name="T24" fmla="*/ 1 w 45"/>
                <a:gd name="T25" fmla="*/ 1 h 47"/>
                <a:gd name="T26" fmla="*/ 1 w 45"/>
                <a:gd name="T27" fmla="*/ 1 h 47"/>
                <a:gd name="T28" fmla="*/ 1 w 45"/>
                <a:gd name="T29" fmla="*/ 1 h 47"/>
                <a:gd name="T30" fmla="*/ 1 w 45"/>
                <a:gd name="T31" fmla="*/ 1 h 47"/>
                <a:gd name="T32" fmla="*/ 1 w 45"/>
                <a:gd name="T33" fmla="*/ 1 h 47"/>
                <a:gd name="T34" fmla="*/ 1 w 45"/>
                <a:gd name="T35" fmla="*/ 1 h 47"/>
                <a:gd name="T36" fmla="*/ 1 w 45"/>
                <a:gd name="T37" fmla="*/ 1 h 47"/>
                <a:gd name="T38" fmla="*/ 1 w 45"/>
                <a:gd name="T39" fmla="*/ 1 h 47"/>
                <a:gd name="T40" fmla="*/ 1 w 45"/>
                <a:gd name="T41" fmla="*/ 1 h 47"/>
                <a:gd name="T42" fmla="*/ 1 w 45"/>
                <a:gd name="T43" fmla="*/ 1 h 47"/>
                <a:gd name="T44" fmla="*/ 1 w 45"/>
                <a:gd name="T45" fmla="*/ 1 h 47"/>
                <a:gd name="T46" fmla="*/ 1 w 45"/>
                <a:gd name="T47" fmla="*/ 1 h 47"/>
                <a:gd name="T48" fmla="*/ 0 w 45"/>
                <a:gd name="T49" fmla="*/ 1 h 47"/>
                <a:gd name="T50" fmla="*/ 1 w 45"/>
                <a:gd name="T51" fmla="*/ 0 h 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"/>
                <a:gd name="T79" fmla="*/ 0 h 47"/>
                <a:gd name="T80" fmla="*/ 45 w 45"/>
                <a:gd name="T81" fmla="*/ 47 h 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" h="47">
                  <a:moveTo>
                    <a:pt x="2" y="0"/>
                  </a:moveTo>
                  <a:lnTo>
                    <a:pt x="16" y="0"/>
                  </a:lnTo>
                  <a:lnTo>
                    <a:pt x="18" y="6"/>
                  </a:lnTo>
                  <a:lnTo>
                    <a:pt x="11" y="6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26" y="32"/>
                  </a:lnTo>
                  <a:lnTo>
                    <a:pt x="23" y="38"/>
                  </a:lnTo>
                  <a:lnTo>
                    <a:pt x="41" y="38"/>
                  </a:lnTo>
                  <a:lnTo>
                    <a:pt x="44" y="46"/>
                  </a:lnTo>
                  <a:lnTo>
                    <a:pt x="23" y="46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11" y="21"/>
                  </a:lnTo>
                  <a:lnTo>
                    <a:pt x="11" y="18"/>
                  </a:lnTo>
                  <a:lnTo>
                    <a:pt x="6" y="16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8" name="Freeform 88"/>
            <p:cNvSpPr>
              <a:spLocks/>
            </p:cNvSpPr>
            <p:nvPr/>
          </p:nvSpPr>
          <p:spPr bwMode="auto">
            <a:xfrm>
              <a:off x="5083" y="2290"/>
              <a:ext cx="25" cy="27"/>
            </a:xfrm>
            <a:custGeom>
              <a:avLst/>
              <a:gdLst>
                <a:gd name="T0" fmla="*/ 1 w 45"/>
                <a:gd name="T1" fmla="*/ 0 h 47"/>
                <a:gd name="T2" fmla="*/ 1 w 45"/>
                <a:gd name="T3" fmla="*/ 0 h 47"/>
                <a:gd name="T4" fmla="*/ 1 w 45"/>
                <a:gd name="T5" fmla="*/ 1 h 47"/>
                <a:gd name="T6" fmla="*/ 1 w 45"/>
                <a:gd name="T7" fmla="*/ 1 h 47"/>
                <a:gd name="T8" fmla="*/ 1 w 45"/>
                <a:gd name="T9" fmla="*/ 1 h 47"/>
                <a:gd name="T10" fmla="*/ 1 w 45"/>
                <a:gd name="T11" fmla="*/ 1 h 47"/>
                <a:gd name="T12" fmla="*/ 1 w 45"/>
                <a:gd name="T13" fmla="*/ 1 h 47"/>
                <a:gd name="T14" fmla="*/ 1 w 45"/>
                <a:gd name="T15" fmla="*/ 1 h 47"/>
                <a:gd name="T16" fmla="*/ 1 w 45"/>
                <a:gd name="T17" fmla="*/ 1 h 47"/>
                <a:gd name="T18" fmla="*/ 1 w 45"/>
                <a:gd name="T19" fmla="*/ 1 h 47"/>
                <a:gd name="T20" fmla="*/ 1 w 45"/>
                <a:gd name="T21" fmla="*/ 1 h 47"/>
                <a:gd name="T22" fmla="*/ 1 w 45"/>
                <a:gd name="T23" fmla="*/ 1 h 47"/>
                <a:gd name="T24" fmla="*/ 1 w 45"/>
                <a:gd name="T25" fmla="*/ 1 h 47"/>
                <a:gd name="T26" fmla="*/ 1 w 45"/>
                <a:gd name="T27" fmla="*/ 1 h 47"/>
                <a:gd name="T28" fmla="*/ 1 w 45"/>
                <a:gd name="T29" fmla="*/ 1 h 47"/>
                <a:gd name="T30" fmla="*/ 1 w 45"/>
                <a:gd name="T31" fmla="*/ 1 h 47"/>
                <a:gd name="T32" fmla="*/ 1 w 45"/>
                <a:gd name="T33" fmla="*/ 1 h 47"/>
                <a:gd name="T34" fmla="*/ 1 w 45"/>
                <a:gd name="T35" fmla="*/ 1 h 47"/>
                <a:gd name="T36" fmla="*/ 1 w 45"/>
                <a:gd name="T37" fmla="*/ 1 h 47"/>
                <a:gd name="T38" fmla="*/ 1 w 45"/>
                <a:gd name="T39" fmla="*/ 1 h 47"/>
                <a:gd name="T40" fmla="*/ 1 w 45"/>
                <a:gd name="T41" fmla="*/ 1 h 47"/>
                <a:gd name="T42" fmla="*/ 1 w 45"/>
                <a:gd name="T43" fmla="*/ 1 h 47"/>
                <a:gd name="T44" fmla="*/ 1 w 45"/>
                <a:gd name="T45" fmla="*/ 1 h 47"/>
                <a:gd name="T46" fmla="*/ 1 w 45"/>
                <a:gd name="T47" fmla="*/ 1 h 47"/>
                <a:gd name="T48" fmla="*/ 1 w 45"/>
                <a:gd name="T49" fmla="*/ 1 h 47"/>
                <a:gd name="T50" fmla="*/ 0 w 45"/>
                <a:gd name="T51" fmla="*/ 1 h 47"/>
                <a:gd name="T52" fmla="*/ 1 w 45"/>
                <a:gd name="T53" fmla="*/ 0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47"/>
                <a:gd name="T83" fmla="*/ 45 w 45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47">
                  <a:moveTo>
                    <a:pt x="1" y="0"/>
                  </a:moveTo>
                  <a:lnTo>
                    <a:pt x="16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32" y="24"/>
                  </a:lnTo>
                  <a:lnTo>
                    <a:pt x="33" y="32"/>
                  </a:lnTo>
                  <a:lnTo>
                    <a:pt x="28" y="32"/>
                  </a:lnTo>
                  <a:lnTo>
                    <a:pt x="25" y="37"/>
                  </a:lnTo>
                  <a:lnTo>
                    <a:pt x="26" y="38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24" y="46"/>
                  </a:lnTo>
                  <a:lnTo>
                    <a:pt x="23" y="39"/>
                  </a:lnTo>
                  <a:lnTo>
                    <a:pt x="20" y="32"/>
                  </a:lnTo>
                  <a:lnTo>
                    <a:pt x="13" y="32"/>
                  </a:lnTo>
                  <a:lnTo>
                    <a:pt x="10" y="21"/>
                  </a:lnTo>
                  <a:lnTo>
                    <a:pt x="7" y="11"/>
                  </a:lnTo>
                  <a:lnTo>
                    <a:pt x="3" y="6"/>
                  </a:ln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9" name="Freeform 89"/>
            <p:cNvSpPr>
              <a:spLocks/>
            </p:cNvSpPr>
            <p:nvPr/>
          </p:nvSpPr>
          <p:spPr bwMode="auto">
            <a:xfrm>
              <a:off x="5099" y="2290"/>
              <a:ext cx="26" cy="27"/>
            </a:xfrm>
            <a:custGeom>
              <a:avLst/>
              <a:gdLst>
                <a:gd name="T0" fmla="*/ 0 w 48"/>
                <a:gd name="T1" fmla="*/ 0 h 47"/>
                <a:gd name="T2" fmla="*/ 1 w 48"/>
                <a:gd name="T3" fmla="*/ 0 h 47"/>
                <a:gd name="T4" fmla="*/ 1 w 48"/>
                <a:gd name="T5" fmla="*/ 1 h 47"/>
                <a:gd name="T6" fmla="*/ 1 w 48"/>
                <a:gd name="T7" fmla="*/ 1 h 47"/>
                <a:gd name="T8" fmla="*/ 1 w 48"/>
                <a:gd name="T9" fmla="*/ 1 h 47"/>
                <a:gd name="T10" fmla="*/ 1 w 48"/>
                <a:gd name="T11" fmla="*/ 1 h 47"/>
                <a:gd name="T12" fmla="*/ 1 w 48"/>
                <a:gd name="T13" fmla="*/ 1 h 47"/>
                <a:gd name="T14" fmla="*/ 1 w 48"/>
                <a:gd name="T15" fmla="*/ 1 h 47"/>
                <a:gd name="T16" fmla="*/ 1 w 48"/>
                <a:gd name="T17" fmla="*/ 1 h 47"/>
                <a:gd name="T18" fmla="*/ 1 w 48"/>
                <a:gd name="T19" fmla="*/ 1 h 47"/>
                <a:gd name="T20" fmla="*/ 1 w 48"/>
                <a:gd name="T21" fmla="*/ 1 h 47"/>
                <a:gd name="T22" fmla="*/ 1 w 48"/>
                <a:gd name="T23" fmla="*/ 1 h 47"/>
                <a:gd name="T24" fmla="*/ 1 w 48"/>
                <a:gd name="T25" fmla="*/ 1 h 47"/>
                <a:gd name="T26" fmla="*/ 1 w 48"/>
                <a:gd name="T27" fmla="*/ 1 h 47"/>
                <a:gd name="T28" fmla="*/ 1 w 48"/>
                <a:gd name="T29" fmla="*/ 1 h 47"/>
                <a:gd name="T30" fmla="*/ 1 w 48"/>
                <a:gd name="T31" fmla="*/ 1 h 47"/>
                <a:gd name="T32" fmla="*/ 1 w 48"/>
                <a:gd name="T33" fmla="*/ 1 h 47"/>
                <a:gd name="T34" fmla="*/ 1 w 48"/>
                <a:gd name="T35" fmla="*/ 1 h 47"/>
                <a:gd name="T36" fmla="*/ 1 w 48"/>
                <a:gd name="T37" fmla="*/ 1 h 47"/>
                <a:gd name="T38" fmla="*/ 1 w 48"/>
                <a:gd name="T39" fmla="*/ 1 h 47"/>
                <a:gd name="T40" fmla="*/ 1 w 48"/>
                <a:gd name="T41" fmla="*/ 1 h 47"/>
                <a:gd name="T42" fmla="*/ 1 w 48"/>
                <a:gd name="T43" fmla="*/ 1 h 47"/>
                <a:gd name="T44" fmla="*/ 1 w 48"/>
                <a:gd name="T45" fmla="*/ 1 h 47"/>
                <a:gd name="T46" fmla="*/ 0 w 48"/>
                <a:gd name="T47" fmla="*/ 1 h 47"/>
                <a:gd name="T48" fmla="*/ 0 w 48"/>
                <a:gd name="T49" fmla="*/ 0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7"/>
                <a:gd name="T77" fmla="*/ 48 w 48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7">
                  <a:moveTo>
                    <a:pt x="0" y="0"/>
                  </a:moveTo>
                  <a:lnTo>
                    <a:pt x="15" y="0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26" y="13"/>
                  </a:lnTo>
                  <a:lnTo>
                    <a:pt x="27" y="21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33" y="24"/>
                  </a:lnTo>
                  <a:lnTo>
                    <a:pt x="35" y="32"/>
                  </a:lnTo>
                  <a:lnTo>
                    <a:pt x="27" y="32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46" y="38"/>
                  </a:lnTo>
                  <a:lnTo>
                    <a:pt x="47" y="46"/>
                  </a:lnTo>
                  <a:lnTo>
                    <a:pt x="25" y="46"/>
                  </a:lnTo>
                  <a:lnTo>
                    <a:pt x="23" y="38"/>
                  </a:lnTo>
                  <a:lnTo>
                    <a:pt x="17" y="32"/>
                  </a:lnTo>
                  <a:lnTo>
                    <a:pt x="13" y="32"/>
                  </a:lnTo>
                  <a:lnTo>
                    <a:pt x="9" y="1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0" name="Freeform 90"/>
            <p:cNvSpPr>
              <a:spLocks/>
            </p:cNvSpPr>
            <p:nvPr/>
          </p:nvSpPr>
          <p:spPr bwMode="auto">
            <a:xfrm>
              <a:off x="5113" y="2290"/>
              <a:ext cx="25" cy="27"/>
            </a:xfrm>
            <a:custGeom>
              <a:avLst/>
              <a:gdLst>
                <a:gd name="T0" fmla="*/ 1 w 46"/>
                <a:gd name="T1" fmla="*/ 0 h 47"/>
                <a:gd name="T2" fmla="*/ 1 w 46"/>
                <a:gd name="T3" fmla="*/ 0 h 47"/>
                <a:gd name="T4" fmla="*/ 1 w 46"/>
                <a:gd name="T5" fmla="*/ 1 h 47"/>
                <a:gd name="T6" fmla="*/ 1 w 46"/>
                <a:gd name="T7" fmla="*/ 1 h 47"/>
                <a:gd name="T8" fmla="*/ 1 w 46"/>
                <a:gd name="T9" fmla="*/ 1 h 47"/>
                <a:gd name="T10" fmla="*/ 1 w 46"/>
                <a:gd name="T11" fmla="*/ 1 h 47"/>
                <a:gd name="T12" fmla="*/ 1 w 46"/>
                <a:gd name="T13" fmla="*/ 1 h 47"/>
                <a:gd name="T14" fmla="*/ 1 w 46"/>
                <a:gd name="T15" fmla="*/ 1 h 47"/>
                <a:gd name="T16" fmla="*/ 1 w 46"/>
                <a:gd name="T17" fmla="*/ 1 h 47"/>
                <a:gd name="T18" fmla="*/ 1 w 46"/>
                <a:gd name="T19" fmla="*/ 1 h 47"/>
                <a:gd name="T20" fmla="*/ 1 w 46"/>
                <a:gd name="T21" fmla="*/ 1 h 47"/>
                <a:gd name="T22" fmla="*/ 1 w 46"/>
                <a:gd name="T23" fmla="*/ 1 h 47"/>
                <a:gd name="T24" fmla="*/ 1 w 46"/>
                <a:gd name="T25" fmla="*/ 1 h 47"/>
                <a:gd name="T26" fmla="*/ 1 w 46"/>
                <a:gd name="T27" fmla="*/ 1 h 47"/>
                <a:gd name="T28" fmla="*/ 1 w 46"/>
                <a:gd name="T29" fmla="*/ 1 h 47"/>
                <a:gd name="T30" fmla="*/ 1 w 46"/>
                <a:gd name="T31" fmla="*/ 1 h 47"/>
                <a:gd name="T32" fmla="*/ 1 w 46"/>
                <a:gd name="T33" fmla="*/ 1 h 47"/>
                <a:gd name="T34" fmla="*/ 1 w 46"/>
                <a:gd name="T35" fmla="*/ 1 h 47"/>
                <a:gd name="T36" fmla="*/ 1 w 46"/>
                <a:gd name="T37" fmla="*/ 1 h 47"/>
                <a:gd name="T38" fmla="*/ 1 w 46"/>
                <a:gd name="T39" fmla="*/ 1 h 47"/>
                <a:gd name="T40" fmla="*/ 1 w 46"/>
                <a:gd name="T41" fmla="*/ 1 h 47"/>
                <a:gd name="T42" fmla="*/ 1 w 46"/>
                <a:gd name="T43" fmla="*/ 1 h 47"/>
                <a:gd name="T44" fmla="*/ 0 w 46"/>
                <a:gd name="T45" fmla="*/ 1 h 47"/>
                <a:gd name="T46" fmla="*/ 1 w 46"/>
                <a:gd name="T47" fmla="*/ 0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7"/>
                <a:gd name="T74" fmla="*/ 46 w 46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7">
                  <a:moveTo>
                    <a:pt x="2" y="0"/>
                  </a:moveTo>
                  <a:lnTo>
                    <a:pt x="15" y="0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28" y="13"/>
                  </a:lnTo>
                  <a:lnTo>
                    <a:pt x="28" y="21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32" y="24"/>
                  </a:lnTo>
                  <a:lnTo>
                    <a:pt x="33" y="32"/>
                  </a:lnTo>
                  <a:lnTo>
                    <a:pt x="28" y="32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44" y="38"/>
                  </a:lnTo>
                  <a:lnTo>
                    <a:pt x="45" y="46"/>
                  </a:lnTo>
                  <a:lnTo>
                    <a:pt x="28" y="46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6" y="13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1" name="Freeform 91"/>
            <p:cNvSpPr>
              <a:spLocks/>
            </p:cNvSpPr>
            <p:nvPr/>
          </p:nvSpPr>
          <p:spPr bwMode="auto">
            <a:xfrm>
              <a:off x="5127" y="2290"/>
              <a:ext cx="28" cy="27"/>
            </a:xfrm>
            <a:custGeom>
              <a:avLst/>
              <a:gdLst>
                <a:gd name="T0" fmla="*/ 1 w 51"/>
                <a:gd name="T1" fmla="*/ 0 h 47"/>
                <a:gd name="T2" fmla="*/ 1 w 51"/>
                <a:gd name="T3" fmla="*/ 0 h 47"/>
                <a:gd name="T4" fmla="*/ 1 w 51"/>
                <a:gd name="T5" fmla="*/ 1 h 47"/>
                <a:gd name="T6" fmla="*/ 1 w 51"/>
                <a:gd name="T7" fmla="*/ 1 h 47"/>
                <a:gd name="T8" fmla="*/ 1 w 51"/>
                <a:gd name="T9" fmla="*/ 1 h 47"/>
                <a:gd name="T10" fmla="*/ 1 w 51"/>
                <a:gd name="T11" fmla="*/ 1 h 47"/>
                <a:gd name="T12" fmla="*/ 1 w 51"/>
                <a:gd name="T13" fmla="*/ 1 h 47"/>
                <a:gd name="T14" fmla="*/ 1 w 51"/>
                <a:gd name="T15" fmla="*/ 1 h 47"/>
                <a:gd name="T16" fmla="*/ 1 w 51"/>
                <a:gd name="T17" fmla="*/ 1 h 47"/>
                <a:gd name="T18" fmla="*/ 1 w 51"/>
                <a:gd name="T19" fmla="*/ 1 h 47"/>
                <a:gd name="T20" fmla="*/ 1 w 51"/>
                <a:gd name="T21" fmla="*/ 1 h 47"/>
                <a:gd name="T22" fmla="*/ 1 w 51"/>
                <a:gd name="T23" fmla="*/ 1 h 47"/>
                <a:gd name="T24" fmla="*/ 1 w 51"/>
                <a:gd name="T25" fmla="*/ 1 h 47"/>
                <a:gd name="T26" fmla="*/ 1 w 51"/>
                <a:gd name="T27" fmla="*/ 1 h 47"/>
                <a:gd name="T28" fmla="*/ 1 w 51"/>
                <a:gd name="T29" fmla="*/ 1 h 47"/>
                <a:gd name="T30" fmla="*/ 1 w 51"/>
                <a:gd name="T31" fmla="*/ 1 h 47"/>
                <a:gd name="T32" fmla="*/ 1 w 51"/>
                <a:gd name="T33" fmla="*/ 1 h 47"/>
                <a:gd name="T34" fmla="*/ 1 w 51"/>
                <a:gd name="T35" fmla="*/ 1 h 47"/>
                <a:gd name="T36" fmla="*/ 1 w 51"/>
                <a:gd name="T37" fmla="*/ 1 h 47"/>
                <a:gd name="T38" fmla="*/ 1 w 51"/>
                <a:gd name="T39" fmla="*/ 1 h 47"/>
                <a:gd name="T40" fmla="*/ 1 w 51"/>
                <a:gd name="T41" fmla="*/ 1 h 47"/>
                <a:gd name="T42" fmla="*/ 1 w 51"/>
                <a:gd name="T43" fmla="*/ 1 h 47"/>
                <a:gd name="T44" fmla="*/ 1 w 51"/>
                <a:gd name="T45" fmla="*/ 1 h 47"/>
                <a:gd name="T46" fmla="*/ 0 w 51"/>
                <a:gd name="T47" fmla="*/ 1 h 47"/>
                <a:gd name="T48" fmla="*/ 1 w 51"/>
                <a:gd name="T49" fmla="*/ 0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47"/>
                <a:gd name="T77" fmla="*/ 51 w 51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47">
                  <a:moveTo>
                    <a:pt x="3" y="0"/>
                  </a:moveTo>
                  <a:lnTo>
                    <a:pt x="16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12" y="13"/>
                  </a:lnTo>
                  <a:lnTo>
                    <a:pt x="27" y="13"/>
                  </a:lnTo>
                  <a:lnTo>
                    <a:pt x="28" y="21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35" y="24"/>
                  </a:lnTo>
                  <a:lnTo>
                    <a:pt x="37" y="32"/>
                  </a:lnTo>
                  <a:lnTo>
                    <a:pt x="31" y="32"/>
                  </a:lnTo>
                  <a:lnTo>
                    <a:pt x="28" y="34"/>
                  </a:lnTo>
                  <a:lnTo>
                    <a:pt x="33" y="38"/>
                  </a:lnTo>
                  <a:lnTo>
                    <a:pt x="46" y="38"/>
                  </a:lnTo>
                  <a:lnTo>
                    <a:pt x="50" y="46"/>
                  </a:lnTo>
                  <a:lnTo>
                    <a:pt x="30" y="46"/>
                  </a:lnTo>
                  <a:lnTo>
                    <a:pt x="24" y="39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8" y="14"/>
                  </a:lnTo>
                  <a:lnTo>
                    <a:pt x="4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2" name="Freeform 92"/>
            <p:cNvSpPr>
              <a:spLocks/>
            </p:cNvSpPr>
            <p:nvPr/>
          </p:nvSpPr>
          <p:spPr bwMode="auto">
            <a:xfrm>
              <a:off x="5145" y="2290"/>
              <a:ext cx="18" cy="22"/>
            </a:xfrm>
            <a:custGeom>
              <a:avLst/>
              <a:gdLst>
                <a:gd name="T0" fmla="*/ 0 w 32"/>
                <a:gd name="T1" fmla="*/ 0 h 38"/>
                <a:gd name="T2" fmla="*/ 1 w 32"/>
                <a:gd name="T3" fmla="*/ 0 h 38"/>
                <a:gd name="T4" fmla="*/ 1 w 32"/>
                <a:gd name="T5" fmla="*/ 1 h 38"/>
                <a:gd name="T6" fmla="*/ 1 w 32"/>
                <a:gd name="T7" fmla="*/ 1 h 38"/>
                <a:gd name="T8" fmla="*/ 1 w 32"/>
                <a:gd name="T9" fmla="*/ 1 h 38"/>
                <a:gd name="T10" fmla="*/ 1 w 32"/>
                <a:gd name="T11" fmla="*/ 1 h 38"/>
                <a:gd name="T12" fmla="*/ 1 w 32"/>
                <a:gd name="T13" fmla="*/ 1 h 38"/>
                <a:gd name="T14" fmla="*/ 1 w 32"/>
                <a:gd name="T15" fmla="*/ 1 h 38"/>
                <a:gd name="T16" fmla="*/ 1 w 32"/>
                <a:gd name="T17" fmla="*/ 1 h 38"/>
                <a:gd name="T18" fmla="*/ 1 w 32"/>
                <a:gd name="T19" fmla="*/ 1 h 38"/>
                <a:gd name="T20" fmla="*/ 1 w 32"/>
                <a:gd name="T21" fmla="*/ 1 h 38"/>
                <a:gd name="T22" fmla="*/ 1 w 32"/>
                <a:gd name="T23" fmla="*/ 1 h 38"/>
                <a:gd name="T24" fmla="*/ 1 w 32"/>
                <a:gd name="T25" fmla="*/ 1 h 38"/>
                <a:gd name="T26" fmla="*/ 1 w 32"/>
                <a:gd name="T27" fmla="*/ 1 h 38"/>
                <a:gd name="T28" fmla="*/ 1 w 32"/>
                <a:gd name="T29" fmla="*/ 1 h 38"/>
                <a:gd name="T30" fmla="*/ 1 w 32"/>
                <a:gd name="T31" fmla="*/ 1 h 38"/>
                <a:gd name="T32" fmla="*/ 1 w 32"/>
                <a:gd name="T33" fmla="*/ 1 h 38"/>
                <a:gd name="T34" fmla="*/ 1 w 32"/>
                <a:gd name="T35" fmla="*/ 1 h 38"/>
                <a:gd name="T36" fmla="*/ 1 w 32"/>
                <a:gd name="T37" fmla="*/ 1 h 38"/>
                <a:gd name="T38" fmla="*/ 1 w 32"/>
                <a:gd name="T39" fmla="*/ 1 h 38"/>
                <a:gd name="T40" fmla="*/ 0 w 32"/>
                <a:gd name="T41" fmla="*/ 1 h 38"/>
                <a:gd name="T42" fmla="*/ 0 w 32"/>
                <a:gd name="T43" fmla="*/ 0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"/>
                <a:gd name="T67" fmla="*/ 0 h 38"/>
                <a:gd name="T68" fmla="*/ 32 w 32"/>
                <a:gd name="T69" fmla="*/ 38 h 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" h="38">
                  <a:moveTo>
                    <a:pt x="0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9" y="11"/>
                  </a:lnTo>
                  <a:lnTo>
                    <a:pt x="10" y="13"/>
                  </a:lnTo>
                  <a:lnTo>
                    <a:pt x="21" y="13"/>
                  </a:lnTo>
                  <a:lnTo>
                    <a:pt x="23" y="21"/>
                  </a:lnTo>
                  <a:lnTo>
                    <a:pt x="16" y="21"/>
                  </a:lnTo>
                  <a:lnTo>
                    <a:pt x="14" y="25"/>
                  </a:lnTo>
                  <a:lnTo>
                    <a:pt x="27" y="25"/>
                  </a:lnTo>
                  <a:lnTo>
                    <a:pt x="28" y="29"/>
                  </a:lnTo>
                  <a:lnTo>
                    <a:pt x="31" y="32"/>
                  </a:lnTo>
                  <a:lnTo>
                    <a:pt x="24" y="32"/>
                  </a:lnTo>
                  <a:lnTo>
                    <a:pt x="21" y="37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3" name="Freeform 93"/>
            <p:cNvSpPr>
              <a:spLocks/>
            </p:cNvSpPr>
            <p:nvPr/>
          </p:nvSpPr>
          <p:spPr bwMode="auto">
            <a:xfrm>
              <a:off x="5157" y="2290"/>
              <a:ext cx="21" cy="23"/>
            </a:xfrm>
            <a:custGeom>
              <a:avLst/>
              <a:gdLst>
                <a:gd name="T0" fmla="*/ 0 w 36"/>
                <a:gd name="T1" fmla="*/ 0 h 40"/>
                <a:gd name="T2" fmla="*/ 1 w 36"/>
                <a:gd name="T3" fmla="*/ 0 h 40"/>
                <a:gd name="T4" fmla="*/ 1 w 36"/>
                <a:gd name="T5" fmla="*/ 1 h 40"/>
                <a:gd name="T6" fmla="*/ 1 w 36"/>
                <a:gd name="T7" fmla="*/ 1 h 40"/>
                <a:gd name="T8" fmla="*/ 1 w 36"/>
                <a:gd name="T9" fmla="*/ 1 h 40"/>
                <a:gd name="T10" fmla="*/ 1 w 36"/>
                <a:gd name="T11" fmla="*/ 1 h 40"/>
                <a:gd name="T12" fmla="*/ 1 w 36"/>
                <a:gd name="T13" fmla="*/ 1 h 40"/>
                <a:gd name="T14" fmla="*/ 1 w 36"/>
                <a:gd name="T15" fmla="*/ 1 h 40"/>
                <a:gd name="T16" fmla="*/ 1 w 36"/>
                <a:gd name="T17" fmla="*/ 1 h 40"/>
                <a:gd name="T18" fmla="*/ 1 w 36"/>
                <a:gd name="T19" fmla="*/ 1 h 40"/>
                <a:gd name="T20" fmla="*/ 1 w 36"/>
                <a:gd name="T21" fmla="*/ 1 h 40"/>
                <a:gd name="T22" fmla="*/ 1 w 36"/>
                <a:gd name="T23" fmla="*/ 1 h 40"/>
                <a:gd name="T24" fmla="*/ 1 w 36"/>
                <a:gd name="T25" fmla="*/ 1 h 40"/>
                <a:gd name="T26" fmla="*/ 1 w 36"/>
                <a:gd name="T27" fmla="*/ 1 h 40"/>
                <a:gd name="T28" fmla="*/ 1 w 36"/>
                <a:gd name="T29" fmla="*/ 1 h 40"/>
                <a:gd name="T30" fmla="*/ 1 w 36"/>
                <a:gd name="T31" fmla="*/ 1 h 40"/>
                <a:gd name="T32" fmla="*/ 1 w 36"/>
                <a:gd name="T33" fmla="*/ 1 h 40"/>
                <a:gd name="T34" fmla="*/ 1 w 36"/>
                <a:gd name="T35" fmla="*/ 1 h 40"/>
                <a:gd name="T36" fmla="*/ 1 w 36"/>
                <a:gd name="T37" fmla="*/ 1 h 40"/>
                <a:gd name="T38" fmla="*/ 0 w 36"/>
                <a:gd name="T39" fmla="*/ 1 h 40"/>
                <a:gd name="T40" fmla="*/ 0 w 36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0"/>
                <a:gd name="T65" fmla="*/ 36 w 36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0">
                  <a:moveTo>
                    <a:pt x="0" y="0"/>
                  </a:moveTo>
                  <a:lnTo>
                    <a:pt x="15" y="0"/>
                  </a:lnTo>
                  <a:lnTo>
                    <a:pt x="16" y="5"/>
                  </a:lnTo>
                  <a:lnTo>
                    <a:pt x="9" y="5"/>
                  </a:lnTo>
                  <a:lnTo>
                    <a:pt x="11" y="12"/>
                  </a:lnTo>
                  <a:lnTo>
                    <a:pt x="22" y="12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34" y="23"/>
                  </a:lnTo>
                  <a:lnTo>
                    <a:pt x="35" y="30"/>
                  </a:lnTo>
                  <a:lnTo>
                    <a:pt x="29" y="30"/>
                  </a:lnTo>
                  <a:lnTo>
                    <a:pt x="28" y="39"/>
                  </a:lnTo>
                  <a:lnTo>
                    <a:pt x="22" y="30"/>
                  </a:lnTo>
                  <a:lnTo>
                    <a:pt x="15" y="30"/>
                  </a:lnTo>
                  <a:lnTo>
                    <a:pt x="9" y="19"/>
                  </a:lnTo>
                  <a:lnTo>
                    <a:pt x="6" y="1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4" name="Freeform 94"/>
            <p:cNvSpPr>
              <a:spLocks/>
            </p:cNvSpPr>
            <p:nvPr/>
          </p:nvSpPr>
          <p:spPr bwMode="auto">
            <a:xfrm>
              <a:off x="5171" y="2290"/>
              <a:ext cx="21" cy="17"/>
            </a:xfrm>
            <a:custGeom>
              <a:avLst/>
              <a:gdLst>
                <a:gd name="T0" fmla="*/ 0 w 37"/>
                <a:gd name="T1" fmla="*/ 0 h 29"/>
                <a:gd name="T2" fmla="*/ 1 w 37"/>
                <a:gd name="T3" fmla="*/ 0 h 29"/>
                <a:gd name="T4" fmla="*/ 1 w 37"/>
                <a:gd name="T5" fmla="*/ 1 h 29"/>
                <a:gd name="T6" fmla="*/ 1 w 37"/>
                <a:gd name="T7" fmla="*/ 1 h 29"/>
                <a:gd name="T8" fmla="*/ 1 w 37"/>
                <a:gd name="T9" fmla="*/ 1 h 29"/>
                <a:gd name="T10" fmla="*/ 1 w 37"/>
                <a:gd name="T11" fmla="*/ 1 h 29"/>
                <a:gd name="T12" fmla="*/ 1 w 37"/>
                <a:gd name="T13" fmla="*/ 1 h 29"/>
                <a:gd name="T14" fmla="*/ 1 w 37"/>
                <a:gd name="T15" fmla="*/ 1 h 29"/>
                <a:gd name="T16" fmla="*/ 1 w 37"/>
                <a:gd name="T17" fmla="*/ 1 h 29"/>
                <a:gd name="T18" fmla="*/ 1 w 37"/>
                <a:gd name="T19" fmla="*/ 1 h 29"/>
                <a:gd name="T20" fmla="*/ 1 w 37"/>
                <a:gd name="T21" fmla="*/ 1 h 29"/>
                <a:gd name="T22" fmla="*/ 1 w 37"/>
                <a:gd name="T23" fmla="*/ 1 h 29"/>
                <a:gd name="T24" fmla="*/ 1 w 37"/>
                <a:gd name="T25" fmla="*/ 1 h 29"/>
                <a:gd name="T26" fmla="*/ 1 w 37"/>
                <a:gd name="T27" fmla="*/ 1 h 29"/>
                <a:gd name="T28" fmla="*/ 1 w 37"/>
                <a:gd name="T29" fmla="*/ 1 h 29"/>
                <a:gd name="T30" fmla="*/ 1 w 37"/>
                <a:gd name="T31" fmla="*/ 1 h 29"/>
                <a:gd name="T32" fmla="*/ 1 w 37"/>
                <a:gd name="T33" fmla="*/ 1 h 29"/>
                <a:gd name="T34" fmla="*/ 0 w 37"/>
                <a:gd name="T35" fmla="*/ 1 h 29"/>
                <a:gd name="T36" fmla="*/ 0 w 3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29"/>
                <a:gd name="T59" fmla="*/ 37 w 3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29">
                  <a:moveTo>
                    <a:pt x="0" y="0"/>
                  </a:moveTo>
                  <a:lnTo>
                    <a:pt x="14" y="0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15" y="10"/>
                  </a:lnTo>
                  <a:lnTo>
                    <a:pt x="26" y="10"/>
                  </a:lnTo>
                  <a:lnTo>
                    <a:pt x="30" y="18"/>
                  </a:lnTo>
                  <a:lnTo>
                    <a:pt x="18" y="18"/>
                  </a:lnTo>
                  <a:lnTo>
                    <a:pt x="15" y="22"/>
                  </a:lnTo>
                  <a:lnTo>
                    <a:pt x="35" y="22"/>
                  </a:lnTo>
                  <a:lnTo>
                    <a:pt x="36" y="28"/>
                  </a:lnTo>
                  <a:lnTo>
                    <a:pt x="18" y="28"/>
                  </a:lnTo>
                  <a:lnTo>
                    <a:pt x="13" y="24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5" name="Freeform 95"/>
            <p:cNvSpPr>
              <a:spLocks/>
            </p:cNvSpPr>
            <p:nvPr/>
          </p:nvSpPr>
          <p:spPr bwMode="auto">
            <a:xfrm>
              <a:off x="5161" y="2290"/>
              <a:ext cx="51" cy="36"/>
            </a:xfrm>
            <a:custGeom>
              <a:avLst/>
              <a:gdLst>
                <a:gd name="T0" fmla="*/ 1 w 92"/>
                <a:gd name="T1" fmla="*/ 0 h 62"/>
                <a:gd name="T2" fmla="*/ 1 w 92"/>
                <a:gd name="T3" fmla="*/ 0 h 62"/>
                <a:gd name="T4" fmla="*/ 1 w 92"/>
                <a:gd name="T5" fmla="*/ 1 h 62"/>
                <a:gd name="T6" fmla="*/ 1 w 92"/>
                <a:gd name="T7" fmla="*/ 1 h 62"/>
                <a:gd name="T8" fmla="*/ 1 w 92"/>
                <a:gd name="T9" fmla="*/ 1 h 62"/>
                <a:gd name="T10" fmla="*/ 1 w 92"/>
                <a:gd name="T11" fmla="*/ 1 h 62"/>
                <a:gd name="T12" fmla="*/ 1 w 92"/>
                <a:gd name="T13" fmla="*/ 1 h 62"/>
                <a:gd name="T14" fmla="*/ 1 w 92"/>
                <a:gd name="T15" fmla="*/ 1 h 62"/>
                <a:gd name="T16" fmla="*/ 1 w 92"/>
                <a:gd name="T17" fmla="*/ 1 h 62"/>
                <a:gd name="T18" fmla="*/ 1 w 92"/>
                <a:gd name="T19" fmla="*/ 1 h 62"/>
                <a:gd name="T20" fmla="*/ 1 w 92"/>
                <a:gd name="T21" fmla="*/ 1 h 62"/>
                <a:gd name="T22" fmla="*/ 1 w 92"/>
                <a:gd name="T23" fmla="*/ 1 h 62"/>
                <a:gd name="T24" fmla="*/ 1 w 92"/>
                <a:gd name="T25" fmla="*/ 1 h 62"/>
                <a:gd name="T26" fmla="*/ 1 w 92"/>
                <a:gd name="T27" fmla="*/ 1 h 62"/>
                <a:gd name="T28" fmla="*/ 0 w 92"/>
                <a:gd name="T29" fmla="*/ 1 h 62"/>
                <a:gd name="T30" fmla="*/ 1 w 92"/>
                <a:gd name="T31" fmla="*/ 1 h 62"/>
                <a:gd name="T32" fmla="*/ 1 w 92"/>
                <a:gd name="T33" fmla="*/ 1 h 62"/>
                <a:gd name="T34" fmla="*/ 1 w 92"/>
                <a:gd name="T35" fmla="*/ 1 h 62"/>
                <a:gd name="T36" fmla="*/ 1 w 92"/>
                <a:gd name="T37" fmla="*/ 1 h 62"/>
                <a:gd name="T38" fmla="*/ 1 w 92"/>
                <a:gd name="T39" fmla="*/ 1 h 62"/>
                <a:gd name="T40" fmla="*/ 1 w 92"/>
                <a:gd name="T41" fmla="*/ 1 h 62"/>
                <a:gd name="T42" fmla="*/ 1 w 92"/>
                <a:gd name="T43" fmla="*/ 1 h 62"/>
                <a:gd name="T44" fmla="*/ 1 w 92"/>
                <a:gd name="T45" fmla="*/ 1 h 62"/>
                <a:gd name="T46" fmla="*/ 1 w 92"/>
                <a:gd name="T47" fmla="*/ 1 h 62"/>
                <a:gd name="T48" fmla="*/ 1 w 92"/>
                <a:gd name="T49" fmla="*/ 1 h 62"/>
                <a:gd name="T50" fmla="*/ 1 w 92"/>
                <a:gd name="T51" fmla="*/ 1 h 62"/>
                <a:gd name="T52" fmla="*/ 1 w 9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2"/>
                <a:gd name="T82" fmla="*/ 0 h 62"/>
                <a:gd name="T83" fmla="*/ 92 w 92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2" h="62">
                  <a:moveTo>
                    <a:pt x="46" y="0"/>
                  </a:moveTo>
                  <a:lnTo>
                    <a:pt x="74" y="0"/>
                  </a:lnTo>
                  <a:lnTo>
                    <a:pt x="74" y="6"/>
                  </a:lnTo>
                  <a:lnTo>
                    <a:pt x="58" y="6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5" y="24"/>
                  </a:lnTo>
                  <a:lnTo>
                    <a:pt x="81" y="24"/>
                  </a:lnTo>
                  <a:lnTo>
                    <a:pt x="85" y="14"/>
                  </a:lnTo>
                  <a:lnTo>
                    <a:pt x="91" y="37"/>
                  </a:lnTo>
                  <a:lnTo>
                    <a:pt x="75" y="37"/>
                  </a:lnTo>
                  <a:lnTo>
                    <a:pt x="75" y="55"/>
                  </a:lnTo>
                  <a:lnTo>
                    <a:pt x="9" y="55"/>
                  </a:lnTo>
                  <a:lnTo>
                    <a:pt x="8" y="61"/>
                  </a:lnTo>
                  <a:lnTo>
                    <a:pt x="0" y="48"/>
                  </a:lnTo>
                  <a:lnTo>
                    <a:pt x="5" y="37"/>
                  </a:lnTo>
                  <a:lnTo>
                    <a:pt x="19" y="37"/>
                  </a:lnTo>
                  <a:lnTo>
                    <a:pt x="26" y="46"/>
                  </a:lnTo>
                  <a:lnTo>
                    <a:pt x="29" y="37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60" y="24"/>
                  </a:lnTo>
                  <a:lnTo>
                    <a:pt x="58" y="20"/>
                  </a:lnTo>
                  <a:lnTo>
                    <a:pt x="53" y="13"/>
                  </a:lnTo>
                  <a:lnTo>
                    <a:pt x="50" y="6"/>
                  </a:lnTo>
                  <a:lnTo>
                    <a:pt x="43" y="6"/>
                  </a:lnTo>
                  <a:lnTo>
                    <a:pt x="46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6" name="Freeform 96"/>
            <p:cNvSpPr>
              <a:spLocks/>
            </p:cNvSpPr>
            <p:nvPr/>
          </p:nvSpPr>
          <p:spPr bwMode="auto">
            <a:xfrm>
              <a:off x="5234" y="2290"/>
              <a:ext cx="38" cy="3"/>
            </a:xfrm>
            <a:custGeom>
              <a:avLst/>
              <a:gdLst>
                <a:gd name="T0" fmla="*/ 1 w 68"/>
                <a:gd name="T1" fmla="*/ 0 h 5"/>
                <a:gd name="T2" fmla="*/ 1 w 68"/>
                <a:gd name="T3" fmla="*/ 0 h 5"/>
                <a:gd name="T4" fmla="*/ 1 w 68"/>
                <a:gd name="T5" fmla="*/ 1 h 5"/>
                <a:gd name="T6" fmla="*/ 1 w 68"/>
                <a:gd name="T7" fmla="*/ 0 h 5"/>
                <a:gd name="T8" fmla="*/ 1 w 68"/>
                <a:gd name="T9" fmla="*/ 0 h 5"/>
                <a:gd name="T10" fmla="*/ 1 w 68"/>
                <a:gd name="T11" fmla="*/ 1 h 5"/>
                <a:gd name="T12" fmla="*/ 1 w 68"/>
                <a:gd name="T13" fmla="*/ 0 h 5"/>
                <a:gd name="T14" fmla="*/ 1 w 68"/>
                <a:gd name="T15" fmla="*/ 0 h 5"/>
                <a:gd name="T16" fmla="*/ 1 w 68"/>
                <a:gd name="T17" fmla="*/ 1 h 5"/>
                <a:gd name="T18" fmla="*/ 1 w 68"/>
                <a:gd name="T19" fmla="*/ 1 h 5"/>
                <a:gd name="T20" fmla="*/ 1 w 68"/>
                <a:gd name="T21" fmla="*/ 1 h 5"/>
                <a:gd name="T22" fmla="*/ 1 w 68"/>
                <a:gd name="T23" fmla="*/ 1 h 5"/>
                <a:gd name="T24" fmla="*/ 1 w 68"/>
                <a:gd name="T25" fmla="*/ 1 h 5"/>
                <a:gd name="T26" fmla="*/ 1 w 68"/>
                <a:gd name="T27" fmla="*/ 1 h 5"/>
                <a:gd name="T28" fmla="*/ 1 w 68"/>
                <a:gd name="T29" fmla="*/ 1 h 5"/>
                <a:gd name="T30" fmla="*/ 0 w 68"/>
                <a:gd name="T31" fmla="*/ 1 h 5"/>
                <a:gd name="T32" fmla="*/ 1 w 68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"/>
                <a:gd name="T53" fmla="*/ 68 w 6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">
                  <a:moveTo>
                    <a:pt x="2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52" y="2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27" y="2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7" name="Freeform 97"/>
            <p:cNvSpPr>
              <a:spLocks/>
            </p:cNvSpPr>
            <p:nvPr/>
          </p:nvSpPr>
          <p:spPr bwMode="auto">
            <a:xfrm>
              <a:off x="5234" y="2297"/>
              <a:ext cx="39" cy="3"/>
            </a:xfrm>
            <a:custGeom>
              <a:avLst/>
              <a:gdLst>
                <a:gd name="T0" fmla="*/ 0 w 70"/>
                <a:gd name="T1" fmla="*/ 1 h 6"/>
                <a:gd name="T2" fmla="*/ 1 w 70"/>
                <a:gd name="T3" fmla="*/ 0 h 6"/>
                <a:gd name="T4" fmla="*/ 1 w 70"/>
                <a:gd name="T5" fmla="*/ 0 h 6"/>
                <a:gd name="T6" fmla="*/ 1 w 70"/>
                <a:gd name="T7" fmla="*/ 1 h 6"/>
                <a:gd name="T8" fmla="*/ 1 w 70"/>
                <a:gd name="T9" fmla="*/ 1 h 6"/>
                <a:gd name="T10" fmla="*/ 1 w 70"/>
                <a:gd name="T11" fmla="*/ 0 h 6"/>
                <a:gd name="T12" fmla="*/ 1 w 70"/>
                <a:gd name="T13" fmla="*/ 0 h 6"/>
                <a:gd name="T14" fmla="*/ 1 w 70"/>
                <a:gd name="T15" fmla="*/ 1 h 6"/>
                <a:gd name="T16" fmla="*/ 1 w 70"/>
                <a:gd name="T17" fmla="*/ 0 h 6"/>
                <a:gd name="T18" fmla="*/ 1 w 70"/>
                <a:gd name="T19" fmla="*/ 0 h 6"/>
                <a:gd name="T20" fmla="*/ 1 w 70"/>
                <a:gd name="T21" fmla="*/ 1 h 6"/>
                <a:gd name="T22" fmla="*/ 1 w 70"/>
                <a:gd name="T23" fmla="*/ 1 h 6"/>
                <a:gd name="T24" fmla="*/ 1 w 70"/>
                <a:gd name="T25" fmla="*/ 1 h 6"/>
                <a:gd name="T26" fmla="*/ 1 w 70"/>
                <a:gd name="T27" fmla="*/ 1 h 6"/>
                <a:gd name="T28" fmla="*/ 1 w 70"/>
                <a:gd name="T29" fmla="*/ 1 h 6"/>
                <a:gd name="T30" fmla="*/ 0 w 70"/>
                <a:gd name="T31" fmla="*/ 1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6"/>
                <a:gd name="T50" fmla="*/ 70 w 70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6">
                  <a:moveTo>
                    <a:pt x="0" y="5"/>
                  </a:moveTo>
                  <a:lnTo>
                    <a:pt x="2" y="0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44" y="0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69" y="5"/>
                  </a:lnTo>
                  <a:lnTo>
                    <a:pt x="51" y="5"/>
                  </a:lnTo>
                  <a:lnTo>
                    <a:pt x="39" y="5"/>
                  </a:lnTo>
                  <a:lnTo>
                    <a:pt x="28" y="5"/>
                  </a:lnTo>
                  <a:lnTo>
                    <a:pt x="12" y="5"/>
                  </a:lnTo>
                  <a:lnTo>
                    <a:pt x="0" y="5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8" name="Freeform 98"/>
            <p:cNvSpPr>
              <a:spLocks/>
            </p:cNvSpPr>
            <p:nvPr/>
          </p:nvSpPr>
          <p:spPr bwMode="auto">
            <a:xfrm>
              <a:off x="5239" y="2306"/>
              <a:ext cx="42" cy="17"/>
            </a:xfrm>
            <a:custGeom>
              <a:avLst/>
              <a:gdLst>
                <a:gd name="T0" fmla="*/ 1 w 75"/>
                <a:gd name="T1" fmla="*/ 0 h 30"/>
                <a:gd name="T2" fmla="*/ 1 w 75"/>
                <a:gd name="T3" fmla="*/ 0 h 30"/>
                <a:gd name="T4" fmla="*/ 1 w 75"/>
                <a:gd name="T5" fmla="*/ 1 h 30"/>
                <a:gd name="T6" fmla="*/ 1 w 75"/>
                <a:gd name="T7" fmla="*/ 1 h 30"/>
                <a:gd name="T8" fmla="*/ 1 w 75"/>
                <a:gd name="T9" fmla="*/ 1 h 30"/>
                <a:gd name="T10" fmla="*/ 1 w 75"/>
                <a:gd name="T11" fmla="*/ 1 h 30"/>
                <a:gd name="T12" fmla="*/ 1 w 75"/>
                <a:gd name="T13" fmla="*/ 1 h 30"/>
                <a:gd name="T14" fmla="*/ 1 w 75"/>
                <a:gd name="T15" fmla="*/ 1 h 30"/>
                <a:gd name="T16" fmla="*/ 1 w 75"/>
                <a:gd name="T17" fmla="*/ 1 h 30"/>
                <a:gd name="T18" fmla="*/ 1 w 75"/>
                <a:gd name="T19" fmla="*/ 1 h 30"/>
                <a:gd name="T20" fmla="*/ 0 w 75"/>
                <a:gd name="T21" fmla="*/ 1 h 30"/>
                <a:gd name="T22" fmla="*/ 1 w 75"/>
                <a:gd name="T23" fmla="*/ 1 h 30"/>
                <a:gd name="T24" fmla="*/ 1 w 75"/>
                <a:gd name="T25" fmla="*/ 1 h 30"/>
                <a:gd name="T26" fmla="*/ 1 w 75"/>
                <a:gd name="T27" fmla="*/ 1 h 30"/>
                <a:gd name="T28" fmla="*/ 1 w 75"/>
                <a:gd name="T29" fmla="*/ 1 h 30"/>
                <a:gd name="T30" fmla="*/ 1 w 75"/>
                <a:gd name="T31" fmla="*/ 1 h 30"/>
                <a:gd name="T32" fmla="*/ 1 w 7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30"/>
                <a:gd name="T53" fmla="*/ 75 w 7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30">
                  <a:moveTo>
                    <a:pt x="25" y="0"/>
                  </a:moveTo>
                  <a:lnTo>
                    <a:pt x="40" y="0"/>
                  </a:lnTo>
                  <a:lnTo>
                    <a:pt x="43" y="6"/>
                  </a:lnTo>
                  <a:lnTo>
                    <a:pt x="29" y="6"/>
                  </a:lnTo>
                  <a:lnTo>
                    <a:pt x="31" y="17"/>
                  </a:lnTo>
                  <a:lnTo>
                    <a:pt x="45" y="17"/>
                  </a:lnTo>
                  <a:lnTo>
                    <a:pt x="50" y="21"/>
                  </a:lnTo>
                  <a:lnTo>
                    <a:pt x="53" y="17"/>
                  </a:lnTo>
                  <a:lnTo>
                    <a:pt x="70" y="17"/>
                  </a:lnTo>
                  <a:lnTo>
                    <a:pt x="74" y="29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22" y="17"/>
                  </a:lnTo>
                  <a:lnTo>
                    <a:pt x="24" y="24"/>
                  </a:lnTo>
                  <a:lnTo>
                    <a:pt x="25" y="17"/>
                  </a:lnTo>
                  <a:lnTo>
                    <a:pt x="22" y="6"/>
                  </a:lnTo>
                  <a:lnTo>
                    <a:pt x="25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9" name="Freeform 99"/>
            <p:cNvSpPr>
              <a:spLocks/>
            </p:cNvSpPr>
            <p:nvPr/>
          </p:nvSpPr>
          <p:spPr bwMode="auto">
            <a:xfrm>
              <a:off x="5293" y="2290"/>
              <a:ext cx="9" cy="4"/>
            </a:xfrm>
            <a:custGeom>
              <a:avLst/>
              <a:gdLst>
                <a:gd name="T0" fmla="*/ 1 w 17"/>
                <a:gd name="T1" fmla="*/ 0 h 7"/>
                <a:gd name="T2" fmla="*/ 1 w 17"/>
                <a:gd name="T3" fmla="*/ 0 h 7"/>
                <a:gd name="T4" fmla="*/ 1 w 17"/>
                <a:gd name="T5" fmla="*/ 1 h 7"/>
                <a:gd name="T6" fmla="*/ 1 w 17"/>
                <a:gd name="T7" fmla="*/ 1 h 7"/>
                <a:gd name="T8" fmla="*/ 0 w 17"/>
                <a:gd name="T9" fmla="*/ 1 h 7"/>
                <a:gd name="T10" fmla="*/ 1 w 1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7"/>
                <a:gd name="T20" fmla="*/ 17 w 1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7">
                  <a:moveTo>
                    <a:pt x="4" y="0"/>
                  </a:moveTo>
                  <a:lnTo>
                    <a:pt x="15" y="0"/>
                  </a:lnTo>
                  <a:lnTo>
                    <a:pt x="1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0" name="Freeform 100"/>
            <p:cNvSpPr>
              <a:spLocks/>
            </p:cNvSpPr>
            <p:nvPr/>
          </p:nvSpPr>
          <p:spPr bwMode="auto">
            <a:xfrm>
              <a:off x="5307" y="2290"/>
              <a:ext cx="37" cy="3"/>
            </a:xfrm>
            <a:custGeom>
              <a:avLst/>
              <a:gdLst>
                <a:gd name="T0" fmla="*/ 1 w 67"/>
                <a:gd name="T1" fmla="*/ 0 h 5"/>
                <a:gd name="T2" fmla="*/ 1 w 67"/>
                <a:gd name="T3" fmla="*/ 0 h 5"/>
                <a:gd name="T4" fmla="*/ 1 w 67"/>
                <a:gd name="T5" fmla="*/ 1 h 5"/>
                <a:gd name="T6" fmla="*/ 1 w 67"/>
                <a:gd name="T7" fmla="*/ 0 h 5"/>
                <a:gd name="T8" fmla="*/ 1 w 67"/>
                <a:gd name="T9" fmla="*/ 0 h 5"/>
                <a:gd name="T10" fmla="*/ 1 w 67"/>
                <a:gd name="T11" fmla="*/ 1 h 5"/>
                <a:gd name="T12" fmla="*/ 1 w 67"/>
                <a:gd name="T13" fmla="*/ 0 h 5"/>
                <a:gd name="T14" fmla="*/ 1 w 67"/>
                <a:gd name="T15" fmla="*/ 0 h 5"/>
                <a:gd name="T16" fmla="*/ 1 w 67"/>
                <a:gd name="T17" fmla="*/ 1 h 5"/>
                <a:gd name="T18" fmla="*/ 1 w 67"/>
                <a:gd name="T19" fmla="*/ 1 h 5"/>
                <a:gd name="T20" fmla="*/ 1 w 67"/>
                <a:gd name="T21" fmla="*/ 1 h 5"/>
                <a:gd name="T22" fmla="*/ 1 w 67"/>
                <a:gd name="T23" fmla="*/ 1 h 5"/>
                <a:gd name="T24" fmla="*/ 1 w 67"/>
                <a:gd name="T25" fmla="*/ 1 h 5"/>
                <a:gd name="T26" fmla="*/ 1 w 67"/>
                <a:gd name="T27" fmla="*/ 1 h 5"/>
                <a:gd name="T28" fmla="*/ 1 w 67"/>
                <a:gd name="T29" fmla="*/ 1 h 5"/>
                <a:gd name="T30" fmla="*/ 1 w 67"/>
                <a:gd name="T31" fmla="*/ 1 h 5"/>
                <a:gd name="T32" fmla="*/ 0 w 67"/>
                <a:gd name="T33" fmla="*/ 1 h 5"/>
                <a:gd name="T34" fmla="*/ 1 w 67"/>
                <a:gd name="T35" fmla="*/ 0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5"/>
                <a:gd name="T56" fmla="*/ 67 w 67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5">
                  <a:moveTo>
                    <a:pt x="9" y="0"/>
                  </a:moveTo>
                  <a:lnTo>
                    <a:pt x="18" y="0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6" y="2"/>
                  </a:lnTo>
                  <a:lnTo>
                    <a:pt x="50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5" y="2"/>
                  </a:lnTo>
                  <a:lnTo>
                    <a:pt x="4" y="2"/>
                  </a:lnTo>
                  <a:lnTo>
                    <a:pt x="0" y="3"/>
                  </a:lnTo>
                  <a:lnTo>
                    <a:pt x="9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1" name="Freeform 101"/>
            <p:cNvSpPr>
              <a:spLocks/>
            </p:cNvSpPr>
            <p:nvPr/>
          </p:nvSpPr>
          <p:spPr bwMode="auto">
            <a:xfrm>
              <a:off x="5294" y="2297"/>
              <a:ext cx="55" cy="3"/>
            </a:xfrm>
            <a:custGeom>
              <a:avLst/>
              <a:gdLst>
                <a:gd name="T0" fmla="*/ 1 w 99"/>
                <a:gd name="T1" fmla="*/ 0 h 6"/>
                <a:gd name="T2" fmla="*/ 1 w 99"/>
                <a:gd name="T3" fmla="*/ 0 h 6"/>
                <a:gd name="T4" fmla="*/ 1 w 99"/>
                <a:gd name="T5" fmla="*/ 1 h 6"/>
                <a:gd name="T6" fmla="*/ 1 w 99"/>
                <a:gd name="T7" fmla="*/ 0 h 6"/>
                <a:gd name="T8" fmla="*/ 1 w 99"/>
                <a:gd name="T9" fmla="*/ 0 h 6"/>
                <a:gd name="T10" fmla="*/ 1 w 99"/>
                <a:gd name="T11" fmla="*/ 1 h 6"/>
                <a:gd name="T12" fmla="*/ 1 w 99"/>
                <a:gd name="T13" fmla="*/ 0 h 6"/>
                <a:gd name="T14" fmla="*/ 1 w 99"/>
                <a:gd name="T15" fmla="*/ 0 h 6"/>
                <a:gd name="T16" fmla="*/ 1 w 99"/>
                <a:gd name="T17" fmla="*/ 1 h 6"/>
                <a:gd name="T18" fmla="*/ 1 w 99"/>
                <a:gd name="T19" fmla="*/ 0 h 6"/>
                <a:gd name="T20" fmla="*/ 1 w 99"/>
                <a:gd name="T21" fmla="*/ 0 h 6"/>
                <a:gd name="T22" fmla="*/ 1 w 99"/>
                <a:gd name="T23" fmla="*/ 1 h 6"/>
                <a:gd name="T24" fmla="*/ 0 w 99"/>
                <a:gd name="T25" fmla="*/ 1 h 6"/>
                <a:gd name="T26" fmla="*/ 1 w 99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6"/>
                <a:gd name="T44" fmla="*/ 99 w 99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6">
                  <a:moveTo>
                    <a:pt x="1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52" y="3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75" y="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98" y="5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2" name="Freeform 102"/>
            <p:cNvSpPr>
              <a:spLocks/>
            </p:cNvSpPr>
            <p:nvPr/>
          </p:nvSpPr>
          <p:spPr bwMode="auto">
            <a:xfrm>
              <a:off x="5299" y="2306"/>
              <a:ext cx="38" cy="17"/>
            </a:xfrm>
            <a:custGeom>
              <a:avLst/>
              <a:gdLst>
                <a:gd name="T0" fmla="*/ 1 w 67"/>
                <a:gd name="T1" fmla="*/ 0 h 29"/>
                <a:gd name="T2" fmla="*/ 1 w 67"/>
                <a:gd name="T3" fmla="*/ 0 h 29"/>
                <a:gd name="T4" fmla="*/ 1 w 67"/>
                <a:gd name="T5" fmla="*/ 1 h 29"/>
                <a:gd name="T6" fmla="*/ 1 w 67"/>
                <a:gd name="T7" fmla="*/ 0 h 29"/>
                <a:gd name="T8" fmla="*/ 1 w 67"/>
                <a:gd name="T9" fmla="*/ 0 h 29"/>
                <a:gd name="T10" fmla="*/ 1 w 67"/>
                <a:gd name="T11" fmla="*/ 1 h 29"/>
                <a:gd name="T12" fmla="*/ 1 w 67"/>
                <a:gd name="T13" fmla="*/ 0 h 29"/>
                <a:gd name="T14" fmla="*/ 1 w 67"/>
                <a:gd name="T15" fmla="*/ 0 h 29"/>
                <a:gd name="T16" fmla="*/ 1 w 67"/>
                <a:gd name="T17" fmla="*/ 1 h 29"/>
                <a:gd name="T18" fmla="*/ 1 w 67"/>
                <a:gd name="T19" fmla="*/ 1 h 29"/>
                <a:gd name="T20" fmla="*/ 1 w 67"/>
                <a:gd name="T21" fmla="*/ 1 h 29"/>
                <a:gd name="T22" fmla="*/ 1 w 67"/>
                <a:gd name="T23" fmla="*/ 1 h 29"/>
                <a:gd name="T24" fmla="*/ 0 w 67"/>
                <a:gd name="T25" fmla="*/ 1 h 29"/>
                <a:gd name="T26" fmla="*/ 1 w 67"/>
                <a:gd name="T27" fmla="*/ 1 h 29"/>
                <a:gd name="T28" fmla="*/ 1 w 67"/>
                <a:gd name="T29" fmla="*/ 1 h 29"/>
                <a:gd name="T30" fmla="*/ 1 w 67"/>
                <a:gd name="T31" fmla="*/ 1 h 29"/>
                <a:gd name="T32" fmla="*/ 1 w 67"/>
                <a:gd name="T33" fmla="*/ 1 h 29"/>
                <a:gd name="T34" fmla="*/ 1 w 67"/>
                <a:gd name="T35" fmla="*/ 1 h 29"/>
                <a:gd name="T36" fmla="*/ 1 w 67"/>
                <a:gd name="T37" fmla="*/ 1 h 29"/>
                <a:gd name="T38" fmla="*/ 0 w 67"/>
                <a:gd name="T39" fmla="*/ 1 h 29"/>
                <a:gd name="T40" fmla="*/ 1 w 6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29"/>
                <a:gd name="T65" fmla="*/ 67 w 6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29">
                  <a:moveTo>
                    <a:pt x="6" y="0"/>
                  </a:moveTo>
                  <a:lnTo>
                    <a:pt x="19" y="0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1" y="4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66" y="7"/>
                  </a:lnTo>
                  <a:lnTo>
                    <a:pt x="51" y="13"/>
                  </a:lnTo>
                  <a:lnTo>
                    <a:pt x="58" y="21"/>
                  </a:lnTo>
                  <a:lnTo>
                    <a:pt x="6" y="21"/>
                  </a:lnTo>
                  <a:lnTo>
                    <a:pt x="0" y="28"/>
                  </a:lnTo>
                  <a:lnTo>
                    <a:pt x="6" y="13"/>
                  </a:lnTo>
                  <a:lnTo>
                    <a:pt x="26" y="13"/>
                  </a:lnTo>
                  <a:lnTo>
                    <a:pt x="32" y="18"/>
                  </a:lnTo>
                  <a:lnTo>
                    <a:pt x="38" y="13"/>
                  </a:lnTo>
                  <a:lnTo>
                    <a:pt x="51" y="13"/>
                  </a:lnTo>
                  <a:lnTo>
                    <a:pt x="45" y="7"/>
                  </a:lnTo>
                  <a:lnTo>
                    <a:pt x="0" y="7"/>
                  </a:lnTo>
                  <a:lnTo>
                    <a:pt x="6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3" name="Freeform 103"/>
            <p:cNvSpPr>
              <a:spLocks/>
            </p:cNvSpPr>
            <p:nvPr/>
          </p:nvSpPr>
          <p:spPr bwMode="auto">
            <a:xfrm>
              <a:off x="5302" y="2315"/>
              <a:ext cx="63" cy="15"/>
            </a:xfrm>
            <a:custGeom>
              <a:avLst/>
              <a:gdLst>
                <a:gd name="T0" fmla="*/ 1 w 113"/>
                <a:gd name="T1" fmla="*/ 1 h 25"/>
                <a:gd name="T2" fmla="*/ 1 w 113"/>
                <a:gd name="T3" fmla="*/ 1 h 25"/>
                <a:gd name="T4" fmla="*/ 1 w 113"/>
                <a:gd name="T5" fmla="*/ 1 h 25"/>
                <a:gd name="T6" fmla="*/ 1 w 113"/>
                <a:gd name="T7" fmla="*/ 0 h 25"/>
                <a:gd name="T8" fmla="*/ 1 w 113"/>
                <a:gd name="T9" fmla="*/ 0 h 25"/>
                <a:gd name="T10" fmla="*/ 1 w 113"/>
                <a:gd name="T11" fmla="*/ 1 h 25"/>
                <a:gd name="T12" fmla="*/ 1 w 113"/>
                <a:gd name="T13" fmla="*/ 1 h 25"/>
                <a:gd name="T14" fmla="*/ 1 w 113"/>
                <a:gd name="T15" fmla="*/ 1 h 25"/>
                <a:gd name="T16" fmla="*/ 1 w 113"/>
                <a:gd name="T17" fmla="*/ 1 h 25"/>
                <a:gd name="T18" fmla="*/ 1 w 113"/>
                <a:gd name="T19" fmla="*/ 1 h 25"/>
                <a:gd name="T20" fmla="*/ 1 w 113"/>
                <a:gd name="T21" fmla="*/ 1 h 25"/>
                <a:gd name="T22" fmla="*/ 1 w 113"/>
                <a:gd name="T23" fmla="*/ 1 h 25"/>
                <a:gd name="T24" fmla="*/ 1 w 113"/>
                <a:gd name="T25" fmla="*/ 1 h 25"/>
                <a:gd name="T26" fmla="*/ 1 w 113"/>
                <a:gd name="T27" fmla="*/ 1 h 25"/>
                <a:gd name="T28" fmla="*/ 1 w 113"/>
                <a:gd name="T29" fmla="*/ 1 h 25"/>
                <a:gd name="T30" fmla="*/ 0 w 113"/>
                <a:gd name="T31" fmla="*/ 1 h 25"/>
                <a:gd name="T32" fmla="*/ 1 w 113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25"/>
                <a:gd name="T53" fmla="*/ 113 w 11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25">
                  <a:moveTo>
                    <a:pt x="3" y="13"/>
                  </a:moveTo>
                  <a:lnTo>
                    <a:pt x="51" y="13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76" y="0"/>
                  </a:lnTo>
                  <a:lnTo>
                    <a:pt x="76" y="7"/>
                  </a:lnTo>
                  <a:lnTo>
                    <a:pt x="62" y="7"/>
                  </a:lnTo>
                  <a:lnTo>
                    <a:pt x="58" y="13"/>
                  </a:lnTo>
                  <a:lnTo>
                    <a:pt x="62" y="21"/>
                  </a:lnTo>
                  <a:lnTo>
                    <a:pt x="71" y="13"/>
                  </a:lnTo>
                  <a:lnTo>
                    <a:pt x="81" y="13"/>
                  </a:lnTo>
                  <a:lnTo>
                    <a:pt x="89" y="21"/>
                  </a:lnTo>
                  <a:lnTo>
                    <a:pt x="94" y="13"/>
                  </a:lnTo>
                  <a:lnTo>
                    <a:pt x="105" y="13"/>
                  </a:lnTo>
                  <a:lnTo>
                    <a:pt x="112" y="24"/>
                  </a:lnTo>
                  <a:lnTo>
                    <a:pt x="0" y="24"/>
                  </a:lnTo>
                  <a:lnTo>
                    <a:pt x="3" y="13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4" name="Freeform 104"/>
            <p:cNvSpPr>
              <a:spLocks/>
            </p:cNvSpPr>
            <p:nvPr/>
          </p:nvSpPr>
          <p:spPr bwMode="auto">
            <a:xfrm>
              <a:off x="5160" y="2276"/>
              <a:ext cx="53" cy="5"/>
            </a:xfrm>
            <a:custGeom>
              <a:avLst/>
              <a:gdLst>
                <a:gd name="T0" fmla="*/ 0 w 94"/>
                <a:gd name="T1" fmla="*/ 0 h 10"/>
                <a:gd name="T2" fmla="*/ 1 w 94"/>
                <a:gd name="T3" fmla="*/ 0 h 10"/>
                <a:gd name="T4" fmla="*/ 1 w 94"/>
                <a:gd name="T5" fmla="*/ 0 h 10"/>
                <a:gd name="T6" fmla="*/ 1 w 94"/>
                <a:gd name="T7" fmla="*/ 1 h 10"/>
                <a:gd name="T8" fmla="*/ 0 w 94"/>
                <a:gd name="T9" fmla="*/ 1 h 10"/>
                <a:gd name="T10" fmla="*/ 0 w 94"/>
                <a:gd name="T11" fmla="*/ 1 h 10"/>
                <a:gd name="T12" fmla="*/ 0 w 9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10"/>
                <a:gd name="T23" fmla="*/ 94 w 94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10">
                  <a:moveTo>
                    <a:pt x="0" y="0"/>
                  </a:moveTo>
                  <a:lnTo>
                    <a:pt x="3" y="0"/>
                  </a:lnTo>
                  <a:lnTo>
                    <a:pt x="90" y="0"/>
                  </a:lnTo>
                  <a:lnTo>
                    <a:pt x="93" y="9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5" name="Freeform 105"/>
            <p:cNvSpPr>
              <a:spLocks/>
            </p:cNvSpPr>
            <p:nvPr/>
          </p:nvSpPr>
          <p:spPr bwMode="auto">
            <a:xfrm>
              <a:off x="5072" y="2276"/>
              <a:ext cx="76" cy="5"/>
            </a:xfrm>
            <a:custGeom>
              <a:avLst/>
              <a:gdLst>
                <a:gd name="T0" fmla="*/ 0 w 136"/>
                <a:gd name="T1" fmla="*/ 0 h 10"/>
                <a:gd name="T2" fmla="*/ 1 w 136"/>
                <a:gd name="T3" fmla="*/ 0 h 10"/>
                <a:gd name="T4" fmla="*/ 1 w 136"/>
                <a:gd name="T5" fmla="*/ 0 h 10"/>
                <a:gd name="T6" fmla="*/ 1 w 136"/>
                <a:gd name="T7" fmla="*/ 1 h 10"/>
                <a:gd name="T8" fmla="*/ 0 w 136"/>
                <a:gd name="T9" fmla="*/ 1 h 10"/>
                <a:gd name="T10" fmla="*/ 0 w 13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0"/>
                <a:gd name="T20" fmla="*/ 136 w 13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0">
                  <a:moveTo>
                    <a:pt x="0" y="0"/>
                  </a:moveTo>
                  <a:lnTo>
                    <a:pt x="3" y="0"/>
                  </a:lnTo>
                  <a:lnTo>
                    <a:pt x="129" y="0"/>
                  </a:lnTo>
                  <a:lnTo>
                    <a:pt x="135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6" name="Freeform 106"/>
            <p:cNvSpPr>
              <a:spLocks/>
            </p:cNvSpPr>
            <p:nvPr/>
          </p:nvSpPr>
          <p:spPr bwMode="auto">
            <a:xfrm>
              <a:off x="5003" y="2276"/>
              <a:ext cx="58" cy="5"/>
            </a:xfrm>
            <a:custGeom>
              <a:avLst/>
              <a:gdLst>
                <a:gd name="T0" fmla="*/ 0 w 103"/>
                <a:gd name="T1" fmla="*/ 0 h 10"/>
                <a:gd name="T2" fmla="*/ 1 w 103"/>
                <a:gd name="T3" fmla="*/ 0 h 10"/>
                <a:gd name="T4" fmla="*/ 1 w 103"/>
                <a:gd name="T5" fmla="*/ 0 h 10"/>
                <a:gd name="T6" fmla="*/ 1 w 103"/>
                <a:gd name="T7" fmla="*/ 1 h 10"/>
                <a:gd name="T8" fmla="*/ 0 w 103"/>
                <a:gd name="T9" fmla="*/ 1 h 10"/>
                <a:gd name="T10" fmla="*/ 0 w 10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"/>
                <a:gd name="T20" fmla="*/ 103 w 10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">
                  <a:moveTo>
                    <a:pt x="0" y="0"/>
                  </a:moveTo>
                  <a:lnTo>
                    <a:pt x="2" y="0"/>
                  </a:lnTo>
                  <a:lnTo>
                    <a:pt x="98" y="0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7" name="Freeform 107"/>
            <p:cNvSpPr>
              <a:spLocks/>
            </p:cNvSpPr>
            <p:nvPr/>
          </p:nvSpPr>
          <p:spPr bwMode="auto">
            <a:xfrm>
              <a:off x="5225" y="2276"/>
              <a:ext cx="53" cy="5"/>
            </a:xfrm>
            <a:custGeom>
              <a:avLst/>
              <a:gdLst>
                <a:gd name="T0" fmla="*/ 0 w 96"/>
                <a:gd name="T1" fmla="*/ 0 h 10"/>
                <a:gd name="T2" fmla="*/ 1 w 96"/>
                <a:gd name="T3" fmla="*/ 0 h 10"/>
                <a:gd name="T4" fmla="*/ 1 w 96"/>
                <a:gd name="T5" fmla="*/ 0 h 10"/>
                <a:gd name="T6" fmla="*/ 1 w 96"/>
                <a:gd name="T7" fmla="*/ 1 h 10"/>
                <a:gd name="T8" fmla="*/ 0 w 96"/>
                <a:gd name="T9" fmla="*/ 1 h 10"/>
                <a:gd name="T10" fmla="*/ 0 w 96"/>
                <a:gd name="T11" fmla="*/ 1 h 10"/>
                <a:gd name="T12" fmla="*/ 0 w 96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0"/>
                <a:gd name="T23" fmla="*/ 96 w 9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0">
                  <a:moveTo>
                    <a:pt x="0" y="0"/>
                  </a:moveTo>
                  <a:lnTo>
                    <a:pt x="3" y="0"/>
                  </a:lnTo>
                  <a:lnTo>
                    <a:pt x="92" y="0"/>
                  </a:lnTo>
                  <a:lnTo>
                    <a:pt x="95" y="9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8" name="Freeform 108"/>
            <p:cNvSpPr>
              <a:spLocks/>
            </p:cNvSpPr>
            <p:nvPr/>
          </p:nvSpPr>
          <p:spPr bwMode="auto">
            <a:xfrm>
              <a:off x="5296" y="2276"/>
              <a:ext cx="53" cy="5"/>
            </a:xfrm>
            <a:custGeom>
              <a:avLst/>
              <a:gdLst>
                <a:gd name="T0" fmla="*/ 0 w 95"/>
                <a:gd name="T1" fmla="*/ 0 h 10"/>
                <a:gd name="T2" fmla="*/ 1 w 95"/>
                <a:gd name="T3" fmla="*/ 0 h 10"/>
                <a:gd name="T4" fmla="*/ 1 w 95"/>
                <a:gd name="T5" fmla="*/ 0 h 10"/>
                <a:gd name="T6" fmla="*/ 1 w 95"/>
                <a:gd name="T7" fmla="*/ 1 h 10"/>
                <a:gd name="T8" fmla="*/ 0 w 95"/>
                <a:gd name="T9" fmla="*/ 1 h 10"/>
                <a:gd name="T10" fmla="*/ 0 w 95"/>
                <a:gd name="T11" fmla="*/ 1 h 10"/>
                <a:gd name="T12" fmla="*/ 0 w 95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0"/>
                <a:gd name="T23" fmla="*/ 95 w 95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0">
                  <a:moveTo>
                    <a:pt x="0" y="0"/>
                  </a:moveTo>
                  <a:lnTo>
                    <a:pt x="3" y="0"/>
                  </a:lnTo>
                  <a:lnTo>
                    <a:pt x="90" y="0"/>
                  </a:lnTo>
                  <a:lnTo>
                    <a:pt x="94" y="9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19" name="Freeform 109"/>
            <p:cNvSpPr>
              <a:spLocks/>
            </p:cNvSpPr>
            <p:nvPr/>
          </p:nvSpPr>
          <p:spPr bwMode="auto">
            <a:xfrm>
              <a:off x="5026" y="1968"/>
              <a:ext cx="275" cy="218"/>
            </a:xfrm>
            <a:custGeom>
              <a:avLst/>
              <a:gdLst>
                <a:gd name="T0" fmla="*/ 0 w 491"/>
                <a:gd name="T1" fmla="*/ 0 h 382"/>
                <a:gd name="T2" fmla="*/ 1 w 491"/>
                <a:gd name="T3" fmla="*/ 0 h 382"/>
                <a:gd name="T4" fmla="*/ 1 w 491"/>
                <a:gd name="T5" fmla="*/ 1 h 382"/>
                <a:gd name="T6" fmla="*/ 0 w 491"/>
                <a:gd name="T7" fmla="*/ 1 h 382"/>
                <a:gd name="T8" fmla="*/ 0 w 491"/>
                <a:gd name="T9" fmla="*/ 0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382"/>
                <a:gd name="T17" fmla="*/ 491 w 491"/>
                <a:gd name="T18" fmla="*/ 382 h 3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382">
                  <a:moveTo>
                    <a:pt x="0" y="0"/>
                  </a:moveTo>
                  <a:lnTo>
                    <a:pt x="490" y="0"/>
                  </a:lnTo>
                  <a:lnTo>
                    <a:pt x="490" y="381"/>
                  </a:lnTo>
                  <a:lnTo>
                    <a:pt x="0" y="381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0" name="Freeform 110"/>
            <p:cNvSpPr>
              <a:spLocks/>
            </p:cNvSpPr>
            <p:nvPr/>
          </p:nvSpPr>
          <p:spPr bwMode="auto">
            <a:xfrm>
              <a:off x="5046" y="1990"/>
              <a:ext cx="232" cy="165"/>
            </a:xfrm>
            <a:custGeom>
              <a:avLst/>
              <a:gdLst>
                <a:gd name="T0" fmla="*/ 0 w 414"/>
                <a:gd name="T1" fmla="*/ 1 h 289"/>
                <a:gd name="T2" fmla="*/ 0 w 414"/>
                <a:gd name="T3" fmla="*/ 0 h 289"/>
                <a:gd name="T4" fmla="*/ 1 w 414"/>
                <a:gd name="T5" fmla="*/ 0 h 289"/>
                <a:gd name="T6" fmla="*/ 1 w 414"/>
                <a:gd name="T7" fmla="*/ 1 h 289"/>
                <a:gd name="T8" fmla="*/ 0 w 414"/>
                <a:gd name="T9" fmla="*/ 1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4"/>
                <a:gd name="T16" fmla="*/ 0 h 289"/>
                <a:gd name="T17" fmla="*/ 414 w 41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4" h="289">
                  <a:moveTo>
                    <a:pt x="0" y="288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413" y="288"/>
                  </a:lnTo>
                  <a:lnTo>
                    <a:pt x="0" y="288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1" name="Freeform 111"/>
            <p:cNvSpPr>
              <a:spLocks/>
            </p:cNvSpPr>
            <p:nvPr/>
          </p:nvSpPr>
          <p:spPr bwMode="auto">
            <a:xfrm>
              <a:off x="5043" y="1988"/>
              <a:ext cx="242" cy="10"/>
            </a:xfrm>
            <a:custGeom>
              <a:avLst/>
              <a:gdLst>
                <a:gd name="T0" fmla="*/ 0 w 432"/>
                <a:gd name="T1" fmla="*/ 0 h 17"/>
                <a:gd name="T2" fmla="*/ 1 w 432"/>
                <a:gd name="T3" fmla="*/ 1 h 17"/>
                <a:gd name="T4" fmla="*/ 1 w 432"/>
                <a:gd name="T5" fmla="*/ 1 h 17"/>
                <a:gd name="T6" fmla="*/ 1 w 432"/>
                <a:gd name="T7" fmla="*/ 1 h 17"/>
                <a:gd name="T8" fmla="*/ 1 w 432"/>
                <a:gd name="T9" fmla="*/ 0 h 17"/>
                <a:gd name="T10" fmla="*/ 0 w 432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"/>
                <a:gd name="T19" fmla="*/ 0 h 17"/>
                <a:gd name="T20" fmla="*/ 432 w 43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" h="17">
                  <a:moveTo>
                    <a:pt x="0" y="0"/>
                  </a:moveTo>
                  <a:lnTo>
                    <a:pt x="25" y="16"/>
                  </a:lnTo>
                  <a:lnTo>
                    <a:pt x="358" y="15"/>
                  </a:lnTo>
                  <a:lnTo>
                    <a:pt x="403" y="16"/>
                  </a:lnTo>
                  <a:lnTo>
                    <a:pt x="431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2" name="Freeform 112"/>
            <p:cNvSpPr>
              <a:spLocks/>
            </p:cNvSpPr>
            <p:nvPr/>
          </p:nvSpPr>
          <p:spPr bwMode="auto">
            <a:xfrm>
              <a:off x="5043" y="1988"/>
              <a:ext cx="12" cy="173"/>
            </a:xfrm>
            <a:custGeom>
              <a:avLst/>
              <a:gdLst>
                <a:gd name="T0" fmla="*/ 0 w 23"/>
                <a:gd name="T1" fmla="*/ 0 h 304"/>
                <a:gd name="T2" fmla="*/ 1 w 23"/>
                <a:gd name="T3" fmla="*/ 1 h 304"/>
                <a:gd name="T4" fmla="*/ 1 w 23"/>
                <a:gd name="T5" fmla="*/ 1 h 304"/>
                <a:gd name="T6" fmla="*/ 0 w 23"/>
                <a:gd name="T7" fmla="*/ 1 h 304"/>
                <a:gd name="T8" fmla="*/ 0 w 23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04"/>
                <a:gd name="T17" fmla="*/ 23 w 23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04">
                  <a:moveTo>
                    <a:pt x="0" y="0"/>
                  </a:moveTo>
                  <a:lnTo>
                    <a:pt x="22" y="20"/>
                  </a:lnTo>
                  <a:lnTo>
                    <a:pt x="22" y="283"/>
                  </a:lnTo>
                  <a:lnTo>
                    <a:pt x="0" y="30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3" name="Freeform 113"/>
            <p:cNvSpPr>
              <a:spLocks/>
            </p:cNvSpPr>
            <p:nvPr/>
          </p:nvSpPr>
          <p:spPr bwMode="auto">
            <a:xfrm>
              <a:off x="5043" y="2152"/>
              <a:ext cx="242" cy="9"/>
            </a:xfrm>
            <a:custGeom>
              <a:avLst/>
              <a:gdLst>
                <a:gd name="T0" fmla="*/ 0 w 432"/>
                <a:gd name="T1" fmla="*/ 1 h 16"/>
                <a:gd name="T2" fmla="*/ 1 w 432"/>
                <a:gd name="T3" fmla="*/ 0 h 16"/>
                <a:gd name="T4" fmla="*/ 1 w 432"/>
                <a:gd name="T5" fmla="*/ 1 h 16"/>
                <a:gd name="T6" fmla="*/ 1 w 432"/>
                <a:gd name="T7" fmla="*/ 0 h 16"/>
                <a:gd name="T8" fmla="*/ 1 w 432"/>
                <a:gd name="T9" fmla="*/ 1 h 16"/>
                <a:gd name="T10" fmla="*/ 0 w 432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"/>
                <a:gd name="T19" fmla="*/ 0 h 16"/>
                <a:gd name="T20" fmla="*/ 432 w 4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" h="16">
                  <a:moveTo>
                    <a:pt x="0" y="15"/>
                  </a:moveTo>
                  <a:lnTo>
                    <a:pt x="25" y="0"/>
                  </a:lnTo>
                  <a:lnTo>
                    <a:pt x="358" y="1"/>
                  </a:lnTo>
                  <a:lnTo>
                    <a:pt x="406" y="0"/>
                  </a:lnTo>
                  <a:lnTo>
                    <a:pt x="431" y="15"/>
                  </a:lnTo>
                  <a:lnTo>
                    <a:pt x="0" y="15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4" name="Freeform 114"/>
            <p:cNvSpPr>
              <a:spLocks/>
            </p:cNvSpPr>
            <p:nvPr/>
          </p:nvSpPr>
          <p:spPr bwMode="auto">
            <a:xfrm>
              <a:off x="5271" y="1988"/>
              <a:ext cx="14" cy="173"/>
            </a:xfrm>
            <a:custGeom>
              <a:avLst/>
              <a:gdLst>
                <a:gd name="T0" fmla="*/ 1 w 24"/>
                <a:gd name="T1" fmla="*/ 0 h 304"/>
                <a:gd name="T2" fmla="*/ 0 w 24"/>
                <a:gd name="T3" fmla="*/ 1 h 304"/>
                <a:gd name="T4" fmla="*/ 0 w 24"/>
                <a:gd name="T5" fmla="*/ 1 h 304"/>
                <a:gd name="T6" fmla="*/ 1 w 24"/>
                <a:gd name="T7" fmla="*/ 1 h 304"/>
                <a:gd name="T8" fmla="*/ 1 w 24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4"/>
                <a:gd name="T17" fmla="*/ 24 w 24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4">
                  <a:moveTo>
                    <a:pt x="23" y="0"/>
                  </a:moveTo>
                  <a:lnTo>
                    <a:pt x="0" y="20"/>
                  </a:lnTo>
                  <a:lnTo>
                    <a:pt x="0" y="283"/>
                  </a:lnTo>
                  <a:lnTo>
                    <a:pt x="23" y="303"/>
                  </a:lnTo>
                  <a:lnTo>
                    <a:pt x="23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25" name="Rectangle 115"/>
            <p:cNvSpPr>
              <a:spLocks noChangeArrowheads="1"/>
            </p:cNvSpPr>
            <p:nvPr/>
          </p:nvSpPr>
          <p:spPr bwMode="auto">
            <a:xfrm>
              <a:off x="5066" y="2004"/>
              <a:ext cx="204" cy="147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6626" name="Picture 11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68" y="2008"/>
              <a:ext cx="209" cy="15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627" name="Rectangle 117"/>
            <p:cNvSpPr>
              <a:spLocks noChangeArrowheads="1"/>
            </p:cNvSpPr>
            <p:nvPr/>
          </p:nvSpPr>
          <p:spPr bwMode="auto">
            <a:xfrm>
              <a:off x="5122" y="2209"/>
              <a:ext cx="66" cy="21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28" name="Rectangle 118"/>
            <p:cNvSpPr>
              <a:spLocks noChangeArrowheads="1"/>
            </p:cNvSpPr>
            <p:nvPr/>
          </p:nvSpPr>
          <p:spPr bwMode="auto">
            <a:xfrm>
              <a:off x="5019" y="2213"/>
              <a:ext cx="76" cy="49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29" name="Rectangle 119"/>
            <p:cNvSpPr>
              <a:spLocks noChangeArrowheads="1"/>
            </p:cNvSpPr>
            <p:nvPr/>
          </p:nvSpPr>
          <p:spPr bwMode="auto">
            <a:xfrm>
              <a:off x="5224" y="2213"/>
              <a:ext cx="77" cy="49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30" name="Rectangle 120"/>
            <p:cNvSpPr>
              <a:spLocks noChangeArrowheads="1"/>
            </p:cNvSpPr>
            <p:nvPr/>
          </p:nvSpPr>
          <p:spPr bwMode="auto">
            <a:xfrm>
              <a:off x="5140" y="2252"/>
              <a:ext cx="36" cy="1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31" name="Oval 121"/>
            <p:cNvSpPr>
              <a:spLocks noChangeArrowheads="1"/>
            </p:cNvSpPr>
            <p:nvPr/>
          </p:nvSpPr>
          <p:spPr bwMode="auto">
            <a:xfrm>
              <a:off x="5114" y="2252"/>
              <a:ext cx="7" cy="10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32" name="Oval 122"/>
            <p:cNvSpPr>
              <a:spLocks noChangeArrowheads="1"/>
            </p:cNvSpPr>
            <p:nvPr/>
          </p:nvSpPr>
          <p:spPr bwMode="auto">
            <a:xfrm>
              <a:off x="5203" y="2253"/>
              <a:ext cx="6" cy="9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415" name="Line 123"/>
          <p:cNvSpPr>
            <a:spLocks noChangeShapeType="1"/>
          </p:cNvSpPr>
          <p:nvPr/>
        </p:nvSpPr>
        <p:spPr bwMode="auto">
          <a:xfrm rot="16200000" flipH="1">
            <a:off x="1132681" y="2255044"/>
            <a:ext cx="1588" cy="1473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6" name="Rectangle 124"/>
          <p:cNvSpPr>
            <a:spLocks noChangeArrowheads="1"/>
          </p:cNvSpPr>
          <p:nvPr/>
        </p:nvSpPr>
        <p:spPr bwMode="auto">
          <a:xfrm rot="-5400000">
            <a:off x="360363" y="2963863"/>
            <a:ext cx="74612" cy="74612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17" name="Rectangle 125"/>
          <p:cNvSpPr>
            <a:spLocks noChangeArrowheads="1"/>
          </p:cNvSpPr>
          <p:nvPr/>
        </p:nvSpPr>
        <p:spPr bwMode="auto">
          <a:xfrm rot="-5400000">
            <a:off x="1630363" y="2754313"/>
            <a:ext cx="74612" cy="74612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18" name="Line 126"/>
          <p:cNvSpPr>
            <a:spLocks noChangeShapeType="1"/>
          </p:cNvSpPr>
          <p:nvPr/>
        </p:nvSpPr>
        <p:spPr bwMode="auto">
          <a:xfrm rot="-5400000">
            <a:off x="677069" y="2882107"/>
            <a:ext cx="1920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9" name="Text Box 178"/>
          <p:cNvSpPr txBox="1">
            <a:spLocks noChangeArrowheads="1"/>
          </p:cNvSpPr>
          <p:nvPr/>
        </p:nvSpPr>
        <p:spPr bwMode="auto">
          <a:xfrm>
            <a:off x="312388" y="1242536"/>
            <a:ext cx="1516762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CAD &amp; Voice </a:t>
            </a:r>
          </a:p>
          <a:p>
            <a:pPr algn="ctr"/>
            <a:r>
              <a:rPr lang="en-US" sz="1400" b="1" dirty="0">
                <a:solidFill>
                  <a:schemeClr val="bg2"/>
                </a:solidFill>
              </a:rPr>
              <a:t>Recording Sub-</a:t>
            </a:r>
          </a:p>
          <a:p>
            <a:pPr algn="ctr"/>
            <a:r>
              <a:rPr lang="en-US" sz="1400" b="1" dirty="0">
                <a:solidFill>
                  <a:schemeClr val="bg2"/>
                </a:solidFill>
              </a:rPr>
              <a:t>System</a:t>
            </a:r>
          </a:p>
        </p:txBody>
      </p:sp>
      <p:sp>
        <p:nvSpPr>
          <p:cNvPr id="16420" name="Line 180"/>
          <p:cNvSpPr>
            <a:spLocks noChangeShapeType="1"/>
          </p:cNvSpPr>
          <p:nvPr/>
        </p:nvSpPr>
        <p:spPr bwMode="auto">
          <a:xfrm>
            <a:off x="1360488" y="2792413"/>
            <a:ext cx="0" cy="1905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13" name="Group 181"/>
          <p:cNvGrpSpPr>
            <a:grpSpLocks/>
          </p:cNvGrpSpPr>
          <p:nvPr/>
        </p:nvGrpSpPr>
        <p:grpSpPr bwMode="auto">
          <a:xfrm>
            <a:off x="723900" y="3440113"/>
            <a:ext cx="723900" cy="288925"/>
            <a:chOff x="2920" y="2312"/>
            <a:chExt cx="576" cy="286"/>
          </a:xfrm>
        </p:grpSpPr>
        <p:sp useBgFill="1">
          <p:nvSpPr>
            <p:cNvPr id="16578" name="Oval 182"/>
            <p:cNvSpPr>
              <a:spLocks noChangeArrowheads="1"/>
            </p:cNvSpPr>
            <p:nvPr/>
          </p:nvSpPr>
          <p:spPr bwMode="auto">
            <a:xfrm>
              <a:off x="3019" y="2312"/>
              <a:ext cx="373" cy="150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16579" name="Oval 183"/>
            <p:cNvSpPr>
              <a:spLocks noChangeArrowheads="1"/>
            </p:cNvSpPr>
            <p:nvPr/>
          </p:nvSpPr>
          <p:spPr bwMode="auto">
            <a:xfrm>
              <a:off x="3066" y="2449"/>
              <a:ext cx="313" cy="149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574648" name="Oval 184"/>
            <p:cNvSpPr>
              <a:spLocks noChangeArrowheads="1"/>
            </p:cNvSpPr>
            <p:nvPr/>
          </p:nvSpPr>
          <p:spPr bwMode="auto">
            <a:xfrm>
              <a:off x="2920" y="2376"/>
              <a:ext cx="332" cy="123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  <p:sp useBgFill="1">
          <p:nvSpPr>
            <p:cNvPr id="574649" name="Oval 185"/>
            <p:cNvSpPr>
              <a:spLocks noChangeArrowheads="1"/>
            </p:cNvSpPr>
            <p:nvPr/>
          </p:nvSpPr>
          <p:spPr bwMode="auto">
            <a:xfrm>
              <a:off x="3271" y="2353"/>
              <a:ext cx="225" cy="174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  <p:sp useBgFill="1">
          <p:nvSpPr>
            <p:cNvPr id="574650" name="Oval 186"/>
            <p:cNvSpPr>
              <a:spLocks noChangeArrowheads="1"/>
            </p:cNvSpPr>
            <p:nvPr/>
          </p:nvSpPr>
          <p:spPr bwMode="auto">
            <a:xfrm>
              <a:off x="3141" y="2381"/>
              <a:ext cx="287" cy="211"/>
            </a:xfrm>
            <a:prstGeom prst="ellipse">
              <a:avLst/>
            </a:prstGeom>
            <a:ln w="254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</p:grpSp>
      <p:sp>
        <p:nvSpPr>
          <p:cNvPr id="16422" name="Text Box 187"/>
          <p:cNvSpPr txBox="1">
            <a:spLocks noChangeArrowheads="1"/>
          </p:cNvSpPr>
          <p:nvPr/>
        </p:nvSpPr>
        <p:spPr bwMode="auto">
          <a:xfrm>
            <a:off x="1087438" y="3810000"/>
            <a:ext cx="10461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B2B2B2"/>
                </a:solidFill>
              </a:rPr>
              <a:t>Other sub-systems</a:t>
            </a:r>
            <a:endParaRPr lang="en-US" sz="1100" b="1" dirty="0">
              <a:solidFill>
                <a:srgbClr val="B2B2B2"/>
              </a:solidFill>
            </a:endParaRPr>
          </a:p>
        </p:txBody>
      </p:sp>
      <p:sp>
        <p:nvSpPr>
          <p:cNvPr id="16423" name="Line 188"/>
          <p:cNvSpPr>
            <a:spLocks noChangeShapeType="1"/>
          </p:cNvSpPr>
          <p:nvPr/>
        </p:nvSpPr>
        <p:spPr bwMode="auto">
          <a:xfrm>
            <a:off x="1219200" y="3008313"/>
            <a:ext cx="0" cy="482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14" name="Group 189"/>
          <p:cNvGrpSpPr>
            <a:grpSpLocks/>
          </p:cNvGrpSpPr>
          <p:nvPr/>
        </p:nvGrpSpPr>
        <p:grpSpPr bwMode="auto">
          <a:xfrm>
            <a:off x="1333500" y="3440113"/>
            <a:ext cx="723900" cy="288925"/>
            <a:chOff x="2920" y="2312"/>
            <a:chExt cx="576" cy="286"/>
          </a:xfrm>
        </p:grpSpPr>
        <p:sp useBgFill="1">
          <p:nvSpPr>
            <p:cNvPr id="16573" name="Oval 190"/>
            <p:cNvSpPr>
              <a:spLocks noChangeArrowheads="1"/>
            </p:cNvSpPr>
            <p:nvPr/>
          </p:nvSpPr>
          <p:spPr bwMode="auto">
            <a:xfrm>
              <a:off x="3019" y="2312"/>
              <a:ext cx="373" cy="150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16574" name="Oval 191"/>
            <p:cNvSpPr>
              <a:spLocks noChangeArrowheads="1"/>
            </p:cNvSpPr>
            <p:nvPr/>
          </p:nvSpPr>
          <p:spPr bwMode="auto">
            <a:xfrm>
              <a:off x="3066" y="2449"/>
              <a:ext cx="313" cy="149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574656" name="Oval 192"/>
            <p:cNvSpPr>
              <a:spLocks noChangeArrowheads="1"/>
            </p:cNvSpPr>
            <p:nvPr/>
          </p:nvSpPr>
          <p:spPr bwMode="auto">
            <a:xfrm>
              <a:off x="2920" y="2376"/>
              <a:ext cx="332" cy="123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  <p:sp useBgFill="1">
          <p:nvSpPr>
            <p:cNvPr id="574657" name="Oval 193"/>
            <p:cNvSpPr>
              <a:spLocks noChangeArrowheads="1"/>
            </p:cNvSpPr>
            <p:nvPr/>
          </p:nvSpPr>
          <p:spPr bwMode="auto">
            <a:xfrm>
              <a:off x="3271" y="2353"/>
              <a:ext cx="225" cy="174"/>
            </a:xfrm>
            <a:prstGeom prst="ellipse">
              <a:avLst/>
            </a:prstGeom>
            <a:ln w="254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  <p:sp useBgFill="1">
          <p:nvSpPr>
            <p:cNvPr id="574658" name="Oval 194"/>
            <p:cNvSpPr>
              <a:spLocks noChangeArrowheads="1"/>
            </p:cNvSpPr>
            <p:nvPr/>
          </p:nvSpPr>
          <p:spPr bwMode="auto">
            <a:xfrm>
              <a:off x="3141" y="2381"/>
              <a:ext cx="287" cy="211"/>
            </a:xfrm>
            <a:prstGeom prst="ellipse">
              <a:avLst/>
            </a:prstGeom>
            <a:ln w="254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34" charset="-128"/>
              </a:endParaRPr>
            </a:p>
          </p:txBody>
        </p:sp>
      </p:grpSp>
      <p:sp>
        <p:nvSpPr>
          <p:cNvPr id="16425" name="Rectangle 19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72500" cy="533400"/>
          </a:xfrm>
        </p:spPr>
        <p:txBody>
          <a:bodyPr/>
          <a:lstStyle/>
          <a:p>
            <a:r>
              <a:rPr lang="en-US" dirty="0" smtClean="0"/>
              <a:t>End-to-end solution for train radio systems</a:t>
            </a:r>
          </a:p>
        </p:txBody>
      </p:sp>
      <p:grpSp>
        <p:nvGrpSpPr>
          <p:cNvPr id="15" name="Group 196"/>
          <p:cNvGrpSpPr>
            <a:grpSpLocks/>
          </p:cNvGrpSpPr>
          <p:nvPr/>
        </p:nvGrpSpPr>
        <p:grpSpPr bwMode="auto">
          <a:xfrm>
            <a:off x="1117600" y="4364038"/>
            <a:ext cx="635000" cy="522287"/>
            <a:chOff x="4631" y="2930"/>
            <a:chExt cx="400" cy="329"/>
          </a:xfrm>
        </p:grpSpPr>
        <p:grpSp>
          <p:nvGrpSpPr>
            <p:cNvPr id="16" name="Group 197"/>
            <p:cNvGrpSpPr>
              <a:grpSpLocks/>
            </p:cNvGrpSpPr>
            <p:nvPr/>
          </p:nvGrpSpPr>
          <p:grpSpPr bwMode="auto">
            <a:xfrm>
              <a:off x="4760" y="2955"/>
              <a:ext cx="271" cy="186"/>
              <a:chOff x="620" y="2875"/>
              <a:chExt cx="540" cy="428"/>
            </a:xfrm>
          </p:grpSpPr>
          <p:grpSp>
            <p:nvGrpSpPr>
              <p:cNvPr id="17" name="Group 198"/>
              <p:cNvGrpSpPr>
                <a:grpSpLocks/>
              </p:cNvGrpSpPr>
              <p:nvPr/>
            </p:nvGrpSpPr>
            <p:grpSpPr bwMode="auto">
              <a:xfrm>
                <a:off x="743" y="2875"/>
                <a:ext cx="417" cy="387"/>
                <a:chOff x="743" y="2875"/>
                <a:chExt cx="417" cy="387"/>
              </a:xfrm>
            </p:grpSpPr>
            <p:grpSp>
              <p:nvGrpSpPr>
                <p:cNvPr id="18" name="Group 199"/>
                <p:cNvGrpSpPr>
                  <a:grpSpLocks/>
                </p:cNvGrpSpPr>
                <p:nvPr/>
              </p:nvGrpSpPr>
              <p:grpSpPr bwMode="auto">
                <a:xfrm>
                  <a:off x="743" y="2875"/>
                  <a:ext cx="417" cy="387"/>
                  <a:chOff x="743" y="2875"/>
                  <a:chExt cx="417" cy="387"/>
                </a:xfrm>
              </p:grpSpPr>
              <p:grpSp>
                <p:nvGrpSpPr>
                  <p:cNvPr id="19" name="Group 200"/>
                  <p:cNvGrpSpPr>
                    <a:grpSpLocks/>
                  </p:cNvGrpSpPr>
                  <p:nvPr/>
                </p:nvGrpSpPr>
                <p:grpSpPr bwMode="auto">
                  <a:xfrm>
                    <a:off x="743" y="3092"/>
                    <a:ext cx="417" cy="170"/>
                    <a:chOff x="743" y="3092"/>
                    <a:chExt cx="417" cy="170"/>
                  </a:xfrm>
                </p:grpSpPr>
                <p:sp>
                  <p:nvSpPr>
                    <p:cNvPr id="16570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743" y="3092"/>
                      <a:ext cx="240" cy="170"/>
                    </a:xfrm>
                    <a:custGeom>
                      <a:avLst/>
                      <a:gdLst>
                        <a:gd name="T0" fmla="*/ 239 w 240"/>
                        <a:gd name="T1" fmla="*/ 52 h 170"/>
                        <a:gd name="T2" fmla="*/ 239 w 240"/>
                        <a:gd name="T3" fmla="*/ 169 h 170"/>
                        <a:gd name="T4" fmla="*/ 0 w 240"/>
                        <a:gd name="T5" fmla="*/ 83 h 170"/>
                        <a:gd name="T6" fmla="*/ 0 w 240"/>
                        <a:gd name="T7" fmla="*/ 0 h 170"/>
                        <a:gd name="T8" fmla="*/ 239 w 240"/>
                        <a:gd name="T9" fmla="*/ 52 h 17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170"/>
                        <a:gd name="T17" fmla="*/ 240 w 240"/>
                        <a:gd name="T18" fmla="*/ 170 h 17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170">
                          <a:moveTo>
                            <a:pt x="239" y="52"/>
                          </a:moveTo>
                          <a:lnTo>
                            <a:pt x="239" y="169"/>
                          </a:lnTo>
                          <a:lnTo>
                            <a:pt x="0" y="83"/>
                          </a:lnTo>
                          <a:lnTo>
                            <a:pt x="0" y="0"/>
                          </a:lnTo>
                          <a:lnTo>
                            <a:pt x="239" y="52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71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82" y="3133"/>
                      <a:ext cx="178" cy="129"/>
                    </a:xfrm>
                    <a:custGeom>
                      <a:avLst/>
                      <a:gdLst>
                        <a:gd name="T0" fmla="*/ 0 w 178"/>
                        <a:gd name="T1" fmla="*/ 11 h 129"/>
                        <a:gd name="T2" fmla="*/ 0 w 178"/>
                        <a:gd name="T3" fmla="*/ 128 h 129"/>
                        <a:gd name="T4" fmla="*/ 177 w 178"/>
                        <a:gd name="T5" fmla="*/ 100 h 129"/>
                        <a:gd name="T6" fmla="*/ 177 w 178"/>
                        <a:gd name="T7" fmla="*/ 0 h 129"/>
                        <a:gd name="T8" fmla="*/ 0 w 178"/>
                        <a:gd name="T9" fmla="*/ 11 h 1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8"/>
                        <a:gd name="T16" fmla="*/ 0 h 129"/>
                        <a:gd name="T17" fmla="*/ 178 w 178"/>
                        <a:gd name="T18" fmla="*/ 129 h 1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8" h="129">
                          <a:moveTo>
                            <a:pt x="0" y="11"/>
                          </a:moveTo>
                          <a:lnTo>
                            <a:pt x="0" y="128"/>
                          </a:lnTo>
                          <a:lnTo>
                            <a:pt x="177" y="100"/>
                          </a:lnTo>
                          <a:lnTo>
                            <a:pt x="177" y="0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72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743" y="3092"/>
                      <a:ext cx="417" cy="53"/>
                    </a:xfrm>
                    <a:custGeom>
                      <a:avLst/>
                      <a:gdLst>
                        <a:gd name="T0" fmla="*/ 416 w 417"/>
                        <a:gd name="T1" fmla="*/ 41 h 53"/>
                        <a:gd name="T2" fmla="*/ 237 w 417"/>
                        <a:gd name="T3" fmla="*/ 52 h 53"/>
                        <a:gd name="T4" fmla="*/ 0 w 417"/>
                        <a:gd name="T5" fmla="*/ 0 h 53"/>
                        <a:gd name="T6" fmla="*/ 175 w 417"/>
                        <a:gd name="T7" fmla="*/ 0 h 53"/>
                        <a:gd name="T8" fmla="*/ 416 w 417"/>
                        <a:gd name="T9" fmla="*/ 41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7"/>
                        <a:gd name="T16" fmla="*/ 0 h 53"/>
                        <a:gd name="T17" fmla="*/ 417 w 417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7" h="53">
                          <a:moveTo>
                            <a:pt x="416" y="41"/>
                          </a:moveTo>
                          <a:lnTo>
                            <a:pt x="237" y="52"/>
                          </a:lnTo>
                          <a:lnTo>
                            <a:pt x="0" y="0"/>
                          </a:lnTo>
                          <a:lnTo>
                            <a:pt x="175" y="0"/>
                          </a:lnTo>
                          <a:lnTo>
                            <a:pt x="416" y="4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6565" name="Freeform 204"/>
                  <p:cNvSpPr>
                    <a:spLocks/>
                  </p:cNvSpPr>
                  <p:nvPr/>
                </p:nvSpPr>
                <p:spPr bwMode="auto">
                  <a:xfrm>
                    <a:off x="873" y="3079"/>
                    <a:ext cx="152" cy="49"/>
                  </a:xfrm>
                  <a:custGeom>
                    <a:avLst/>
                    <a:gdLst>
                      <a:gd name="T0" fmla="*/ 151 w 152"/>
                      <a:gd name="T1" fmla="*/ 27 h 49"/>
                      <a:gd name="T2" fmla="*/ 151 w 152"/>
                      <a:gd name="T3" fmla="*/ 43 h 49"/>
                      <a:gd name="T4" fmla="*/ 80 w 152"/>
                      <a:gd name="T5" fmla="*/ 48 h 49"/>
                      <a:gd name="T6" fmla="*/ 0 w 152"/>
                      <a:gd name="T7" fmla="*/ 31 h 49"/>
                      <a:gd name="T8" fmla="*/ 0 w 152"/>
                      <a:gd name="T9" fmla="*/ 0 h 49"/>
                      <a:gd name="T10" fmla="*/ 151 w 152"/>
                      <a:gd name="T11" fmla="*/ 27 h 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2"/>
                      <a:gd name="T19" fmla="*/ 0 h 49"/>
                      <a:gd name="T20" fmla="*/ 152 w 152"/>
                      <a:gd name="T21" fmla="*/ 49 h 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2" h="49">
                        <a:moveTo>
                          <a:pt x="151" y="27"/>
                        </a:moveTo>
                        <a:lnTo>
                          <a:pt x="151" y="43"/>
                        </a:lnTo>
                        <a:lnTo>
                          <a:pt x="80" y="48"/>
                        </a:lnTo>
                        <a:lnTo>
                          <a:pt x="0" y="31"/>
                        </a:lnTo>
                        <a:lnTo>
                          <a:pt x="0" y="0"/>
                        </a:lnTo>
                        <a:lnTo>
                          <a:pt x="151" y="27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20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791" y="2875"/>
                    <a:ext cx="337" cy="242"/>
                    <a:chOff x="791" y="2875"/>
                    <a:chExt cx="337" cy="242"/>
                  </a:xfrm>
                </p:grpSpPr>
                <p:sp>
                  <p:nvSpPr>
                    <p:cNvPr id="16567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791" y="2875"/>
                      <a:ext cx="193" cy="236"/>
                    </a:xfrm>
                    <a:custGeom>
                      <a:avLst/>
                      <a:gdLst>
                        <a:gd name="T0" fmla="*/ 165 w 193"/>
                        <a:gd name="T1" fmla="*/ 235 h 236"/>
                        <a:gd name="T2" fmla="*/ 192 w 193"/>
                        <a:gd name="T3" fmla="*/ 8 h 236"/>
                        <a:gd name="T4" fmla="*/ 26 w 193"/>
                        <a:gd name="T5" fmla="*/ 0 h 236"/>
                        <a:gd name="T6" fmla="*/ 0 w 193"/>
                        <a:gd name="T7" fmla="*/ 203 h 236"/>
                        <a:gd name="T8" fmla="*/ 165 w 193"/>
                        <a:gd name="T9" fmla="*/ 235 h 2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3"/>
                        <a:gd name="T16" fmla="*/ 0 h 236"/>
                        <a:gd name="T17" fmla="*/ 193 w 193"/>
                        <a:gd name="T18" fmla="*/ 236 h 2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3" h="236">
                          <a:moveTo>
                            <a:pt x="165" y="235"/>
                          </a:moveTo>
                          <a:lnTo>
                            <a:pt x="192" y="8"/>
                          </a:lnTo>
                          <a:lnTo>
                            <a:pt x="26" y="0"/>
                          </a:lnTo>
                          <a:lnTo>
                            <a:pt x="0" y="203"/>
                          </a:lnTo>
                          <a:lnTo>
                            <a:pt x="165" y="235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68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956" y="2882"/>
                      <a:ext cx="172" cy="235"/>
                    </a:xfrm>
                    <a:custGeom>
                      <a:avLst/>
                      <a:gdLst>
                        <a:gd name="T0" fmla="*/ 27 w 172"/>
                        <a:gd name="T1" fmla="*/ 0 h 235"/>
                        <a:gd name="T2" fmla="*/ 171 w 172"/>
                        <a:gd name="T3" fmla="*/ 52 h 235"/>
                        <a:gd name="T4" fmla="*/ 151 w 172"/>
                        <a:gd name="T5" fmla="*/ 234 h 235"/>
                        <a:gd name="T6" fmla="*/ 0 w 172"/>
                        <a:gd name="T7" fmla="*/ 228 h 235"/>
                        <a:gd name="T8" fmla="*/ 27 w 172"/>
                        <a:gd name="T9" fmla="*/ 0 h 2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2"/>
                        <a:gd name="T16" fmla="*/ 0 h 235"/>
                        <a:gd name="T17" fmla="*/ 172 w 172"/>
                        <a:gd name="T18" fmla="*/ 235 h 2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2" h="235">
                          <a:moveTo>
                            <a:pt x="27" y="0"/>
                          </a:moveTo>
                          <a:lnTo>
                            <a:pt x="171" y="52"/>
                          </a:lnTo>
                          <a:lnTo>
                            <a:pt x="151" y="234"/>
                          </a:lnTo>
                          <a:lnTo>
                            <a:pt x="0" y="228"/>
                          </a:lnTo>
                          <a:lnTo>
                            <a:pt x="27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69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812" y="2898"/>
                      <a:ext cx="140" cy="178"/>
                    </a:xfrm>
                    <a:custGeom>
                      <a:avLst/>
                      <a:gdLst>
                        <a:gd name="T0" fmla="*/ 139 w 140"/>
                        <a:gd name="T1" fmla="*/ 8 h 178"/>
                        <a:gd name="T2" fmla="*/ 119 w 140"/>
                        <a:gd name="T3" fmla="*/ 177 h 178"/>
                        <a:gd name="T4" fmla="*/ 0 w 140"/>
                        <a:gd name="T5" fmla="*/ 156 h 178"/>
                        <a:gd name="T6" fmla="*/ 21 w 140"/>
                        <a:gd name="T7" fmla="*/ 0 h 178"/>
                        <a:gd name="T8" fmla="*/ 139 w 140"/>
                        <a:gd name="T9" fmla="*/ 8 h 1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0"/>
                        <a:gd name="T16" fmla="*/ 0 h 178"/>
                        <a:gd name="T17" fmla="*/ 140 w 140"/>
                        <a:gd name="T18" fmla="*/ 178 h 1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0" h="178">
                          <a:moveTo>
                            <a:pt x="139" y="8"/>
                          </a:moveTo>
                          <a:lnTo>
                            <a:pt x="119" y="177"/>
                          </a:lnTo>
                          <a:lnTo>
                            <a:pt x="0" y="156"/>
                          </a:lnTo>
                          <a:lnTo>
                            <a:pt x="21" y="0"/>
                          </a:lnTo>
                          <a:lnTo>
                            <a:pt x="139" y="8"/>
                          </a:lnTo>
                        </a:path>
                      </a:pathLst>
                    </a:custGeom>
                    <a:solidFill>
                      <a:srgbClr val="00C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21" name="Group 209"/>
                <p:cNvGrpSpPr>
                  <a:grpSpLocks/>
                </p:cNvGrpSpPr>
                <p:nvPr/>
              </p:nvGrpSpPr>
              <p:grpSpPr bwMode="auto">
                <a:xfrm>
                  <a:off x="755" y="3110"/>
                  <a:ext cx="141" cy="112"/>
                  <a:chOff x="755" y="3110"/>
                  <a:chExt cx="141" cy="112"/>
                </a:xfrm>
              </p:grpSpPr>
              <p:sp>
                <p:nvSpPr>
                  <p:cNvPr id="16557" name="Freeform 210"/>
                  <p:cNvSpPr>
                    <a:spLocks/>
                  </p:cNvSpPr>
                  <p:nvPr/>
                </p:nvSpPr>
                <p:spPr bwMode="auto">
                  <a:xfrm>
                    <a:off x="761" y="3110"/>
                    <a:ext cx="135" cy="112"/>
                  </a:xfrm>
                  <a:custGeom>
                    <a:avLst/>
                    <a:gdLst>
                      <a:gd name="T0" fmla="*/ 0 w 135"/>
                      <a:gd name="T1" fmla="*/ 0 h 112"/>
                      <a:gd name="T2" fmla="*/ 134 w 135"/>
                      <a:gd name="T3" fmla="*/ 33 h 112"/>
                      <a:gd name="T4" fmla="*/ 134 w 135"/>
                      <a:gd name="T5" fmla="*/ 111 h 112"/>
                      <a:gd name="T6" fmla="*/ 0 w 135"/>
                      <a:gd name="T7" fmla="*/ 62 h 112"/>
                      <a:gd name="T8" fmla="*/ 0 w 135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5"/>
                      <a:gd name="T16" fmla="*/ 0 h 112"/>
                      <a:gd name="T17" fmla="*/ 135 w 135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5" h="112">
                        <a:moveTo>
                          <a:pt x="0" y="0"/>
                        </a:moveTo>
                        <a:lnTo>
                          <a:pt x="134" y="33"/>
                        </a:lnTo>
                        <a:lnTo>
                          <a:pt x="134" y="111"/>
                        </a:lnTo>
                        <a:lnTo>
                          <a:pt x="0" y="6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58" name="Line 2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6" y="3132"/>
                    <a:ext cx="45" cy="1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59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829" y="3155"/>
                    <a:ext cx="39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60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3128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61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883" y="3144"/>
                    <a:ext cx="0" cy="7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62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763" y="3142"/>
                    <a:ext cx="116" cy="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63" name="Line 2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55" y="3124"/>
                    <a:ext cx="132" cy="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2" name="Group 217"/>
              <p:cNvGrpSpPr>
                <a:grpSpLocks/>
              </p:cNvGrpSpPr>
              <p:nvPr/>
            </p:nvGrpSpPr>
            <p:grpSpPr bwMode="auto">
              <a:xfrm>
                <a:off x="620" y="3113"/>
                <a:ext cx="325" cy="190"/>
                <a:chOff x="620" y="3113"/>
                <a:chExt cx="325" cy="190"/>
              </a:xfrm>
            </p:grpSpPr>
            <p:grpSp>
              <p:nvGrpSpPr>
                <p:cNvPr id="23" name="Group 218"/>
                <p:cNvGrpSpPr>
                  <a:grpSpLocks/>
                </p:cNvGrpSpPr>
                <p:nvPr/>
              </p:nvGrpSpPr>
              <p:grpSpPr bwMode="auto">
                <a:xfrm>
                  <a:off x="871" y="3215"/>
                  <a:ext cx="55" cy="46"/>
                  <a:chOff x="871" y="3215"/>
                  <a:chExt cx="55" cy="46"/>
                </a:xfrm>
              </p:grpSpPr>
              <p:sp>
                <p:nvSpPr>
                  <p:cNvPr id="16553" name="Freeform 219"/>
                  <p:cNvSpPr>
                    <a:spLocks/>
                  </p:cNvSpPr>
                  <p:nvPr/>
                </p:nvSpPr>
                <p:spPr bwMode="auto">
                  <a:xfrm>
                    <a:off x="909" y="3215"/>
                    <a:ext cx="17" cy="46"/>
                  </a:xfrm>
                  <a:custGeom>
                    <a:avLst/>
                    <a:gdLst>
                      <a:gd name="T0" fmla="*/ 11 w 17"/>
                      <a:gd name="T1" fmla="*/ 0 h 46"/>
                      <a:gd name="T2" fmla="*/ 16 w 17"/>
                      <a:gd name="T3" fmla="*/ 42 h 46"/>
                      <a:gd name="T4" fmla="*/ 4 w 17"/>
                      <a:gd name="T5" fmla="*/ 45 h 46"/>
                      <a:gd name="T6" fmla="*/ 0 w 17"/>
                      <a:gd name="T7" fmla="*/ 3 h 46"/>
                      <a:gd name="T8" fmla="*/ 11 w 17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46"/>
                      <a:gd name="T17" fmla="*/ 17 w 17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46">
                        <a:moveTo>
                          <a:pt x="11" y="0"/>
                        </a:moveTo>
                        <a:lnTo>
                          <a:pt x="16" y="42"/>
                        </a:lnTo>
                        <a:lnTo>
                          <a:pt x="4" y="45"/>
                        </a:lnTo>
                        <a:lnTo>
                          <a:pt x="0" y="3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54" name="Freeform 220"/>
                  <p:cNvSpPr>
                    <a:spLocks/>
                  </p:cNvSpPr>
                  <p:nvPr/>
                </p:nvSpPr>
                <p:spPr bwMode="auto">
                  <a:xfrm>
                    <a:off x="871" y="3221"/>
                    <a:ext cx="43" cy="40"/>
                  </a:xfrm>
                  <a:custGeom>
                    <a:avLst/>
                    <a:gdLst>
                      <a:gd name="T0" fmla="*/ 38 w 43"/>
                      <a:gd name="T1" fmla="*/ 2 h 40"/>
                      <a:gd name="T2" fmla="*/ 42 w 43"/>
                      <a:gd name="T3" fmla="*/ 39 h 40"/>
                      <a:gd name="T4" fmla="*/ 0 w 43"/>
                      <a:gd name="T5" fmla="*/ 20 h 40"/>
                      <a:gd name="T6" fmla="*/ 17 w 43"/>
                      <a:gd name="T7" fmla="*/ 14 h 40"/>
                      <a:gd name="T8" fmla="*/ 31 w 43"/>
                      <a:gd name="T9" fmla="*/ 23 h 40"/>
                      <a:gd name="T10" fmla="*/ 27 w 43"/>
                      <a:gd name="T11" fmla="*/ 0 h 40"/>
                      <a:gd name="T12" fmla="*/ 38 w 43"/>
                      <a:gd name="T13" fmla="*/ 2 h 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3"/>
                      <a:gd name="T22" fmla="*/ 0 h 40"/>
                      <a:gd name="T23" fmla="*/ 43 w 43"/>
                      <a:gd name="T24" fmla="*/ 40 h 4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3" h="40">
                        <a:moveTo>
                          <a:pt x="38" y="2"/>
                        </a:moveTo>
                        <a:lnTo>
                          <a:pt x="42" y="39"/>
                        </a:lnTo>
                        <a:lnTo>
                          <a:pt x="0" y="20"/>
                        </a:lnTo>
                        <a:lnTo>
                          <a:pt x="17" y="14"/>
                        </a:lnTo>
                        <a:lnTo>
                          <a:pt x="31" y="23"/>
                        </a:lnTo>
                        <a:lnTo>
                          <a:pt x="27" y="0"/>
                        </a:lnTo>
                        <a:lnTo>
                          <a:pt x="38" y="2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" name="Group 221"/>
                <p:cNvGrpSpPr>
                  <a:grpSpLocks/>
                </p:cNvGrpSpPr>
                <p:nvPr/>
              </p:nvGrpSpPr>
              <p:grpSpPr bwMode="auto">
                <a:xfrm>
                  <a:off x="620" y="3113"/>
                  <a:ext cx="325" cy="190"/>
                  <a:chOff x="620" y="3113"/>
                  <a:chExt cx="325" cy="190"/>
                </a:xfrm>
              </p:grpSpPr>
              <p:sp>
                <p:nvSpPr>
                  <p:cNvPr id="16526" name="Freeform 222"/>
                  <p:cNvSpPr>
                    <a:spLocks/>
                  </p:cNvSpPr>
                  <p:nvPr/>
                </p:nvSpPr>
                <p:spPr bwMode="auto">
                  <a:xfrm>
                    <a:off x="621" y="3113"/>
                    <a:ext cx="320" cy="168"/>
                  </a:xfrm>
                  <a:custGeom>
                    <a:avLst/>
                    <a:gdLst>
                      <a:gd name="T0" fmla="*/ 319 w 320"/>
                      <a:gd name="T1" fmla="*/ 71 h 168"/>
                      <a:gd name="T2" fmla="*/ 166 w 320"/>
                      <a:gd name="T3" fmla="*/ 167 h 168"/>
                      <a:gd name="T4" fmla="*/ 0 w 320"/>
                      <a:gd name="T5" fmla="*/ 73 h 168"/>
                      <a:gd name="T6" fmla="*/ 127 w 320"/>
                      <a:gd name="T7" fmla="*/ 0 h 168"/>
                      <a:gd name="T8" fmla="*/ 319 w 320"/>
                      <a:gd name="T9" fmla="*/ 71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168"/>
                      <a:gd name="T17" fmla="*/ 320 w 320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168">
                        <a:moveTo>
                          <a:pt x="319" y="71"/>
                        </a:moveTo>
                        <a:lnTo>
                          <a:pt x="166" y="167"/>
                        </a:lnTo>
                        <a:lnTo>
                          <a:pt x="0" y="73"/>
                        </a:lnTo>
                        <a:lnTo>
                          <a:pt x="127" y="0"/>
                        </a:lnTo>
                        <a:lnTo>
                          <a:pt x="319" y="71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27" name="Freeform 223"/>
                  <p:cNvSpPr>
                    <a:spLocks/>
                  </p:cNvSpPr>
                  <p:nvPr/>
                </p:nvSpPr>
                <p:spPr bwMode="auto">
                  <a:xfrm>
                    <a:off x="787" y="3182"/>
                    <a:ext cx="158" cy="121"/>
                  </a:xfrm>
                  <a:custGeom>
                    <a:avLst/>
                    <a:gdLst>
                      <a:gd name="T0" fmla="*/ 152 w 158"/>
                      <a:gd name="T1" fmla="*/ 0 h 121"/>
                      <a:gd name="T2" fmla="*/ 0 w 158"/>
                      <a:gd name="T3" fmla="*/ 99 h 121"/>
                      <a:gd name="T4" fmla="*/ 4 w 158"/>
                      <a:gd name="T5" fmla="*/ 120 h 121"/>
                      <a:gd name="T6" fmla="*/ 157 w 158"/>
                      <a:gd name="T7" fmla="*/ 19 h 121"/>
                      <a:gd name="T8" fmla="*/ 152 w 158"/>
                      <a:gd name="T9" fmla="*/ 0 h 1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8"/>
                      <a:gd name="T16" fmla="*/ 0 h 121"/>
                      <a:gd name="T17" fmla="*/ 158 w 158"/>
                      <a:gd name="T18" fmla="*/ 121 h 1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8" h="121">
                        <a:moveTo>
                          <a:pt x="152" y="0"/>
                        </a:moveTo>
                        <a:lnTo>
                          <a:pt x="0" y="99"/>
                        </a:lnTo>
                        <a:lnTo>
                          <a:pt x="4" y="120"/>
                        </a:lnTo>
                        <a:lnTo>
                          <a:pt x="157" y="19"/>
                        </a:lnTo>
                        <a:lnTo>
                          <a:pt x="152" y="0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28" name="Freeform 224"/>
                  <p:cNvSpPr>
                    <a:spLocks/>
                  </p:cNvSpPr>
                  <p:nvPr/>
                </p:nvSpPr>
                <p:spPr bwMode="auto">
                  <a:xfrm>
                    <a:off x="620" y="3186"/>
                    <a:ext cx="172" cy="117"/>
                  </a:xfrm>
                  <a:custGeom>
                    <a:avLst/>
                    <a:gdLst>
                      <a:gd name="T0" fmla="*/ 171 w 172"/>
                      <a:gd name="T1" fmla="*/ 116 h 117"/>
                      <a:gd name="T2" fmla="*/ 166 w 172"/>
                      <a:gd name="T3" fmla="*/ 94 h 117"/>
                      <a:gd name="T4" fmla="*/ 0 w 172"/>
                      <a:gd name="T5" fmla="*/ 0 h 117"/>
                      <a:gd name="T6" fmla="*/ 6 w 172"/>
                      <a:gd name="T7" fmla="*/ 17 h 117"/>
                      <a:gd name="T8" fmla="*/ 171 w 172"/>
                      <a:gd name="T9" fmla="*/ 116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2"/>
                      <a:gd name="T16" fmla="*/ 0 h 117"/>
                      <a:gd name="T17" fmla="*/ 172 w 1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2" h="117">
                        <a:moveTo>
                          <a:pt x="171" y="116"/>
                        </a:moveTo>
                        <a:lnTo>
                          <a:pt x="166" y="94"/>
                        </a:lnTo>
                        <a:lnTo>
                          <a:pt x="0" y="0"/>
                        </a:lnTo>
                        <a:lnTo>
                          <a:pt x="6" y="17"/>
                        </a:lnTo>
                        <a:lnTo>
                          <a:pt x="171" y="116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29" name="Freeform 225"/>
                  <p:cNvSpPr>
                    <a:spLocks/>
                  </p:cNvSpPr>
                  <p:nvPr/>
                </p:nvSpPr>
                <p:spPr bwMode="auto">
                  <a:xfrm>
                    <a:off x="756" y="3192"/>
                    <a:ext cx="123" cy="67"/>
                  </a:xfrm>
                  <a:custGeom>
                    <a:avLst/>
                    <a:gdLst>
                      <a:gd name="T0" fmla="*/ 122 w 123"/>
                      <a:gd name="T1" fmla="*/ 17 h 67"/>
                      <a:gd name="T2" fmla="*/ 79 w 123"/>
                      <a:gd name="T3" fmla="*/ 0 h 67"/>
                      <a:gd name="T4" fmla="*/ 0 w 123"/>
                      <a:gd name="T5" fmla="*/ 46 h 67"/>
                      <a:gd name="T6" fmla="*/ 40 w 123"/>
                      <a:gd name="T7" fmla="*/ 66 h 67"/>
                      <a:gd name="T8" fmla="*/ 122 w 123"/>
                      <a:gd name="T9" fmla="*/ 17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"/>
                      <a:gd name="T16" fmla="*/ 0 h 67"/>
                      <a:gd name="T17" fmla="*/ 123 w 123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" h="67">
                        <a:moveTo>
                          <a:pt x="122" y="17"/>
                        </a:moveTo>
                        <a:lnTo>
                          <a:pt x="79" y="0"/>
                        </a:lnTo>
                        <a:lnTo>
                          <a:pt x="0" y="46"/>
                        </a:lnTo>
                        <a:lnTo>
                          <a:pt x="40" y="66"/>
                        </a:lnTo>
                        <a:lnTo>
                          <a:pt x="122" y="17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30" name="Freeform 226"/>
                  <p:cNvSpPr>
                    <a:spLocks/>
                  </p:cNvSpPr>
                  <p:nvPr/>
                </p:nvSpPr>
                <p:spPr bwMode="auto">
                  <a:xfrm>
                    <a:off x="643" y="3140"/>
                    <a:ext cx="183" cy="93"/>
                  </a:xfrm>
                  <a:custGeom>
                    <a:avLst/>
                    <a:gdLst>
                      <a:gd name="T0" fmla="*/ 182 w 183"/>
                      <a:gd name="T1" fmla="*/ 45 h 93"/>
                      <a:gd name="T2" fmla="*/ 102 w 183"/>
                      <a:gd name="T3" fmla="*/ 92 h 93"/>
                      <a:gd name="T4" fmla="*/ 0 w 183"/>
                      <a:gd name="T5" fmla="*/ 39 h 93"/>
                      <a:gd name="T6" fmla="*/ 75 w 183"/>
                      <a:gd name="T7" fmla="*/ 0 h 93"/>
                      <a:gd name="T8" fmla="*/ 182 w 183"/>
                      <a:gd name="T9" fmla="*/ 45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3"/>
                      <a:gd name="T16" fmla="*/ 0 h 93"/>
                      <a:gd name="T17" fmla="*/ 183 w 183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3" h="93">
                        <a:moveTo>
                          <a:pt x="182" y="45"/>
                        </a:moveTo>
                        <a:lnTo>
                          <a:pt x="102" y="92"/>
                        </a:lnTo>
                        <a:lnTo>
                          <a:pt x="0" y="39"/>
                        </a:lnTo>
                        <a:lnTo>
                          <a:pt x="75" y="0"/>
                        </a:lnTo>
                        <a:lnTo>
                          <a:pt x="182" y="45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31" name="Freeform 227"/>
                  <p:cNvSpPr>
                    <a:spLocks/>
                  </p:cNvSpPr>
                  <p:nvPr/>
                </p:nvSpPr>
                <p:spPr bwMode="auto">
                  <a:xfrm>
                    <a:off x="723" y="3118"/>
                    <a:ext cx="203" cy="85"/>
                  </a:xfrm>
                  <a:custGeom>
                    <a:avLst/>
                    <a:gdLst>
                      <a:gd name="T0" fmla="*/ 159 w 203"/>
                      <a:gd name="T1" fmla="*/ 84 h 85"/>
                      <a:gd name="T2" fmla="*/ 202 w 203"/>
                      <a:gd name="T3" fmla="*/ 61 h 85"/>
                      <a:gd name="T4" fmla="*/ 32 w 203"/>
                      <a:gd name="T5" fmla="*/ 0 h 85"/>
                      <a:gd name="T6" fmla="*/ 0 w 203"/>
                      <a:gd name="T7" fmla="*/ 18 h 85"/>
                      <a:gd name="T8" fmla="*/ 159 w 203"/>
                      <a:gd name="T9" fmla="*/ 84 h 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3"/>
                      <a:gd name="T16" fmla="*/ 0 h 85"/>
                      <a:gd name="T17" fmla="*/ 203 w 203"/>
                      <a:gd name="T18" fmla="*/ 85 h 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3" h="85">
                        <a:moveTo>
                          <a:pt x="159" y="84"/>
                        </a:moveTo>
                        <a:lnTo>
                          <a:pt x="202" y="61"/>
                        </a:lnTo>
                        <a:lnTo>
                          <a:pt x="32" y="0"/>
                        </a:lnTo>
                        <a:lnTo>
                          <a:pt x="0" y="18"/>
                        </a:lnTo>
                        <a:lnTo>
                          <a:pt x="159" y="8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32" name="Line 2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5" y="3118"/>
                    <a:ext cx="188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3" name="Line 2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25" y="3123"/>
                    <a:ext cx="182" cy="7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4" name="Line 2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19" y="3128"/>
                    <a:ext cx="178" cy="8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5" name="Line 2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1" y="3141"/>
                    <a:ext cx="171" cy="8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6" name="Line 2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88" y="3149"/>
                    <a:ext cx="170" cy="8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7" name="Line 2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81" y="3159"/>
                    <a:ext cx="158" cy="8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8" name="Line 2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73" y="3166"/>
                    <a:ext cx="150" cy="8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39" name="Line 2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62" y="3176"/>
                    <a:ext cx="145" cy="7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0" name="Line 2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2" y="3208"/>
                    <a:ext cx="95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1" name="Line 2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7" y="3201"/>
                    <a:ext cx="92" cy="4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2" name="Line 2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3185"/>
                    <a:ext cx="90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3" name="Line 2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" y="3177"/>
                    <a:ext cx="89" cy="4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4" name="Line 2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6" y="3168"/>
                    <a:ext cx="86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5" name="Line 2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0" y="3161"/>
                    <a:ext cx="85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6" name="Line 2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2" y="3153"/>
                    <a:ext cx="86" cy="3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7" name="Line 2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53" y="3178"/>
                    <a:ext cx="49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8" name="Line 2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29" y="3168"/>
                    <a:ext cx="47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49" name="Line 2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5" y="3159"/>
                    <a:ext cx="4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50" name="Line 2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1" y="3150"/>
                    <a:ext cx="47" cy="1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51" name="Line 2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8" y="3140"/>
                    <a:ext cx="46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552" name="Line 2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3" y="3130"/>
                    <a:ext cx="44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25" name="Group 249"/>
            <p:cNvGrpSpPr>
              <a:grpSpLocks/>
            </p:cNvGrpSpPr>
            <p:nvPr/>
          </p:nvGrpSpPr>
          <p:grpSpPr bwMode="auto">
            <a:xfrm>
              <a:off x="4655" y="3166"/>
              <a:ext cx="212" cy="93"/>
              <a:chOff x="411" y="3361"/>
              <a:chExt cx="421" cy="213"/>
            </a:xfrm>
          </p:grpSpPr>
          <p:sp>
            <p:nvSpPr>
              <p:cNvPr id="16516" name="Freeform 250"/>
              <p:cNvSpPr>
                <a:spLocks/>
              </p:cNvSpPr>
              <p:nvPr/>
            </p:nvSpPr>
            <p:spPr bwMode="auto">
              <a:xfrm>
                <a:off x="411" y="3361"/>
                <a:ext cx="421" cy="213"/>
              </a:xfrm>
              <a:custGeom>
                <a:avLst/>
                <a:gdLst>
                  <a:gd name="T0" fmla="*/ 383 w 421"/>
                  <a:gd name="T1" fmla="*/ 211 h 213"/>
                  <a:gd name="T2" fmla="*/ 418 w 421"/>
                  <a:gd name="T3" fmla="*/ 206 h 213"/>
                  <a:gd name="T4" fmla="*/ 420 w 421"/>
                  <a:gd name="T5" fmla="*/ 158 h 213"/>
                  <a:gd name="T6" fmla="*/ 418 w 421"/>
                  <a:gd name="T7" fmla="*/ 122 h 213"/>
                  <a:gd name="T8" fmla="*/ 400 w 421"/>
                  <a:gd name="T9" fmla="*/ 100 h 213"/>
                  <a:gd name="T10" fmla="*/ 378 w 421"/>
                  <a:gd name="T11" fmla="*/ 88 h 213"/>
                  <a:gd name="T12" fmla="*/ 327 w 421"/>
                  <a:gd name="T13" fmla="*/ 67 h 213"/>
                  <a:gd name="T14" fmla="*/ 254 w 421"/>
                  <a:gd name="T15" fmla="*/ 47 h 213"/>
                  <a:gd name="T16" fmla="*/ 239 w 421"/>
                  <a:gd name="T17" fmla="*/ 45 h 213"/>
                  <a:gd name="T18" fmla="*/ 230 w 421"/>
                  <a:gd name="T19" fmla="*/ 47 h 213"/>
                  <a:gd name="T20" fmla="*/ 227 w 421"/>
                  <a:gd name="T21" fmla="*/ 43 h 213"/>
                  <a:gd name="T22" fmla="*/ 223 w 421"/>
                  <a:gd name="T23" fmla="*/ 39 h 213"/>
                  <a:gd name="T24" fmla="*/ 218 w 421"/>
                  <a:gd name="T25" fmla="*/ 39 h 213"/>
                  <a:gd name="T26" fmla="*/ 212 w 421"/>
                  <a:gd name="T27" fmla="*/ 40 h 213"/>
                  <a:gd name="T28" fmla="*/ 209 w 421"/>
                  <a:gd name="T29" fmla="*/ 31 h 213"/>
                  <a:gd name="T30" fmla="*/ 203 w 421"/>
                  <a:gd name="T31" fmla="*/ 27 h 213"/>
                  <a:gd name="T32" fmla="*/ 198 w 421"/>
                  <a:gd name="T33" fmla="*/ 26 h 213"/>
                  <a:gd name="T34" fmla="*/ 190 w 421"/>
                  <a:gd name="T35" fmla="*/ 26 h 213"/>
                  <a:gd name="T36" fmla="*/ 191 w 421"/>
                  <a:gd name="T37" fmla="*/ 19 h 213"/>
                  <a:gd name="T38" fmla="*/ 182 w 421"/>
                  <a:gd name="T39" fmla="*/ 0 h 213"/>
                  <a:gd name="T40" fmla="*/ 10 w 421"/>
                  <a:gd name="T41" fmla="*/ 5 h 213"/>
                  <a:gd name="T42" fmla="*/ 11 w 421"/>
                  <a:gd name="T43" fmla="*/ 25 h 213"/>
                  <a:gd name="T44" fmla="*/ 8 w 421"/>
                  <a:gd name="T45" fmla="*/ 43 h 213"/>
                  <a:gd name="T46" fmla="*/ 5 w 421"/>
                  <a:gd name="T47" fmla="*/ 56 h 213"/>
                  <a:gd name="T48" fmla="*/ 2 w 421"/>
                  <a:gd name="T49" fmla="*/ 71 h 213"/>
                  <a:gd name="T50" fmla="*/ 0 w 421"/>
                  <a:gd name="T51" fmla="*/ 97 h 213"/>
                  <a:gd name="T52" fmla="*/ 2 w 421"/>
                  <a:gd name="T53" fmla="*/ 112 h 213"/>
                  <a:gd name="T54" fmla="*/ 8 w 421"/>
                  <a:gd name="T55" fmla="*/ 127 h 213"/>
                  <a:gd name="T56" fmla="*/ 14 w 421"/>
                  <a:gd name="T57" fmla="*/ 139 h 213"/>
                  <a:gd name="T58" fmla="*/ 22 w 421"/>
                  <a:gd name="T59" fmla="*/ 143 h 213"/>
                  <a:gd name="T60" fmla="*/ 34 w 421"/>
                  <a:gd name="T61" fmla="*/ 148 h 213"/>
                  <a:gd name="T62" fmla="*/ 51 w 421"/>
                  <a:gd name="T63" fmla="*/ 153 h 213"/>
                  <a:gd name="T64" fmla="*/ 58 w 421"/>
                  <a:gd name="T65" fmla="*/ 163 h 213"/>
                  <a:gd name="T66" fmla="*/ 67 w 421"/>
                  <a:gd name="T67" fmla="*/ 172 h 213"/>
                  <a:gd name="T68" fmla="*/ 81 w 421"/>
                  <a:gd name="T69" fmla="*/ 179 h 213"/>
                  <a:gd name="T70" fmla="*/ 97 w 421"/>
                  <a:gd name="T71" fmla="*/ 185 h 213"/>
                  <a:gd name="T72" fmla="*/ 124 w 421"/>
                  <a:gd name="T73" fmla="*/ 188 h 213"/>
                  <a:gd name="T74" fmla="*/ 146 w 421"/>
                  <a:gd name="T75" fmla="*/ 188 h 213"/>
                  <a:gd name="T76" fmla="*/ 163 w 421"/>
                  <a:gd name="T77" fmla="*/ 186 h 213"/>
                  <a:gd name="T78" fmla="*/ 178 w 421"/>
                  <a:gd name="T79" fmla="*/ 185 h 213"/>
                  <a:gd name="T80" fmla="*/ 190 w 421"/>
                  <a:gd name="T81" fmla="*/ 192 h 213"/>
                  <a:gd name="T82" fmla="*/ 213 w 421"/>
                  <a:gd name="T83" fmla="*/ 191 h 213"/>
                  <a:gd name="T84" fmla="*/ 303 w 421"/>
                  <a:gd name="T85" fmla="*/ 205 h 213"/>
                  <a:gd name="T86" fmla="*/ 342 w 421"/>
                  <a:gd name="T87" fmla="*/ 212 h 213"/>
                  <a:gd name="T88" fmla="*/ 383 w 421"/>
                  <a:gd name="T89" fmla="*/ 211 h 2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1"/>
                  <a:gd name="T136" fmla="*/ 0 h 213"/>
                  <a:gd name="T137" fmla="*/ 421 w 421"/>
                  <a:gd name="T138" fmla="*/ 213 h 21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1" h="213">
                    <a:moveTo>
                      <a:pt x="383" y="211"/>
                    </a:moveTo>
                    <a:lnTo>
                      <a:pt x="418" y="206"/>
                    </a:lnTo>
                    <a:lnTo>
                      <a:pt x="420" y="158"/>
                    </a:lnTo>
                    <a:lnTo>
                      <a:pt x="418" y="122"/>
                    </a:lnTo>
                    <a:lnTo>
                      <a:pt x="400" y="100"/>
                    </a:lnTo>
                    <a:lnTo>
                      <a:pt x="378" y="88"/>
                    </a:lnTo>
                    <a:lnTo>
                      <a:pt x="327" y="67"/>
                    </a:lnTo>
                    <a:lnTo>
                      <a:pt x="254" y="47"/>
                    </a:lnTo>
                    <a:lnTo>
                      <a:pt x="239" y="45"/>
                    </a:lnTo>
                    <a:lnTo>
                      <a:pt x="230" y="47"/>
                    </a:lnTo>
                    <a:lnTo>
                      <a:pt x="227" y="43"/>
                    </a:lnTo>
                    <a:lnTo>
                      <a:pt x="223" y="39"/>
                    </a:lnTo>
                    <a:lnTo>
                      <a:pt x="218" y="39"/>
                    </a:lnTo>
                    <a:lnTo>
                      <a:pt x="212" y="40"/>
                    </a:lnTo>
                    <a:lnTo>
                      <a:pt x="209" y="31"/>
                    </a:lnTo>
                    <a:lnTo>
                      <a:pt x="203" y="27"/>
                    </a:lnTo>
                    <a:lnTo>
                      <a:pt x="198" y="26"/>
                    </a:lnTo>
                    <a:lnTo>
                      <a:pt x="190" y="26"/>
                    </a:lnTo>
                    <a:lnTo>
                      <a:pt x="191" y="19"/>
                    </a:lnTo>
                    <a:lnTo>
                      <a:pt x="182" y="0"/>
                    </a:lnTo>
                    <a:lnTo>
                      <a:pt x="10" y="5"/>
                    </a:lnTo>
                    <a:lnTo>
                      <a:pt x="11" y="25"/>
                    </a:lnTo>
                    <a:lnTo>
                      <a:pt x="8" y="43"/>
                    </a:lnTo>
                    <a:lnTo>
                      <a:pt x="5" y="56"/>
                    </a:lnTo>
                    <a:lnTo>
                      <a:pt x="2" y="71"/>
                    </a:lnTo>
                    <a:lnTo>
                      <a:pt x="0" y="97"/>
                    </a:lnTo>
                    <a:lnTo>
                      <a:pt x="2" y="112"/>
                    </a:lnTo>
                    <a:lnTo>
                      <a:pt x="8" y="127"/>
                    </a:lnTo>
                    <a:lnTo>
                      <a:pt x="14" y="139"/>
                    </a:lnTo>
                    <a:lnTo>
                      <a:pt x="22" y="143"/>
                    </a:lnTo>
                    <a:lnTo>
                      <a:pt x="34" y="148"/>
                    </a:lnTo>
                    <a:lnTo>
                      <a:pt x="51" y="153"/>
                    </a:lnTo>
                    <a:lnTo>
                      <a:pt x="58" y="163"/>
                    </a:lnTo>
                    <a:lnTo>
                      <a:pt x="67" y="172"/>
                    </a:lnTo>
                    <a:lnTo>
                      <a:pt x="81" y="179"/>
                    </a:lnTo>
                    <a:lnTo>
                      <a:pt x="97" y="185"/>
                    </a:lnTo>
                    <a:lnTo>
                      <a:pt x="124" y="188"/>
                    </a:lnTo>
                    <a:lnTo>
                      <a:pt x="146" y="188"/>
                    </a:lnTo>
                    <a:lnTo>
                      <a:pt x="163" y="186"/>
                    </a:lnTo>
                    <a:lnTo>
                      <a:pt x="178" y="185"/>
                    </a:lnTo>
                    <a:lnTo>
                      <a:pt x="190" y="192"/>
                    </a:lnTo>
                    <a:lnTo>
                      <a:pt x="213" y="191"/>
                    </a:lnTo>
                    <a:lnTo>
                      <a:pt x="303" y="205"/>
                    </a:lnTo>
                    <a:lnTo>
                      <a:pt x="342" y="212"/>
                    </a:lnTo>
                    <a:lnTo>
                      <a:pt x="383" y="211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17" name="Freeform 251"/>
              <p:cNvSpPr>
                <a:spLocks/>
              </p:cNvSpPr>
              <p:nvPr/>
            </p:nvSpPr>
            <p:spPr bwMode="auto">
              <a:xfrm>
                <a:off x="422" y="3380"/>
                <a:ext cx="407" cy="183"/>
              </a:xfrm>
              <a:custGeom>
                <a:avLst/>
                <a:gdLst>
                  <a:gd name="T0" fmla="*/ 13 w 407"/>
                  <a:gd name="T1" fmla="*/ 20 h 183"/>
                  <a:gd name="T2" fmla="*/ 3 w 407"/>
                  <a:gd name="T3" fmla="*/ 44 h 183"/>
                  <a:gd name="T4" fmla="*/ 11 w 407"/>
                  <a:gd name="T5" fmla="*/ 113 h 183"/>
                  <a:gd name="T6" fmla="*/ 34 w 407"/>
                  <a:gd name="T7" fmla="*/ 113 h 183"/>
                  <a:gd name="T8" fmla="*/ 59 w 407"/>
                  <a:gd name="T9" fmla="*/ 137 h 183"/>
                  <a:gd name="T10" fmla="*/ 117 w 407"/>
                  <a:gd name="T11" fmla="*/ 154 h 183"/>
                  <a:gd name="T12" fmla="*/ 172 w 407"/>
                  <a:gd name="T13" fmla="*/ 154 h 183"/>
                  <a:gd name="T14" fmla="*/ 151 w 407"/>
                  <a:gd name="T15" fmla="*/ 129 h 183"/>
                  <a:gd name="T16" fmla="*/ 177 w 407"/>
                  <a:gd name="T17" fmla="*/ 153 h 183"/>
                  <a:gd name="T18" fmla="*/ 205 w 407"/>
                  <a:gd name="T19" fmla="*/ 159 h 183"/>
                  <a:gd name="T20" fmla="*/ 186 w 407"/>
                  <a:gd name="T21" fmla="*/ 143 h 183"/>
                  <a:gd name="T22" fmla="*/ 215 w 407"/>
                  <a:gd name="T23" fmla="*/ 160 h 183"/>
                  <a:gd name="T24" fmla="*/ 308 w 407"/>
                  <a:gd name="T25" fmla="*/ 175 h 183"/>
                  <a:gd name="T26" fmla="*/ 308 w 407"/>
                  <a:gd name="T27" fmla="*/ 163 h 183"/>
                  <a:gd name="T28" fmla="*/ 310 w 407"/>
                  <a:gd name="T29" fmla="*/ 158 h 183"/>
                  <a:gd name="T30" fmla="*/ 343 w 407"/>
                  <a:gd name="T31" fmla="*/ 179 h 183"/>
                  <a:gd name="T32" fmla="*/ 312 w 407"/>
                  <a:gd name="T33" fmla="*/ 146 h 183"/>
                  <a:gd name="T34" fmla="*/ 346 w 407"/>
                  <a:gd name="T35" fmla="*/ 168 h 183"/>
                  <a:gd name="T36" fmla="*/ 364 w 407"/>
                  <a:gd name="T37" fmla="*/ 163 h 183"/>
                  <a:gd name="T38" fmla="*/ 370 w 407"/>
                  <a:gd name="T39" fmla="*/ 164 h 183"/>
                  <a:gd name="T40" fmla="*/ 394 w 407"/>
                  <a:gd name="T41" fmla="*/ 174 h 183"/>
                  <a:gd name="T42" fmla="*/ 406 w 407"/>
                  <a:gd name="T43" fmla="*/ 148 h 183"/>
                  <a:gd name="T44" fmla="*/ 398 w 407"/>
                  <a:gd name="T45" fmla="*/ 95 h 183"/>
                  <a:gd name="T46" fmla="*/ 347 w 407"/>
                  <a:gd name="T47" fmla="*/ 65 h 183"/>
                  <a:gd name="T48" fmla="*/ 248 w 407"/>
                  <a:gd name="T49" fmla="*/ 31 h 183"/>
                  <a:gd name="T50" fmla="*/ 215 w 407"/>
                  <a:gd name="T51" fmla="*/ 46 h 183"/>
                  <a:gd name="T52" fmla="*/ 200 w 407"/>
                  <a:gd name="T53" fmla="*/ 47 h 183"/>
                  <a:gd name="T54" fmla="*/ 218 w 407"/>
                  <a:gd name="T55" fmla="*/ 29 h 183"/>
                  <a:gd name="T56" fmla="*/ 206 w 407"/>
                  <a:gd name="T57" fmla="*/ 24 h 183"/>
                  <a:gd name="T58" fmla="*/ 195 w 407"/>
                  <a:gd name="T59" fmla="*/ 36 h 183"/>
                  <a:gd name="T60" fmla="*/ 194 w 407"/>
                  <a:gd name="T61" fmla="*/ 30 h 183"/>
                  <a:gd name="T62" fmla="*/ 197 w 407"/>
                  <a:gd name="T63" fmla="*/ 15 h 183"/>
                  <a:gd name="T64" fmla="*/ 171 w 407"/>
                  <a:gd name="T65" fmla="*/ 25 h 183"/>
                  <a:gd name="T66" fmla="*/ 174 w 407"/>
                  <a:gd name="T67" fmla="*/ 14 h 183"/>
                  <a:gd name="T68" fmla="*/ 180 w 407"/>
                  <a:gd name="T69" fmla="*/ 0 h 183"/>
                  <a:gd name="T70" fmla="*/ 153 w 407"/>
                  <a:gd name="T71" fmla="*/ 12 h 183"/>
                  <a:gd name="T72" fmla="*/ 107 w 407"/>
                  <a:gd name="T73" fmla="*/ 23 h 183"/>
                  <a:gd name="T74" fmla="*/ 95 w 407"/>
                  <a:gd name="T75" fmla="*/ 7 h 183"/>
                  <a:gd name="T76" fmla="*/ 84 w 407"/>
                  <a:gd name="T77" fmla="*/ 25 h 183"/>
                  <a:gd name="T78" fmla="*/ 60 w 407"/>
                  <a:gd name="T79" fmla="*/ 14 h 183"/>
                  <a:gd name="T80" fmla="*/ 51 w 407"/>
                  <a:gd name="T81" fmla="*/ 29 h 183"/>
                  <a:gd name="T82" fmla="*/ 21 w 407"/>
                  <a:gd name="T83" fmla="*/ 24 h 183"/>
                  <a:gd name="T84" fmla="*/ 13 w 407"/>
                  <a:gd name="T85" fmla="*/ 7 h 1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07"/>
                  <a:gd name="T130" fmla="*/ 0 h 183"/>
                  <a:gd name="T131" fmla="*/ 407 w 407"/>
                  <a:gd name="T132" fmla="*/ 183 h 18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07" h="183">
                    <a:moveTo>
                      <a:pt x="13" y="7"/>
                    </a:moveTo>
                    <a:lnTo>
                      <a:pt x="13" y="20"/>
                    </a:lnTo>
                    <a:lnTo>
                      <a:pt x="8" y="15"/>
                    </a:lnTo>
                    <a:lnTo>
                      <a:pt x="3" y="44"/>
                    </a:lnTo>
                    <a:lnTo>
                      <a:pt x="0" y="77"/>
                    </a:lnTo>
                    <a:lnTo>
                      <a:pt x="11" y="113"/>
                    </a:lnTo>
                    <a:lnTo>
                      <a:pt x="36" y="120"/>
                    </a:lnTo>
                    <a:lnTo>
                      <a:pt x="34" y="113"/>
                    </a:lnTo>
                    <a:lnTo>
                      <a:pt x="47" y="124"/>
                    </a:lnTo>
                    <a:lnTo>
                      <a:pt x="59" y="137"/>
                    </a:lnTo>
                    <a:lnTo>
                      <a:pt x="85" y="151"/>
                    </a:lnTo>
                    <a:lnTo>
                      <a:pt x="117" y="154"/>
                    </a:lnTo>
                    <a:lnTo>
                      <a:pt x="156" y="156"/>
                    </a:lnTo>
                    <a:lnTo>
                      <a:pt x="172" y="154"/>
                    </a:lnTo>
                    <a:lnTo>
                      <a:pt x="157" y="146"/>
                    </a:lnTo>
                    <a:lnTo>
                      <a:pt x="151" y="129"/>
                    </a:lnTo>
                    <a:lnTo>
                      <a:pt x="163" y="144"/>
                    </a:lnTo>
                    <a:lnTo>
                      <a:pt x="177" y="153"/>
                    </a:lnTo>
                    <a:lnTo>
                      <a:pt x="191" y="160"/>
                    </a:lnTo>
                    <a:lnTo>
                      <a:pt x="205" y="159"/>
                    </a:lnTo>
                    <a:lnTo>
                      <a:pt x="195" y="151"/>
                    </a:lnTo>
                    <a:lnTo>
                      <a:pt x="186" y="143"/>
                    </a:lnTo>
                    <a:lnTo>
                      <a:pt x="201" y="149"/>
                    </a:lnTo>
                    <a:lnTo>
                      <a:pt x="215" y="160"/>
                    </a:lnTo>
                    <a:lnTo>
                      <a:pt x="262" y="167"/>
                    </a:lnTo>
                    <a:lnTo>
                      <a:pt x="308" y="175"/>
                    </a:lnTo>
                    <a:lnTo>
                      <a:pt x="325" y="174"/>
                    </a:lnTo>
                    <a:lnTo>
                      <a:pt x="308" y="163"/>
                    </a:lnTo>
                    <a:lnTo>
                      <a:pt x="291" y="159"/>
                    </a:lnTo>
                    <a:lnTo>
                      <a:pt x="310" y="158"/>
                    </a:lnTo>
                    <a:lnTo>
                      <a:pt x="324" y="165"/>
                    </a:lnTo>
                    <a:lnTo>
                      <a:pt x="343" y="179"/>
                    </a:lnTo>
                    <a:lnTo>
                      <a:pt x="329" y="158"/>
                    </a:lnTo>
                    <a:lnTo>
                      <a:pt x="312" y="146"/>
                    </a:lnTo>
                    <a:lnTo>
                      <a:pt x="334" y="151"/>
                    </a:lnTo>
                    <a:lnTo>
                      <a:pt x="346" y="168"/>
                    </a:lnTo>
                    <a:lnTo>
                      <a:pt x="349" y="182"/>
                    </a:lnTo>
                    <a:lnTo>
                      <a:pt x="364" y="163"/>
                    </a:lnTo>
                    <a:lnTo>
                      <a:pt x="378" y="154"/>
                    </a:lnTo>
                    <a:lnTo>
                      <a:pt x="370" y="164"/>
                    </a:lnTo>
                    <a:lnTo>
                      <a:pt x="358" y="182"/>
                    </a:lnTo>
                    <a:lnTo>
                      <a:pt x="394" y="174"/>
                    </a:lnTo>
                    <a:lnTo>
                      <a:pt x="402" y="170"/>
                    </a:lnTo>
                    <a:lnTo>
                      <a:pt x="406" y="148"/>
                    </a:lnTo>
                    <a:lnTo>
                      <a:pt x="403" y="117"/>
                    </a:lnTo>
                    <a:lnTo>
                      <a:pt x="398" y="95"/>
                    </a:lnTo>
                    <a:lnTo>
                      <a:pt x="375" y="79"/>
                    </a:lnTo>
                    <a:lnTo>
                      <a:pt x="347" y="65"/>
                    </a:lnTo>
                    <a:lnTo>
                      <a:pt x="293" y="46"/>
                    </a:lnTo>
                    <a:lnTo>
                      <a:pt x="248" y="31"/>
                    </a:lnTo>
                    <a:lnTo>
                      <a:pt x="224" y="30"/>
                    </a:lnTo>
                    <a:lnTo>
                      <a:pt x="215" y="46"/>
                    </a:lnTo>
                    <a:lnTo>
                      <a:pt x="184" y="62"/>
                    </a:lnTo>
                    <a:lnTo>
                      <a:pt x="200" y="47"/>
                    </a:lnTo>
                    <a:lnTo>
                      <a:pt x="212" y="40"/>
                    </a:lnTo>
                    <a:lnTo>
                      <a:pt x="218" y="29"/>
                    </a:lnTo>
                    <a:lnTo>
                      <a:pt x="215" y="24"/>
                    </a:lnTo>
                    <a:lnTo>
                      <a:pt x="206" y="24"/>
                    </a:lnTo>
                    <a:lnTo>
                      <a:pt x="201" y="30"/>
                    </a:lnTo>
                    <a:lnTo>
                      <a:pt x="195" y="36"/>
                    </a:lnTo>
                    <a:lnTo>
                      <a:pt x="182" y="41"/>
                    </a:lnTo>
                    <a:lnTo>
                      <a:pt x="194" y="30"/>
                    </a:lnTo>
                    <a:lnTo>
                      <a:pt x="200" y="21"/>
                    </a:lnTo>
                    <a:lnTo>
                      <a:pt x="197" y="15"/>
                    </a:lnTo>
                    <a:lnTo>
                      <a:pt x="185" y="11"/>
                    </a:lnTo>
                    <a:lnTo>
                      <a:pt x="171" y="25"/>
                    </a:lnTo>
                    <a:lnTo>
                      <a:pt x="157" y="34"/>
                    </a:lnTo>
                    <a:lnTo>
                      <a:pt x="174" y="14"/>
                    </a:lnTo>
                    <a:lnTo>
                      <a:pt x="180" y="6"/>
                    </a:lnTo>
                    <a:lnTo>
                      <a:pt x="180" y="0"/>
                    </a:lnTo>
                    <a:lnTo>
                      <a:pt x="165" y="2"/>
                    </a:lnTo>
                    <a:lnTo>
                      <a:pt x="153" y="12"/>
                    </a:lnTo>
                    <a:lnTo>
                      <a:pt x="145" y="19"/>
                    </a:lnTo>
                    <a:lnTo>
                      <a:pt x="107" y="23"/>
                    </a:lnTo>
                    <a:lnTo>
                      <a:pt x="107" y="12"/>
                    </a:lnTo>
                    <a:lnTo>
                      <a:pt x="95" y="7"/>
                    </a:lnTo>
                    <a:lnTo>
                      <a:pt x="95" y="22"/>
                    </a:lnTo>
                    <a:lnTo>
                      <a:pt x="84" y="25"/>
                    </a:lnTo>
                    <a:lnTo>
                      <a:pt x="59" y="29"/>
                    </a:lnTo>
                    <a:lnTo>
                      <a:pt x="60" y="14"/>
                    </a:lnTo>
                    <a:lnTo>
                      <a:pt x="51" y="14"/>
                    </a:lnTo>
                    <a:lnTo>
                      <a:pt x="51" y="29"/>
                    </a:lnTo>
                    <a:lnTo>
                      <a:pt x="36" y="28"/>
                    </a:lnTo>
                    <a:lnTo>
                      <a:pt x="21" y="24"/>
                    </a:lnTo>
                    <a:lnTo>
                      <a:pt x="20" y="12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18" name="Freeform 252"/>
              <p:cNvSpPr>
                <a:spLocks/>
              </p:cNvSpPr>
              <p:nvPr/>
            </p:nvSpPr>
            <p:spPr bwMode="auto">
              <a:xfrm>
                <a:off x="479" y="3449"/>
                <a:ext cx="52" cy="4"/>
              </a:xfrm>
              <a:custGeom>
                <a:avLst/>
                <a:gdLst>
                  <a:gd name="T0" fmla="*/ 0 w 52"/>
                  <a:gd name="T1" fmla="*/ 0 h 4"/>
                  <a:gd name="T2" fmla="*/ 24 w 52"/>
                  <a:gd name="T3" fmla="*/ 3 h 4"/>
                  <a:gd name="T4" fmla="*/ 51 w 52"/>
                  <a:gd name="T5" fmla="*/ 2 h 4"/>
                  <a:gd name="T6" fmla="*/ 0 w 5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4"/>
                  <a:gd name="T14" fmla="*/ 52 w 5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4">
                    <a:moveTo>
                      <a:pt x="0" y="0"/>
                    </a:moveTo>
                    <a:lnTo>
                      <a:pt x="24" y="3"/>
                    </a:lnTo>
                    <a:lnTo>
                      <a:pt x="51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19" name="Freeform 253"/>
              <p:cNvSpPr>
                <a:spLocks/>
              </p:cNvSpPr>
              <p:nvPr/>
            </p:nvSpPr>
            <p:spPr bwMode="auto">
              <a:xfrm>
                <a:off x="425" y="3431"/>
                <a:ext cx="28" cy="7"/>
              </a:xfrm>
              <a:custGeom>
                <a:avLst/>
                <a:gdLst>
                  <a:gd name="T0" fmla="*/ 0 w 28"/>
                  <a:gd name="T1" fmla="*/ 0 h 7"/>
                  <a:gd name="T2" fmla="*/ 7 w 28"/>
                  <a:gd name="T3" fmla="*/ 4 h 7"/>
                  <a:gd name="T4" fmla="*/ 27 w 28"/>
                  <a:gd name="T5" fmla="*/ 6 h 7"/>
                  <a:gd name="T6" fmla="*/ 6 w 28"/>
                  <a:gd name="T7" fmla="*/ 6 h 7"/>
                  <a:gd name="T8" fmla="*/ 0 w 2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7"/>
                  <a:gd name="T17" fmla="*/ 28 w 2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7">
                    <a:moveTo>
                      <a:pt x="0" y="0"/>
                    </a:moveTo>
                    <a:lnTo>
                      <a:pt x="7" y="4"/>
                    </a:lnTo>
                    <a:lnTo>
                      <a:pt x="27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0" name="Freeform 254"/>
              <p:cNvSpPr>
                <a:spLocks/>
              </p:cNvSpPr>
              <p:nvPr/>
            </p:nvSpPr>
            <p:spPr bwMode="auto">
              <a:xfrm>
                <a:off x="568" y="3421"/>
                <a:ext cx="47" cy="26"/>
              </a:xfrm>
              <a:custGeom>
                <a:avLst/>
                <a:gdLst>
                  <a:gd name="T0" fmla="*/ 0 w 47"/>
                  <a:gd name="T1" fmla="*/ 0 h 26"/>
                  <a:gd name="T2" fmla="*/ 21 w 47"/>
                  <a:gd name="T3" fmla="*/ 3 h 26"/>
                  <a:gd name="T4" fmla="*/ 25 w 47"/>
                  <a:gd name="T5" fmla="*/ 5 h 26"/>
                  <a:gd name="T6" fmla="*/ 25 w 47"/>
                  <a:gd name="T7" fmla="*/ 13 h 26"/>
                  <a:gd name="T8" fmla="*/ 26 w 47"/>
                  <a:gd name="T9" fmla="*/ 22 h 26"/>
                  <a:gd name="T10" fmla="*/ 46 w 47"/>
                  <a:gd name="T11" fmla="*/ 25 h 26"/>
                  <a:gd name="T12" fmla="*/ 22 w 47"/>
                  <a:gd name="T13" fmla="*/ 24 h 26"/>
                  <a:gd name="T14" fmla="*/ 18 w 47"/>
                  <a:gd name="T15" fmla="*/ 9 h 26"/>
                  <a:gd name="T16" fmla="*/ 0 w 47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6"/>
                  <a:gd name="T29" fmla="*/ 47 w 47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6">
                    <a:moveTo>
                      <a:pt x="0" y="0"/>
                    </a:moveTo>
                    <a:lnTo>
                      <a:pt x="21" y="3"/>
                    </a:lnTo>
                    <a:lnTo>
                      <a:pt x="25" y="5"/>
                    </a:lnTo>
                    <a:lnTo>
                      <a:pt x="25" y="13"/>
                    </a:lnTo>
                    <a:lnTo>
                      <a:pt x="26" y="22"/>
                    </a:lnTo>
                    <a:lnTo>
                      <a:pt x="46" y="25"/>
                    </a:lnTo>
                    <a:lnTo>
                      <a:pt x="22" y="24"/>
                    </a:lnTo>
                    <a:lnTo>
                      <a:pt x="1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1" name="Freeform 255"/>
              <p:cNvSpPr>
                <a:spLocks/>
              </p:cNvSpPr>
              <p:nvPr/>
            </p:nvSpPr>
            <p:spPr bwMode="auto">
              <a:xfrm>
                <a:off x="620" y="3496"/>
                <a:ext cx="167" cy="42"/>
              </a:xfrm>
              <a:custGeom>
                <a:avLst/>
                <a:gdLst>
                  <a:gd name="T0" fmla="*/ 0 w 167"/>
                  <a:gd name="T1" fmla="*/ 0 h 42"/>
                  <a:gd name="T2" fmla="*/ 42 w 167"/>
                  <a:gd name="T3" fmla="*/ 1 h 42"/>
                  <a:gd name="T4" fmla="*/ 86 w 167"/>
                  <a:gd name="T5" fmla="*/ 12 h 42"/>
                  <a:gd name="T6" fmla="*/ 118 w 167"/>
                  <a:gd name="T7" fmla="*/ 14 h 42"/>
                  <a:gd name="T8" fmla="*/ 144 w 167"/>
                  <a:gd name="T9" fmla="*/ 19 h 42"/>
                  <a:gd name="T10" fmla="*/ 154 w 167"/>
                  <a:gd name="T11" fmla="*/ 33 h 42"/>
                  <a:gd name="T12" fmla="*/ 166 w 167"/>
                  <a:gd name="T13" fmla="*/ 41 h 42"/>
                  <a:gd name="T14" fmla="*/ 154 w 167"/>
                  <a:gd name="T15" fmla="*/ 38 h 42"/>
                  <a:gd name="T16" fmla="*/ 142 w 167"/>
                  <a:gd name="T17" fmla="*/ 23 h 42"/>
                  <a:gd name="T18" fmla="*/ 107 w 167"/>
                  <a:gd name="T19" fmla="*/ 15 h 42"/>
                  <a:gd name="T20" fmla="*/ 86 w 167"/>
                  <a:gd name="T21" fmla="*/ 15 h 42"/>
                  <a:gd name="T22" fmla="*/ 69 w 167"/>
                  <a:gd name="T23" fmla="*/ 12 h 42"/>
                  <a:gd name="T24" fmla="*/ 40 w 167"/>
                  <a:gd name="T25" fmla="*/ 4 h 42"/>
                  <a:gd name="T26" fmla="*/ 0 w 167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7"/>
                  <a:gd name="T43" fmla="*/ 0 h 42"/>
                  <a:gd name="T44" fmla="*/ 167 w 167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7" h="42">
                    <a:moveTo>
                      <a:pt x="0" y="0"/>
                    </a:moveTo>
                    <a:lnTo>
                      <a:pt x="42" y="1"/>
                    </a:lnTo>
                    <a:lnTo>
                      <a:pt x="86" y="12"/>
                    </a:lnTo>
                    <a:lnTo>
                      <a:pt x="118" y="14"/>
                    </a:lnTo>
                    <a:lnTo>
                      <a:pt x="144" y="19"/>
                    </a:lnTo>
                    <a:lnTo>
                      <a:pt x="154" y="33"/>
                    </a:lnTo>
                    <a:lnTo>
                      <a:pt x="166" y="41"/>
                    </a:lnTo>
                    <a:lnTo>
                      <a:pt x="154" y="38"/>
                    </a:lnTo>
                    <a:lnTo>
                      <a:pt x="142" y="23"/>
                    </a:lnTo>
                    <a:lnTo>
                      <a:pt x="107" y="15"/>
                    </a:lnTo>
                    <a:lnTo>
                      <a:pt x="86" y="15"/>
                    </a:lnTo>
                    <a:lnTo>
                      <a:pt x="69" y="12"/>
                    </a:lnTo>
                    <a:lnTo>
                      <a:pt x="4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6" name="Group 256"/>
            <p:cNvGrpSpPr>
              <a:grpSpLocks/>
            </p:cNvGrpSpPr>
            <p:nvPr/>
          </p:nvGrpSpPr>
          <p:grpSpPr bwMode="auto">
            <a:xfrm>
              <a:off x="4743" y="3065"/>
              <a:ext cx="87" cy="48"/>
              <a:chOff x="586" y="3129"/>
              <a:chExt cx="174" cy="109"/>
            </a:xfrm>
          </p:grpSpPr>
          <p:grpSp>
            <p:nvGrpSpPr>
              <p:cNvPr id="27" name="Group 257"/>
              <p:cNvGrpSpPr>
                <a:grpSpLocks/>
              </p:cNvGrpSpPr>
              <p:nvPr/>
            </p:nvGrpSpPr>
            <p:grpSpPr bwMode="auto">
              <a:xfrm>
                <a:off x="608" y="3129"/>
                <a:ext cx="152" cy="88"/>
                <a:chOff x="608" y="3129"/>
                <a:chExt cx="152" cy="88"/>
              </a:xfrm>
            </p:grpSpPr>
            <p:sp>
              <p:nvSpPr>
                <p:cNvPr id="16507" name="Freeform 258"/>
                <p:cNvSpPr>
                  <a:spLocks/>
                </p:cNvSpPr>
                <p:nvPr/>
              </p:nvSpPr>
              <p:spPr bwMode="auto">
                <a:xfrm>
                  <a:off x="608" y="3129"/>
                  <a:ext cx="152" cy="88"/>
                </a:xfrm>
                <a:custGeom>
                  <a:avLst/>
                  <a:gdLst>
                    <a:gd name="T0" fmla="*/ 14 w 152"/>
                    <a:gd name="T1" fmla="*/ 87 h 88"/>
                    <a:gd name="T2" fmla="*/ 23 w 152"/>
                    <a:gd name="T3" fmla="*/ 84 h 88"/>
                    <a:gd name="T4" fmla="*/ 30 w 152"/>
                    <a:gd name="T5" fmla="*/ 81 h 88"/>
                    <a:gd name="T6" fmla="*/ 38 w 152"/>
                    <a:gd name="T7" fmla="*/ 78 h 88"/>
                    <a:gd name="T8" fmla="*/ 50 w 152"/>
                    <a:gd name="T9" fmla="*/ 81 h 88"/>
                    <a:gd name="T10" fmla="*/ 59 w 152"/>
                    <a:gd name="T11" fmla="*/ 81 h 88"/>
                    <a:gd name="T12" fmla="*/ 66 w 152"/>
                    <a:gd name="T13" fmla="*/ 78 h 88"/>
                    <a:gd name="T14" fmla="*/ 70 w 152"/>
                    <a:gd name="T15" fmla="*/ 76 h 88"/>
                    <a:gd name="T16" fmla="*/ 76 w 152"/>
                    <a:gd name="T17" fmla="*/ 73 h 88"/>
                    <a:gd name="T18" fmla="*/ 81 w 152"/>
                    <a:gd name="T19" fmla="*/ 68 h 88"/>
                    <a:gd name="T20" fmla="*/ 85 w 152"/>
                    <a:gd name="T21" fmla="*/ 63 h 88"/>
                    <a:gd name="T22" fmla="*/ 93 w 152"/>
                    <a:gd name="T23" fmla="*/ 56 h 88"/>
                    <a:gd name="T24" fmla="*/ 103 w 152"/>
                    <a:gd name="T25" fmla="*/ 59 h 88"/>
                    <a:gd name="T26" fmla="*/ 109 w 152"/>
                    <a:gd name="T27" fmla="*/ 59 h 88"/>
                    <a:gd name="T28" fmla="*/ 112 w 152"/>
                    <a:gd name="T29" fmla="*/ 58 h 88"/>
                    <a:gd name="T30" fmla="*/ 114 w 152"/>
                    <a:gd name="T31" fmla="*/ 56 h 88"/>
                    <a:gd name="T32" fmla="*/ 116 w 152"/>
                    <a:gd name="T33" fmla="*/ 53 h 88"/>
                    <a:gd name="T34" fmla="*/ 115 w 152"/>
                    <a:gd name="T35" fmla="*/ 49 h 88"/>
                    <a:gd name="T36" fmla="*/ 112 w 152"/>
                    <a:gd name="T37" fmla="*/ 46 h 88"/>
                    <a:gd name="T38" fmla="*/ 109 w 152"/>
                    <a:gd name="T39" fmla="*/ 45 h 88"/>
                    <a:gd name="T40" fmla="*/ 101 w 152"/>
                    <a:gd name="T41" fmla="*/ 43 h 88"/>
                    <a:gd name="T42" fmla="*/ 91 w 152"/>
                    <a:gd name="T43" fmla="*/ 39 h 88"/>
                    <a:gd name="T44" fmla="*/ 99 w 152"/>
                    <a:gd name="T45" fmla="*/ 32 h 88"/>
                    <a:gd name="T46" fmla="*/ 109 w 152"/>
                    <a:gd name="T47" fmla="*/ 28 h 88"/>
                    <a:gd name="T48" fmla="*/ 117 w 152"/>
                    <a:gd name="T49" fmla="*/ 28 h 88"/>
                    <a:gd name="T50" fmla="*/ 126 w 152"/>
                    <a:gd name="T51" fmla="*/ 28 h 88"/>
                    <a:gd name="T52" fmla="*/ 132 w 152"/>
                    <a:gd name="T53" fmla="*/ 30 h 88"/>
                    <a:gd name="T54" fmla="*/ 140 w 152"/>
                    <a:gd name="T55" fmla="*/ 30 h 88"/>
                    <a:gd name="T56" fmla="*/ 142 w 152"/>
                    <a:gd name="T57" fmla="*/ 28 h 88"/>
                    <a:gd name="T58" fmla="*/ 143 w 152"/>
                    <a:gd name="T59" fmla="*/ 24 h 88"/>
                    <a:gd name="T60" fmla="*/ 147 w 152"/>
                    <a:gd name="T61" fmla="*/ 24 h 88"/>
                    <a:gd name="T62" fmla="*/ 149 w 152"/>
                    <a:gd name="T63" fmla="*/ 23 h 88"/>
                    <a:gd name="T64" fmla="*/ 151 w 152"/>
                    <a:gd name="T65" fmla="*/ 20 h 88"/>
                    <a:gd name="T66" fmla="*/ 149 w 152"/>
                    <a:gd name="T67" fmla="*/ 17 h 88"/>
                    <a:gd name="T68" fmla="*/ 147 w 152"/>
                    <a:gd name="T69" fmla="*/ 16 h 88"/>
                    <a:gd name="T70" fmla="*/ 143 w 152"/>
                    <a:gd name="T71" fmla="*/ 13 h 88"/>
                    <a:gd name="T72" fmla="*/ 140 w 152"/>
                    <a:gd name="T73" fmla="*/ 10 h 88"/>
                    <a:gd name="T74" fmla="*/ 137 w 152"/>
                    <a:gd name="T75" fmla="*/ 8 h 88"/>
                    <a:gd name="T76" fmla="*/ 132 w 152"/>
                    <a:gd name="T77" fmla="*/ 6 h 88"/>
                    <a:gd name="T78" fmla="*/ 128 w 152"/>
                    <a:gd name="T79" fmla="*/ 6 h 88"/>
                    <a:gd name="T80" fmla="*/ 110 w 152"/>
                    <a:gd name="T81" fmla="*/ 3 h 88"/>
                    <a:gd name="T82" fmla="*/ 106 w 152"/>
                    <a:gd name="T83" fmla="*/ 1 h 88"/>
                    <a:gd name="T84" fmla="*/ 102 w 152"/>
                    <a:gd name="T85" fmla="*/ 0 h 88"/>
                    <a:gd name="T86" fmla="*/ 97 w 152"/>
                    <a:gd name="T87" fmla="*/ 1 h 88"/>
                    <a:gd name="T88" fmla="*/ 91 w 152"/>
                    <a:gd name="T89" fmla="*/ 3 h 88"/>
                    <a:gd name="T90" fmla="*/ 76 w 152"/>
                    <a:gd name="T91" fmla="*/ 13 h 88"/>
                    <a:gd name="T92" fmla="*/ 68 w 152"/>
                    <a:gd name="T93" fmla="*/ 15 h 88"/>
                    <a:gd name="T94" fmla="*/ 62 w 152"/>
                    <a:gd name="T95" fmla="*/ 16 h 88"/>
                    <a:gd name="T96" fmla="*/ 57 w 152"/>
                    <a:gd name="T97" fmla="*/ 20 h 88"/>
                    <a:gd name="T98" fmla="*/ 54 w 152"/>
                    <a:gd name="T99" fmla="*/ 25 h 88"/>
                    <a:gd name="T100" fmla="*/ 40 w 152"/>
                    <a:gd name="T101" fmla="*/ 35 h 88"/>
                    <a:gd name="T102" fmla="*/ 35 w 152"/>
                    <a:gd name="T103" fmla="*/ 40 h 88"/>
                    <a:gd name="T104" fmla="*/ 27 w 152"/>
                    <a:gd name="T105" fmla="*/ 49 h 88"/>
                    <a:gd name="T106" fmla="*/ 22 w 152"/>
                    <a:gd name="T107" fmla="*/ 53 h 88"/>
                    <a:gd name="T108" fmla="*/ 0 w 152"/>
                    <a:gd name="T109" fmla="*/ 53 h 88"/>
                    <a:gd name="T110" fmla="*/ 14 w 152"/>
                    <a:gd name="T111" fmla="*/ 87 h 8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2"/>
                    <a:gd name="T169" fmla="*/ 0 h 88"/>
                    <a:gd name="T170" fmla="*/ 152 w 152"/>
                    <a:gd name="T171" fmla="*/ 88 h 8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2" h="88">
                      <a:moveTo>
                        <a:pt x="14" y="87"/>
                      </a:moveTo>
                      <a:lnTo>
                        <a:pt x="23" y="84"/>
                      </a:lnTo>
                      <a:lnTo>
                        <a:pt x="30" y="81"/>
                      </a:lnTo>
                      <a:lnTo>
                        <a:pt x="38" y="78"/>
                      </a:lnTo>
                      <a:lnTo>
                        <a:pt x="50" y="81"/>
                      </a:lnTo>
                      <a:lnTo>
                        <a:pt x="59" y="81"/>
                      </a:lnTo>
                      <a:lnTo>
                        <a:pt x="66" y="78"/>
                      </a:lnTo>
                      <a:lnTo>
                        <a:pt x="70" y="76"/>
                      </a:lnTo>
                      <a:lnTo>
                        <a:pt x="76" y="73"/>
                      </a:lnTo>
                      <a:lnTo>
                        <a:pt x="81" y="68"/>
                      </a:lnTo>
                      <a:lnTo>
                        <a:pt x="85" y="63"/>
                      </a:lnTo>
                      <a:lnTo>
                        <a:pt x="93" y="56"/>
                      </a:lnTo>
                      <a:lnTo>
                        <a:pt x="103" y="59"/>
                      </a:lnTo>
                      <a:lnTo>
                        <a:pt x="109" y="59"/>
                      </a:lnTo>
                      <a:lnTo>
                        <a:pt x="112" y="58"/>
                      </a:lnTo>
                      <a:lnTo>
                        <a:pt x="114" y="56"/>
                      </a:lnTo>
                      <a:lnTo>
                        <a:pt x="116" y="53"/>
                      </a:lnTo>
                      <a:lnTo>
                        <a:pt x="115" y="49"/>
                      </a:lnTo>
                      <a:lnTo>
                        <a:pt x="112" y="46"/>
                      </a:lnTo>
                      <a:lnTo>
                        <a:pt x="109" y="45"/>
                      </a:lnTo>
                      <a:lnTo>
                        <a:pt x="101" y="43"/>
                      </a:lnTo>
                      <a:lnTo>
                        <a:pt x="91" y="39"/>
                      </a:lnTo>
                      <a:lnTo>
                        <a:pt x="99" y="32"/>
                      </a:lnTo>
                      <a:lnTo>
                        <a:pt x="109" y="28"/>
                      </a:lnTo>
                      <a:lnTo>
                        <a:pt x="117" y="28"/>
                      </a:lnTo>
                      <a:lnTo>
                        <a:pt x="126" y="28"/>
                      </a:lnTo>
                      <a:lnTo>
                        <a:pt x="132" y="30"/>
                      </a:lnTo>
                      <a:lnTo>
                        <a:pt x="140" y="30"/>
                      </a:lnTo>
                      <a:lnTo>
                        <a:pt x="142" y="28"/>
                      </a:lnTo>
                      <a:lnTo>
                        <a:pt x="143" y="24"/>
                      </a:lnTo>
                      <a:lnTo>
                        <a:pt x="147" y="24"/>
                      </a:lnTo>
                      <a:lnTo>
                        <a:pt x="149" y="23"/>
                      </a:lnTo>
                      <a:lnTo>
                        <a:pt x="151" y="20"/>
                      </a:lnTo>
                      <a:lnTo>
                        <a:pt x="149" y="17"/>
                      </a:lnTo>
                      <a:lnTo>
                        <a:pt x="147" y="16"/>
                      </a:lnTo>
                      <a:lnTo>
                        <a:pt x="143" y="13"/>
                      </a:lnTo>
                      <a:lnTo>
                        <a:pt x="140" y="10"/>
                      </a:lnTo>
                      <a:lnTo>
                        <a:pt x="137" y="8"/>
                      </a:lnTo>
                      <a:lnTo>
                        <a:pt x="132" y="6"/>
                      </a:lnTo>
                      <a:lnTo>
                        <a:pt x="128" y="6"/>
                      </a:lnTo>
                      <a:lnTo>
                        <a:pt x="110" y="3"/>
                      </a:lnTo>
                      <a:lnTo>
                        <a:pt x="106" y="1"/>
                      </a:lnTo>
                      <a:lnTo>
                        <a:pt x="102" y="0"/>
                      </a:lnTo>
                      <a:lnTo>
                        <a:pt x="97" y="1"/>
                      </a:lnTo>
                      <a:lnTo>
                        <a:pt x="91" y="3"/>
                      </a:lnTo>
                      <a:lnTo>
                        <a:pt x="76" y="13"/>
                      </a:lnTo>
                      <a:lnTo>
                        <a:pt x="68" y="15"/>
                      </a:lnTo>
                      <a:lnTo>
                        <a:pt x="62" y="16"/>
                      </a:lnTo>
                      <a:lnTo>
                        <a:pt x="57" y="20"/>
                      </a:lnTo>
                      <a:lnTo>
                        <a:pt x="54" y="25"/>
                      </a:lnTo>
                      <a:lnTo>
                        <a:pt x="40" y="35"/>
                      </a:lnTo>
                      <a:lnTo>
                        <a:pt x="35" y="40"/>
                      </a:lnTo>
                      <a:lnTo>
                        <a:pt x="27" y="49"/>
                      </a:lnTo>
                      <a:lnTo>
                        <a:pt x="22" y="53"/>
                      </a:lnTo>
                      <a:lnTo>
                        <a:pt x="0" y="53"/>
                      </a:lnTo>
                      <a:lnTo>
                        <a:pt x="14" y="87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8" name="Freeform 259"/>
                <p:cNvSpPr>
                  <a:spLocks/>
                </p:cNvSpPr>
                <p:nvPr/>
              </p:nvSpPr>
              <p:spPr bwMode="auto">
                <a:xfrm>
                  <a:off x="670" y="3167"/>
                  <a:ext cx="32" cy="4"/>
                </a:xfrm>
                <a:custGeom>
                  <a:avLst/>
                  <a:gdLst>
                    <a:gd name="T0" fmla="*/ 31 w 32"/>
                    <a:gd name="T1" fmla="*/ 0 h 4"/>
                    <a:gd name="T2" fmla="*/ 30 w 32"/>
                    <a:gd name="T3" fmla="*/ 1 h 4"/>
                    <a:gd name="T4" fmla="*/ 25 w 32"/>
                    <a:gd name="T5" fmla="*/ 1 h 4"/>
                    <a:gd name="T6" fmla="*/ 22 w 32"/>
                    <a:gd name="T7" fmla="*/ 1 h 4"/>
                    <a:gd name="T8" fmla="*/ 18 w 32"/>
                    <a:gd name="T9" fmla="*/ 2 h 4"/>
                    <a:gd name="T10" fmla="*/ 12 w 32"/>
                    <a:gd name="T11" fmla="*/ 3 h 4"/>
                    <a:gd name="T12" fmla="*/ 5 w 32"/>
                    <a:gd name="T13" fmla="*/ 3 h 4"/>
                    <a:gd name="T14" fmla="*/ 0 w 32"/>
                    <a:gd name="T15" fmla="*/ 3 h 4"/>
                    <a:gd name="T16" fmla="*/ 4 w 32"/>
                    <a:gd name="T17" fmla="*/ 2 h 4"/>
                    <a:gd name="T18" fmla="*/ 9 w 32"/>
                    <a:gd name="T19" fmla="*/ 2 h 4"/>
                    <a:gd name="T20" fmla="*/ 13 w 32"/>
                    <a:gd name="T21" fmla="*/ 2 h 4"/>
                    <a:gd name="T22" fmla="*/ 18 w 32"/>
                    <a:gd name="T23" fmla="*/ 2 h 4"/>
                    <a:gd name="T24" fmla="*/ 22 w 32"/>
                    <a:gd name="T25" fmla="*/ 1 h 4"/>
                    <a:gd name="T26" fmla="*/ 23 w 32"/>
                    <a:gd name="T27" fmla="*/ 0 h 4"/>
                    <a:gd name="T28" fmla="*/ 31 w 32"/>
                    <a:gd name="T29" fmla="*/ 0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"/>
                    <a:gd name="T46" fmla="*/ 0 h 4"/>
                    <a:gd name="T47" fmla="*/ 32 w 32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" h="4">
                      <a:moveTo>
                        <a:pt x="31" y="0"/>
                      </a:moveTo>
                      <a:lnTo>
                        <a:pt x="30" y="1"/>
                      </a:lnTo>
                      <a:lnTo>
                        <a:pt x="25" y="1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2" y="3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4" y="2"/>
                      </a:ln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8" y="2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9" name="Freeform 260"/>
                <p:cNvSpPr>
                  <a:spLocks/>
                </p:cNvSpPr>
                <p:nvPr/>
              </p:nvSpPr>
              <p:spPr bwMode="auto">
                <a:xfrm>
                  <a:off x="714" y="3175"/>
                  <a:ext cx="3" cy="2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0 h 2"/>
                    <a:gd name="T4" fmla="*/ 1 w 3"/>
                    <a:gd name="T5" fmla="*/ 1 h 2"/>
                    <a:gd name="T6" fmla="*/ 2 w 3"/>
                    <a:gd name="T7" fmla="*/ 1 h 2"/>
                    <a:gd name="T8" fmla="*/ 0 w 3"/>
                    <a:gd name="T9" fmla="*/ 1 h 2"/>
                    <a:gd name="T10" fmla="*/ 0 w 3"/>
                    <a:gd name="T11" fmla="*/ 0 h 2"/>
                    <a:gd name="T12" fmla="*/ 2 w 3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2"/>
                    <a:gd name="T23" fmla="*/ 3 w 3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0" name="Freeform 261"/>
                <p:cNvSpPr>
                  <a:spLocks/>
                </p:cNvSpPr>
                <p:nvPr/>
              </p:nvSpPr>
              <p:spPr bwMode="auto">
                <a:xfrm>
                  <a:off x="737" y="3142"/>
                  <a:ext cx="16" cy="5"/>
                </a:xfrm>
                <a:custGeom>
                  <a:avLst/>
                  <a:gdLst>
                    <a:gd name="T0" fmla="*/ 15 w 16"/>
                    <a:gd name="T1" fmla="*/ 4 h 5"/>
                    <a:gd name="T2" fmla="*/ 13 w 16"/>
                    <a:gd name="T3" fmla="*/ 4 h 5"/>
                    <a:gd name="T4" fmla="*/ 11 w 16"/>
                    <a:gd name="T5" fmla="*/ 3 h 5"/>
                    <a:gd name="T6" fmla="*/ 8 w 16"/>
                    <a:gd name="T7" fmla="*/ 2 h 5"/>
                    <a:gd name="T8" fmla="*/ 7 w 16"/>
                    <a:gd name="T9" fmla="*/ 1 h 5"/>
                    <a:gd name="T10" fmla="*/ 5 w 16"/>
                    <a:gd name="T11" fmla="*/ 1 h 5"/>
                    <a:gd name="T12" fmla="*/ 2 w 16"/>
                    <a:gd name="T13" fmla="*/ 0 h 5"/>
                    <a:gd name="T14" fmla="*/ 0 w 16"/>
                    <a:gd name="T15" fmla="*/ 0 h 5"/>
                    <a:gd name="T16" fmla="*/ 3 w 16"/>
                    <a:gd name="T17" fmla="*/ 0 h 5"/>
                    <a:gd name="T18" fmla="*/ 6 w 16"/>
                    <a:gd name="T19" fmla="*/ 0 h 5"/>
                    <a:gd name="T20" fmla="*/ 8 w 16"/>
                    <a:gd name="T21" fmla="*/ 1 h 5"/>
                    <a:gd name="T22" fmla="*/ 10 w 16"/>
                    <a:gd name="T23" fmla="*/ 2 h 5"/>
                    <a:gd name="T24" fmla="*/ 15 w 16"/>
                    <a:gd name="T25" fmla="*/ 4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5"/>
                    <a:gd name="T41" fmla="*/ 16 w 16"/>
                    <a:gd name="T42" fmla="*/ 5 h 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5">
                      <a:moveTo>
                        <a:pt x="15" y="4"/>
                      </a:moveTo>
                      <a:lnTo>
                        <a:pt x="13" y="4"/>
                      </a:lnTo>
                      <a:lnTo>
                        <a:pt x="11" y="3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1" name="Freeform 262"/>
                <p:cNvSpPr>
                  <a:spLocks/>
                </p:cNvSpPr>
                <p:nvPr/>
              </p:nvSpPr>
              <p:spPr bwMode="auto">
                <a:xfrm>
                  <a:off x="694" y="3138"/>
                  <a:ext cx="28" cy="3"/>
                </a:xfrm>
                <a:custGeom>
                  <a:avLst/>
                  <a:gdLst>
                    <a:gd name="T0" fmla="*/ 27 w 28"/>
                    <a:gd name="T1" fmla="*/ 0 h 3"/>
                    <a:gd name="T2" fmla="*/ 21 w 28"/>
                    <a:gd name="T3" fmla="*/ 0 h 3"/>
                    <a:gd name="T4" fmla="*/ 18 w 28"/>
                    <a:gd name="T5" fmla="*/ 0 h 3"/>
                    <a:gd name="T6" fmla="*/ 17 w 28"/>
                    <a:gd name="T7" fmla="*/ 0 h 3"/>
                    <a:gd name="T8" fmla="*/ 13 w 28"/>
                    <a:gd name="T9" fmla="*/ 0 h 3"/>
                    <a:gd name="T10" fmla="*/ 12 w 28"/>
                    <a:gd name="T11" fmla="*/ 1 h 3"/>
                    <a:gd name="T12" fmla="*/ 9 w 28"/>
                    <a:gd name="T13" fmla="*/ 1 h 3"/>
                    <a:gd name="T14" fmla="*/ 4 w 28"/>
                    <a:gd name="T15" fmla="*/ 2 h 3"/>
                    <a:gd name="T16" fmla="*/ 0 w 28"/>
                    <a:gd name="T17" fmla="*/ 2 h 3"/>
                    <a:gd name="T18" fmla="*/ 4 w 28"/>
                    <a:gd name="T19" fmla="*/ 2 h 3"/>
                    <a:gd name="T20" fmla="*/ 6 w 28"/>
                    <a:gd name="T21" fmla="*/ 2 h 3"/>
                    <a:gd name="T22" fmla="*/ 12 w 28"/>
                    <a:gd name="T23" fmla="*/ 1 h 3"/>
                    <a:gd name="T24" fmla="*/ 14 w 28"/>
                    <a:gd name="T25" fmla="*/ 0 h 3"/>
                    <a:gd name="T26" fmla="*/ 18 w 28"/>
                    <a:gd name="T27" fmla="*/ 0 h 3"/>
                    <a:gd name="T28" fmla="*/ 21 w 28"/>
                    <a:gd name="T29" fmla="*/ 0 h 3"/>
                    <a:gd name="T30" fmla="*/ 27 w 28"/>
                    <a:gd name="T31" fmla="*/ 0 h 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"/>
                    <a:gd name="T49" fmla="*/ 0 h 3"/>
                    <a:gd name="T50" fmla="*/ 28 w 28"/>
                    <a:gd name="T51" fmla="*/ 3 h 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" h="3">
                      <a:moveTo>
                        <a:pt x="27" y="0"/>
                      </a:move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2" name="Freeform 263"/>
                <p:cNvSpPr>
                  <a:spLocks/>
                </p:cNvSpPr>
                <p:nvPr/>
              </p:nvSpPr>
              <p:spPr bwMode="auto">
                <a:xfrm>
                  <a:off x="746" y="31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3" name="Freeform 264"/>
                <p:cNvSpPr>
                  <a:spLocks/>
                </p:cNvSpPr>
                <p:nvPr/>
              </p:nvSpPr>
              <p:spPr bwMode="auto">
                <a:xfrm>
                  <a:off x="753" y="314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4" name="Freeform 265"/>
                <p:cNvSpPr>
                  <a:spLocks/>
                </p:cNvSpPr>
                <p:nvPr/>
              </p:nvSpPr>
              <p:spPr bwMode="auto">
                <a:xfrm>
                  <a:off x="669" y="3152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1 w 2"/>
                    <a:gd name="T3" fmla="*/ 1 h 4"/>
                    <a:gd name="T4" fmla="*/ 0 w 2"/>
                    <a:gd name="T5" fmla="*/ 3 h 4"/>
                    <a:gd name="T6" fmla="*/ 0 w 2"/>
                    <a:gd name="T7" fmla="*/ 3 h 4"/>
                    <a:gd name="T8" fmla="*/ 1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5" name="Freeform 266"/>
                <p:cNvSpPr>
                  <a:spLocks/>
                </p:cNvSpPr>
                <p:nvPr/>
              </p:nvSpPr>
              <p:spPr bwMode="auto">
                <a:xfrm>
                  <a:off x="641" y="3193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2 w 4"/>
                    <a:gd name="T3" fmla="*/ 1 h 4"/>
                    <a:gd name="T4" fmla="*/ 3 w 4"/>
                    <a:gd name="T5" fmla="*/ 3 h 4"/>
                    <a:gd name="T6" fmla="*/ 0 w 4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8" name="Group 267"/>
              <p:cNvGrpSpPr>
                <a:grpSpLocks/>
              </p:cNvGrpSpPr>
              <p:nvPr/>
            </p:nvGrpSpPr>
            <p:grpSpPr bwMode="auto">
              <a:xfrm>
                <a:off x="586" y="3176"/>
                <a:ext cx="45" cy="62"/>
                <a:chOff x="586" y="3176"/>
                <a:chExt cx="45" cy="62"/>
              </a:xfrm>
            </p:grpSpPr>
            <p:sp>
              <p:nvSpPr>
                <p:cNvPr id="16505" name="Freeform 268"/>
                <p:cNvSpPr>
                  <a:spLocks/>
                </p:cNvSpPr>
                <p:nvPr/>
              </p:nvSpPr>
              <p:spPr bwMode="auto">
                <a:xfrm>
                  <a:off x="586" y="3176"/>
                  <a:ext cx="45" cy="62"/>
                </a:xfrm>
                <a:custGeom>
                  <a:avLst/>
                  <a:gdLst>
                    <a:gd name="T0" fmla="*/ 29 w 45"/>
                    <a:gd name="T1" fmla="*/ 3 h 62"/>
                    <a:gd name="T2" fmla="*/ 36 w 45"/>
                    <a:gd name="T3" fmla="*/ 12 h 62"/>
                    <a:gd name="T4" fmla="*/ 39 w 45"/>
                    <a:gd name="T5" fmla="*/ 20 h 62"/>
                    <a:gd name="T6" fmla="*/ 42 w 45"/>
                    <a:gd name="T7" fmla="*/ 31 h 62"/>
                    <a:gd name="T8" fmla="*/ 42 w 45"/>
                    <a:gd name="T9" fmla="*/ 38 h 62"/>
                    <a:gd name="T10" fmla="*/ 44 w 45"/>
                    <a:gd name="T11" fmla="*/ 48 h 62"/>
                    <a:gd name="T12" fmla="*/ 8 w 45"/>
                    <a:gd name="T13" fmla="*/ 61 h 62"/>
                    <a:gd name="T14" fmla="*/ 0 w 45"/>
                    <a:gd name="T15" fmla="*/ 0 h 62"/>
                    <a:gd name="T16" fmla="*/ 14 w 45"/>
                    <a:gd name="T17" fmla="*/ 3 h 62"/>
                    <a:gd name="T18" fmla="*/ 29 w 45"/>
                    <a:gd name="T19" fmla="*/ 3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5"/>
                    <a:gd name="T31" fmla="*/ 0 h 62"/>
                    <a:gd name="T32" fmla="*/ 45 w 45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5" h="62">
                      <a:moveTo>
                        <a:pt x="29" y="3"/>
                      </a:moveTo>
                      <a:lnTo>
                        <a:pt x="36" y="12"/>
                      </a:lnTo>
                      <a:lnTo>
                        <a:pt x="39" y="20"/>
                      </a:lnTo>
                      <a:lnTo>
                        <a:pt x="42" y="31"/>
                      </a:lnTo>
                      <a:lnTo>
                        <a:pt x="42" y="38"/>
                      </a:lnTo>
                      <a:lnTo>
                        <a:pt x="44" y="48"/>
                      </a:lnTo>
                      <a:lnTo>
                        <a:pt x="8" y="61"/>
                      </a:ln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6" name="Freeform 269"/>
                <p:cNvSpPr>
                  <a:spLocks/>
                </p:cNvSpPr>
                <p:nvPr/>
              </p:nvSpPr>
              <p:spPr bwMode="auto">
                <a:xfrm>
                  <a:off x="595" y="3182"/>
                  <a:ext cx="32" cy="44"/>
                </a:xfrm>
                <a:custGeom>
                  <a:avLst/>
                  <a:gdLst>
                    <a:gd name="T0" fmla="*/ 19 w 32"/>
                    <a:gd name="T1" fmla="*/ 1 h 44"/>
                    <a:gd name="T2" fmla="*/ 24 w 32"/>
                    <a:gd name="T3" fmla="*/ 8 h 44"/>
                    <a:gd name="T4" fmla="*/ 29 w 32"/>
                    <a:gd name="T5" fmla="*/ 18 h 44"/>
                    <a:gd name="T6" fmla="*/ 30 w 32"/>
                    <a:gd name="T7" fmla="*/ 25 h 44"/>
                    <a:gd name="T8" fmla="*/ 31 w 32"/>
                    <a:gd name="T9" fmla="*/ 33 h 44"/>
                    <a:gd name="T10" fmla="*/ 7 w 32"/>
                    <a:gd name="T11" fmla="*/ 43 h 44"/>
                    <a:gd name="T12" fmla="*/ 0 w 32"/>
                    <a:gd name="T13" fmla="*/ 0 h 44"/>
                    <a:gd name="T14" fmla="*/ 10 w 32"/>
                    <a:gd name="T15" fmla="*/ 1 h 44"/>
                    <a:gd name="T16" fmla="*/ 19 w 32"/>
                    <a:gd name="T17" fmla="*/ 1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"/>
                    <a:gd name="T28" fmla="*/ 0 h 44"/>
                    <a:gd name="T29" fmla="*/ 32 w 32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" h="44">
                      <a:moveTo>
                        <a:pt x="19" y="1"/>
                      </a:moveTo>
                      <a:lnTo>
                        <a:pt x="24" y="8"/>
                      </a:lnTo>
                      <a:lnTo>
                        <a:pt x="29" y="18"/>
                      </a:lnTo>
                      <a:lnTo>
                        <a:pt x="30" y="25"/>
                      </a:lnTo>
                      <a:lnTo>
                        <a:pt x="31" y="33"/>
                      </a:lnTo>
                      <a:lnTo>
                        <a:pt x="7" y="43"/>
                      </a:lnTo>
                      <a:lnTo>
                        <a:pt x="0" y="0"/>
                      </a:lnTo>
                      <a:lnTo>
                        <a:pt x="10" y="1"/>
                      </a:lnTo>
                      <a:lnTo>
                        <a:pt x="19" y="1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6463" name="Freeform 270"/>
            <p:cNvSpPr>
              <a:spLocks/>
            </p:cNvSpPr>
            <p:nvPr/>
          </p:nvSpPr>
          <p:spPr bwMode="auto">
            <a:xfrm>
              <a:off x="4671" y="2941"/>
              <a:ext cx="75" cy="81"/>
            </a:xfrm>
            <a:custGeom>
              <a:avLst/>
              <a:gdLst>
                <a:gd name="T0" fmla="*/ 1 w 149"/>
                <a:gd name="T1" fmla="*/ 0 h 185"/>
                <a:gd name="T2" fmla="*/ 1 w 149"/>
                <a:gd name="T3" fmla="*/ 0 h 185"/>
                <a:gd name="T4" fmla="*/ 1 w 149"/>
                <a:gd name="T5" fmla="*/ 0 h 185"/>
                <a:gd name="T6" fmla="*/ 1 w 149"/>
                <a:gd name="T7" fmla="*/ 0 h 185"/>
                <a:gd name="T8" fmla="*/ 1 w 149"/>
                <a:gd name="T9" fmla="*/ 0 h 185"/>
                <a:gd name="T10" fmla="*/ 1 w 149"/>
                <a:gd name="T11" fmla="*/ 0 h 185"/>
                <a:gd name="T12" fmla="*/ 1 w 149"/>
                <a:gd name="T13" fmla="*/ 0 h 185"/>
                <a:gd name="T14" fmla="*/ 1 w 149"/>
                <a:gd name="T15" fmla="*/ 0 h 185"/>
                <a:gd name="T16" fmla="*/ 1 w 149"/>
                <a:gd name="T17" fmla="*/ 0 h 185"/>
                <a:gd name="T18" fmla="*/ 1 w 149"/>
                <a:gd name="T19" fmla="*/ 0 h 185"/>
                <a:gd name="T20" fmla="*/ 1 w 149"/>
                <a:gd name="T21" fmla="*/ 0 h 185"/>
                <a:gd name="T22" fmla="*/ 1 w 149"/>
                <a:gd name="T23" fmla="*/ 0 h 185"/>
                <a:gd name="T24" fmla="*/ 1 w 149"/>
                <a:gd name="T25" fmla="*/ 0 h 185"/>
                <a:gd name="T26" fmla="*/ 1 w 149"/>
                <a:gd name="T27" fmla="*/ 0 h 185"/>
                <a:gd name="T28" fmla="*/ 1 w 149"/>
                <a:gd name="T29" fmla="*/ 0 h 185"/>
                <a:gd name="T30" fmla="*/ 1 w 149"/>
                <a:gd name="T31" fmla="*/ 0 h 185"/>
                <a:gd name="T32" fmla="*/ 1 w 149"/>
                <a:gd name="T33" fmla="*/ 0 h 185"/>
                <a:gd name="T34" fmla="*/ 1 w 149"/>
                <a:gd name="T35" fmla="*/ 0 h 185"/>
                <a:gd name="T36" fmla="*/ 1 w 149"/>
                <a:gd name="T37" fmla="*/ 0 h 185"/>
                <a:gd name="T38" fmla="*/ 1 w 149"/>
                <a:gd name="T39" fmla="*/ 0 h 185"/>
                <a:gd name="T40" fmla="*/ 1 w 149"/>
                <a:gd name="T41" fmla="*/ 0 h 185"/>
                <a:gd name="T42" fmla="*/ 1 w 149"/>
                <a:gd name="T43" fmla="*/ 0 h 185"/>
                <a:gd name="T44" fmla="*/ 1 w 149"/>
                <a:gd name="T45" fmla="*/ 0 h 185"/>
                <a:gd name="T46" fmla="*/ 1 w 149"/>
                <a:gd name="T47" fmla="*/ 0 h 185"/>
                <a:gd name="T48" fmla="*/ 1 w 149"/>
                <a:gd name="T49" fmla="*/ 0 h 185"/>
                <a:gd name="T50" fmla="*/ 1 w 149"/>
                <a:gd name="T51" fmla="*/ 0 h 185"/>
                <a:gd name="T52" fmla="*/ 1 w 149"/>
                <a:gd name="T53" fmla="*/ 0 h 185"/>
                <a:gd name="T54" fmla="*/ 1 w 149"/>
                <a:gd name="T55" fmla="*/ 0 h 185"/>
                <a:gd name="T56" fmla="*/ 1 w 149"/>
                <a:gd name="T57" fmla="*/ 0 h 185"/>
                <a:gd name="T58" fmla="*/ 0 w 149"/>
                <a:gd name="T59" fmla="*/ 0 h 185"/>
                <a:gd name="T60" fmla="*/ 0 w 149"/>
                <a:gd name="T61" fmla="*/ 0 h 185"/>
                <a:gd name="T62" fmla="*/ 1 w 149"/>
                <a:gd name="T63" fmla="*/ 0 h 185"/>
                <a:gd name="T64" fmla="*/ 1 w 149"/>
                <a:gd name="T65" fmla="*/ 0 h 185"/>
                <a:gd name="T66" fmla="*/ 1 w 149"/>
                <a:gd name="T67" fmla="*/ 0 h 185"/>
                <a:gd name="T68" fmla="*/ 1 w 149"/>
                <a:gd name="T69" fmla="*/ 0 h 185"/>
                <a:gd name="T70" fmla="*/ 1 w 149"/>
                <a:gd name="T71" fmla="*/ 0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9"/>
                <a:gd name="T109" fmla="*/ 0 h 185"/>
                <a:gd name="T110" fmla="*/ 149 w 149"/>
                <a:gd name="T111" fmla="*/ 185 h 1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9" h="185">
                  <a:moveTo>
                    <a:pt x="100" y="6"/>
                  </a:moveTo>
                  <a:lnTo>
                    <a:pt x="113" y="17"/>
                  </a:lnTo>
                  <a:lnTo>
                    <a:pt x="119" y="30"/>
                  </a:lnTo>
                  <a:lnTo>
                    <a:pt x="126" y="44"/>
                  </a:lnTo>
                  <a:lnTo>
                    <a:pt x="130" y="51"/>
                  </a:lnTo>
                  <a:lnTo>
                    <a:pt x="130" y="59"/>
                  </a:lnTo>
                  <a:lnTo>
                    <a:pt x="127" y="69"/>
                  </a:lnTo>
                  <a:lnTo>
                    <a:pt x="133" y="76"/>
                  </a:lnTo>
                  <a:lnTo>
                    <a:pt x="143" y="95"/>
                  </a:lnTo>
                  <a:lnTo>
                    <a:pt x="148" y="107"/>
                  </a:lnTo>
                  <a:lnTo>
                    <a:pt x="148" y="110"/>
                  </a:lnTo>
                  <a:lnTo>
                    <a:pt x="147" y="113"/>
                  </a:lnTo>
                  <a:lnTo>
                    <a:pt x="143" y="115"/>
                  </a:lnTo>
                  <a:lnTo>
                    <a:pt x="137" y="115"/>
                  </a:lnTo>
                  <a:lnTo>
                    <a:pt x="133" y="117"/>
                  </a:lnTo>
                  <a:lnTo>
                    <a:pt x="133" y="125"/>
                  </a:lnTo>
                  <a:lnTo>
                    <a:pt x="135" y="134"/>
                  </a:lnTo>
                  <a:lnTo>
                    <a:pt x="131" y="139"/>
                  </a:lnTo>
                  <a:lnTo>
                    <a:pt x="132" y="146"/>
                  </a:lnTo>
                  <a:lnTo>
                    <a:pt x="129" y="150"/>
                  </a:lnTo>
                  <a:lnTo>
                    <a:pt x="126" y="163"/>
                  </a:lnTo>
                  <a:lnTo>
                    <a:pt x="122" y="166"/>
                  </a:lnTo>
                  <a:lnTo>
                    <a:pt x="115" y="166"/>
                  </a:lnTo>
                  <a:lnTo>
                    <a:pt x="105" y="164"/>
                  </a:lnTo>
                  <a:lnTo>
                    <a:pt x="94" y="163"/>
                  </a:lnTo>
                  <a:lnTo>
                    <a:pt x="96" y="184"/>
                  </a:lnTo>
                  <a:lnTo>
                    <a:pt x="17" y="156"/>
                  </a:lnTo>
                  <a:lnTo>
                    <a:pt x="23" y="138"/>
                  </a:lnTo>
                  <a:lnTo>
                    <a:pt x="21" y="126"/>
                  </a:lnTo>
                  <a:lnTo>
                    <a:pt x="0" y="101"/>
                  </a:lnTo>
                  <a:lnTo>
                    <a:pt x="0" y="35"/>
                  </a:lnTo>
                  <a:lnTo>
                    <a:pt x="14" y="17"/>
                  </a:lnTo>
                  <a:lnTo>
                    <a:pt x="32" y="8"/>
                  </a:lnTo>
                  <a:lnTo>
                    <a:pt x="52" y="0"/>
                  </a:lnTo>
                  <a:lnTo>
                    <a:pt x="77" y="4"/>
                  </a:lnTo>
                  <a:lnTo>
                    <a:pt x="100" y="6"/>
                  </a:lnTo>
                </a:path>
              </a:pathLst>
            </a:custGeom>
            <a:solidFill>
              <a:srgbClr val="FFC080"/>
            </a:solidFill>
            <a:ln w="12700" cap="rnd" cmpd="sng">
              <a:solidFill>
                <a:srgbClr val="402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4" name="Freeform 271"/>
            <p:cNvSpPr>
              <a:spLocks/>
            </p:cNvSpPr>
            <p:nvPr/>
          </p:nvSpPr>
          <p:spPr bwMode="auto">
            <a:xfrm>
              <a:off x="4740" y="2988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1 w 4"/>
                <a:gd name="T5" fmla="*/ 0 h 5"/>
                <a:gd name="T6" fmla="*/ 0 w 4"/>
                <a:gd name="T7" fmla="*/ 0 h 5"/>
                <a:gd name="T8" fmla="*/ 0 w 4"/>
                <a:gd name="T9" fmla="*/ 0 h 5"/>
                <a:gd name="T10" fmla="*/ 1 w 4"/>
                <a:gd name="T11" fmla="*/ 0 h 5"/>
                <a:gd name="T12" fmla="*/ 1 w 4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3" y="1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5" name="Freeform 272"/>
            <p:cNvSpPr>
              <a:spLocks/>
            </p:cNvSpPr>
            <p:nvPr/>
          </p:nvSpPr>
          <p:spPr bwMode="auto">
            <a:xfrm>
              <a:off x="4738" y="2986"/>
              <a:ext cx="2" cy="1"/>
            </a:xfrm>
            <a:custGeom>
              <a:avLst/>
              <a:gdLst>
                <a:gd name="T0" fmla="*/ 1 w 4"/>
                <a:gd name="T1" fmla="*/ 0 h 1"/>
                <a:gd name="T2" fmla="*/ 1 w 4"/>
                <a:gd name="T3" fmla="*/ 0 h 1"/>
                <a:gd name="T4" fmla="*/ 1 w 4"/>
                <a:gd name="T5" fmla="*/ 0 h 1"/>
                <a:gd name="T6" fmla="*/ 1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1 w 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"/>
                <a:gd name="T23" fmla="*/ 4 w 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6" name="Freeform 273"/>
            <p:cNvSpPr>
              <a:spLocks/>
            </p:cNvSpPr>
            <p:nvPr/>
          </p:nvSpPr>
          <p:spPr bwMode="auto">
            <a:xfrm>
              <a:off x="4735" y="2976"/>
              <a:ext cx="1" cy="4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1 h 7"/>
                <a:gd name="T4" fmla="*/ 1 w 2"/>
                <a:gd name="T5" fmla="*/ 1 h 7"/>
                <a:gd name="T6" fmla="*/ 1 w 2"/>
                <a:gd name="T7" fmla="*/ 1 h 7"/>
                <a:gd name="T8" fmla="*/ 0 w 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0" y="0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7" name="Freeform 274"/>
            <p:cNvSpPr>
              <a:spLocks/>
            </p:cNvSpPr>
            <p:nvPr/>
          </p:nvSpPr>
          <p:spPr bwMode="auto">
            <a:xfrm>
              <a:off x="4728" y="2971"/>
              <a:ext cx="6" cy="2"/>
            </a:xfrm>
            <a:custGeom>
              <a:avLst/>
              <a:gdLst>
                <a:gd name="T0" fmla="*/ 1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1 w 12"/>
                <a:gd name="T7" fmla="*/ 0 h 5"/>
                <a:gd name="T8" fmla="*/ 1 w 12"/>
                <a:gd name="T9" fmla="*/ 0 h 5"/>
                <a:gd name="T10" fmla="*/ 1 w 12"/>
                <a:gd name="T11" fmla="*/ 0 h 5"/>
                <a:gd name="T12" fmla="*/ 1 w 12"/>
                <a:gd name="T13" fmla="*/ 0 h 5"/>
                <a:gd name="T14" fmla="*/ 1 w 12"/>
                <a:gd name="T15" fmla="*/ 0 h 5"/>
                <a:gd name="T16" fmla="*/ 0 w 12"/>
                <a:gd name="T17" fmla="*/ 0 h 5"/>
                <a:gd name="T18" fmla="*/ 1 w 12"/>
                <a:gd name="T19" fmla="*/ 0 h 5"/>
                <a:gd name="T20" fmla="*/ 1 w 1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5"/>
                <a:gd name="T35" fmla="*/ 12 w 12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5">
                  <a:moveTo>
                    <a:pt x="11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0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1" y="0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8" name="Freeform 275"/>
            <p:cNvSpPr>
              <a:spLocks/>
            </p:cNvSpPr>
            <p:nvPr/>
          </p:nvSpPr>
          <p:spPr bwMode="auto">
            <a:xfrm>
              <a:off x="4725" y="2963"/>
              <a:ext cx="11" cy="3"/>
            </a:xfrm>
            <a:custGeom>
              <a:avLst/>
              <a:gdLst>
                <a:gd name="T0" fmla="*/ 0 w 23"/>
                <a:gd name="T1" fmla="*/ 1 h 5"/>
                <a:gd name="T2" fmla="*/ 0 w 23"/>
                <a:gd name="T3" fmla="*/ 1 h 5"/>
                <a:gd name="T4" fmla="*/ 0 w 23"/>
                <a:gd name="T5" fmla="*/ 1 h 5"/>
                <a:gd name="T6" fmla="*/ 0 w 23"/>
                <a:gd name="T7" fmla="*/ 1 h 5"/>
                <a:gd name="T8" fmla="*/ 0 w 23"/>
                <a:gd name="T9" fmla="*/ 1 h 5"/>
                <a:gd name="T10" fmla="*/ 0 w 23"/>
                <a:gd name="T11" fmla="*/ 1 h 5"/>
                <a:gd name="T12" fmla="*/ 0 w 23"/>
                <a:gd name="T13" fmla="*/ 1 h 5"/>
                <a:gd name="T14" fmla="*/ 0 w 23"/>
                <a:gd name="T15" fmla="*/ 1 h 5"/>
                <a:gd name="T16" fmla="*/ 0 w 23"/>
                <a:gd name="T17" fmla="*/ 0 h 5"/>
                <a:gd name="T18" fmla="*/ 0 w 23"/>
                <a:gd name="T19" fmla="*/ 0 h 5"/>
                <a:gd name="T20" fmla="*/ 0 w 23"/>
                <a:gd name="T21" fmla="*/ 1 h 5"/>
                <a:gd name="T22" fmla="*/ 0 w 23"/>
                <a:gd name="T23" fmla="*/ 0 h 5"/>
                <a:gd name="T24" fmla="*/ 0 w 23"/>
                <a:gd name="T25" fmla="*/ 1 h 5"/>
                <a:gd name="T26" fmla="*/ 0 w 23"/>
                <a:gd name="T27" fmla="*/ 1 h 5"/>
                <a:gd name="T28" fmla="*/ 0 w 23"/>
                <a:gd name="T29" fmla="*/ 1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5"/>
                <a:gd name="T47" fmla="*/ 23 w 23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5">
                  <a:moveTo>
                    <a:pt x="22" y="2"/>
                  </a:moveTo>
                  <a:lnTo>
                    <a:pt x="21" y="3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2" y="2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69" name="Freeform 276"/>
            <p:cNvSpPr>
              <a:spLocks/>
            </p:cNvSpPr>
            <p:nvPr/>
          </p:nvSpPr>
          <p:spPr bwMode="auto">
            <a:xfrm>
              <a:off x="4700" y="2970"/>
              <a:ext cx="5" cy="13"/>
            </a:xfrm>
            <a:custGeom>
              <a:avLst/>
              <a:gdLst>
                <a:gd name="T0" fmla="*/ 0 w 11"/>
                <a:gd name="T1" fmla="*/ 0 h 31"/>
                <a:gd name="T2" fmla="*/ 0 w 11"/>
                <a:gd name="T3" fmla="*/ 0 h 31"/>
                <a:gd name="T4" fmla="*/ 0 w 11"/>
                <a:gd name="T5" fmla="*/ 0 h 31"/>
                <a:gd name="T6" fmla="*/ 0 w 11"/>
                <a:gd name="T7" fmla="*/ 0 h 31"/>
                <a:gd name="T8" fmla="*/ 0 w 11"/>
                <a:gd name="T9" fmla="*/ 0 h 31"/>
                <a:gd name="T10" fmla="*/ 0 w 11"/>
                <a:gd name="T11" fmla="*/ 0 h 31"/>
                <a:gd name="T12" fmla="*/ 0 w 11"/>
                <a:gd name="T13" fmla="*/ 0 h 31"/>
                <a:gd name="T14" fmla="*/ 0 w 11"/>
                <a:gd name="T15" fmla="*/ 0 h 31"/>
                <a:gd name="T16" fmla="*/ 0 w 11"/>
                <a:gd name="T17" fmla="*/ 0 h 31"/>
                <a:gd name="T18" fmla="*/ 0 w 11"/>
                <a:gd name="T19" fmla="*/ 0 h 31"/>
                <a:gd name="T20" fmla="*/ 0 w 11"/>
                <a:gd name="T21" fmla="*/ 0 h 31"/>
                <a:gd name="T22" fmla="*/ 0 w 11"/>
                <a:gd name="T23" fmla="*/ 0 h 31"/>
                <a:gd name="T24" fmla="*/ 0 w 11"/>
                <a:gd name="T25" fmla="*/ 0 h 31"/>
                <a:gd name="T26" fmla="*/ 0 w 11"/>
                <a:gd name="T27" fmla="*/ 0 h 31"/>
                <a:gd name="T28" fmla="*/ 0 w 11"/>
                <a:gd name="T29" fmla="*/ 0 h 31"/>
                <a:gd name="T30" fmla="*/ 0 w 11"/>
                <a:gd name="T31" fmla="*/ 0 h 31"/>
                <a:gd name="T32" fmla="*/ 0 w 11"/>
                <a:gd name="T33" fmla="*/ 0 h 31"/>
                <a:gd name="T34" fmla="*/ 0 w 11"/>
                <a:gd name="T35" fmla="*/ 0 h 31"/>
                <a:gd name="T36" fmla="*/ 0 w 11"/>
                <a:gd name="T37" fmla="*/ 0 h 31"/>
                <a:gd name="T38" fmla="*/ 0 w 11"/>
                <a:gd name="T39" fmla="*/ 0 h 31"/>
                <a:gd name="T40" fmla="*/ 0 w 11"/>
                <a:gd name="T41" fmla="*/ 0 h 31"/>
                <a:gd name="T42" fmla="*/ 0 w 11"/>
                <a:gd name="T43" fmla="*/ 0 h 31"/>
                <a:gd name="T44" fmla="*/ 0 w 11"/>
                <a:gd name="T45" fmla="*/ 0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31"/>
                <a:gd name="T71" fmla="*/ 11 w 11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31">
                  <a:moveTo>
                    <a:pt x="10" y="6"/>
                  </a:moveTo>
                  <a:lnTo>
                    <a:pt x="7" y="2"/>
                  </a:lnTo>
                  <a:lnTo>
                    <a:pt x="3" y="3"/>
                  </a:lnTo>
                  <a:lnTo>
                    <a:pt x="1" y="8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10" y="11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6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70" name="Freeform 277"/>
            <p:cNvSpPr>
              <a:spLocks/>
            </p:cNvSpPr>
            <p:nvPr/>
          </p:nvSpPr>
          <p:spPr bwMode="auto">
            <a:xfrm>
              <a:off x="4697" y="2967"/>
              <a:ext cx="10" cy="19"/>
            </a:xfrm>
            <a:custGeom>
              <a:avLst/>
              <a:gdLst>
                <a:gd name="T0" fmla="*/ 1 w 20"/>
                <a:gd name="T1" fmla="*/ 0 h 43"/>
                <a:gd name="T2" fmla="*/ 1 w 20"/>
                <a:gd name="T3" fmla="*/ 0 h 43"/>
                <a:gd name="T4" fmla="*/ 1 w 20"/>
                <a:gd name="T5" fmla="*/ 0 h 43"/>
                <a:gd name="T6" fmla="*/ 1 w 20"/>
                <a:gd name="T7" fmla="*/ 0 h 43"/>
                <a:gd name="T8" fmla="*/ 1 w 20"/>
                <a:gd name="T9" fmla="*/ 0 h 43"/>
                <a:gd name="T10" fmla="*/ 1 w 20"/>
                <a:gd name="T11" fmla="*/ 0 h 43"/>
                <a:gd name="T12" fmla="*/ 1 w 20"/>
                <a:gd name="T13" fmla="*/ 0 h 43"/>
                <a:gd name="T14" fmla="*/ 1 w 20"/>
                <a:gd name="T15" fmla="*/ 0 h 43"/>
                <a:gd name="T16" fmla="*/ 1 w 20"/>
                <a:gd name="T17" fmla="*/ 0 h 43"/>
                <a:gd name="T18" fmla="*/ 1 w 20"/>
                <a:gd name="T19" fmla="*/ 0 h 43"/>
                <a:gd name="T20" fmla="*/ 1 w 20"/>
                <a:gd name="T21" fmla="*/ 0 h 43"/>
                <a:gd name="T22" fmla="*/ 1 w 20"/>
                <a:gd name="T23" fmla="*/ 0 h 43"/>
                <a:gd name="T24" fmla="*/ 1 w 20"/>
                <a:gd name="T25" fmla="*/ 0 h 43"/>
                <a:gd name="T26" fmla="*/ 1 w 20"/>
                <a:gd name="T27" fmla="*/ 0 h 43"/>
                <a:gd name="T28" fmla="*/ 1 w 20"/>
                <a:gd name="T29" fmla="*/ 0 h 43"/>
                <a:gd name="T30" fmla="*/ 1 w 20"/>
                <a:gd name="T31" fmla="*/ 0 h 43"/>
                <a:gd name="T32" fmla="*/ 1 w 20"/>
                <a:gd name="T33" fmla="*/ 0 h 43"/>
                <a:gd name="T34" fmla="*/ 1 w 20"/>
                <a:gd name="T35" fmla="*/ 0 h 43"/>
                <a:gd name="T36" fmla="*/ 1 w 20"/>
                <a:gd name="T37" fmla="*/ 0 h 43"/>
                <a:gd name="T38" fmla="*/ 0 w 20"/>
                <a:gd name="T39" fmla="*/ 0 h 43"/>
                <a:gd name="T40" fmla="*/ 0 w 20"/>
                <a:gd name="T41" fmla="*/ 0 h 43"/>
                <a:gd name="T42" fmla="*/ 1 w 20"/>
                <a:gd name="T43" fmla="*/ 0 h 43"/>
                <a:gd name="T44" fmla="*/ 1 w 20"/>
                <a:gd name="T45" fmla="*/ 0 h 43"/>
                <a:gd name="T46" fmla="*/ 1 w 20"/>
                <a:gd name="T47" fmla="*/ 0 h 43"/>
                <a:gd name="T48" fmla="*/ 1 w 20"/>
                <a:gd name="T49" fmla="*/ 0 h 43"/>
                <a:gd name="T50" fmla="*/ 1 w 20"/>
                <a:gd name="T51" fmla="*/ 0 h 43"/>
                <a:gd name="T52" fmla="*/ 1 w 20"/>
                <a:gd name="T53" fmla="*/ 0 h 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43"/>
                <a:gd name="T83" fmla="*/ 20 w 20"/>
                <a:gd name="T84" fmla="*/ 43 h 4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43">
                  <a:moveTo>
                    <a:pt x="19" y="11"/>
                  </a:moveTo>
                  <a:lnTo>
                    <a:pt x="16" y="4"/>
                  </a:lnTo>
                  <a:lnTo>
                    <a:pt x="11" y="2"/>
                  </a:lnTo>
                  <a:lnTo>
                    <a:pt x="5" y="3"/>
                  </a:lnTo>
                  <a:lnTo>
                    <a:pt x="3" y="7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7"/>
                  </a:lnTo>
                  <a:lnTo>
                    <a:pt x="3" y="33"/>
                  </a:lnTo>
                  <a:lnTo>
                    <a:pt x="7" y="39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4" y="40"/>
                  </a:lnTo>
                  <a:lnTo>
                    <a:pt x="1" y="34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19" y="11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71" name="Freeform 278"/>
            <p:cNvSpPr>
              <a:spLocks/>
            </p:cNvSpPr>
            <p:nvPr/>
          </p:nvSpPr>
          <p:spPr bwMode="auto">
            <a:xfrm>
              <a:off x="4705" y="2990"/>
              <a:ext cx="9" cy="15"/>
            </a:xfrm>
            <a:custGeom>
              <a:avLst/>
              <a:gdLst>
                <a:gd name="T0" fmla="*/ 0 w 18"/>
                <a:gd name="T1" fmla="*/ 0 h 34"/>
                <a:gd name="T2" fmla="*/ 1 w 18"/>
                <a:gd name="T3" fmla="*/ 0 h 34"/>
                <a:gd name="T4" fmla="*/ 1 w 18"/>
                <a:gd name="T5" fmla="*/ 0 h 34"/>
                <a:gd name="T6" fmla="*/ 1 w 18"/>
                <a:gd name="T7" fmla="*/ 0 h 34"/>
                <a:gd name="T8" fmla="*/ 1 w 18"/>
                <a:gd name="T9" fmla="*/ 0 h 34"/>
                <a:gd name="T10" fmla="*/ 1 w 18"/>
                <a:gd name="T11" fmla="*/ 0 h 34"/>
                <a:gd name="T12" fmla="*/ 1 w 18"/>
                <a:gd name="T13" fmla="*/ 0 h 34"/>
                <a:gd name="T14" fmla="*/ 1 w 18"/>
                <a:gd name="T15" fmla="*/ 0 h 34"/>
                <a:gd name="T16" fmla="*/ 1 w 18"/>
                <a:gd name="T17" fmla="*/ 0 h 34"/>
                <a:gd name="T18" fmla="*/ 0 w 18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4"/>
                <a:gd name="T32" fmla="*/ 18 w 18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4">
                  <a:moveTo>
                    <a:pt x="0" y="0"/>
                  </a:moveTo>
                  <a:lnTo>
                    <a:pt x="3" y="7"/>
                  </a:lnTo>
                  <a:lnTo>
                    <a:pt x="6" y="15"/>
                  </a:lnTo>
                  <a:lnTo>
                    <a:pt x="10" y="22"/>
                  </a:lnTo>
                  <a:lnTo>
                    <a:pt x="14" y="30"/>
                  </a:lnTo>
                  <a:lnTo>
                    <a:pt x="17" y="33"/>
                  </a:lnTo>
                  <a:lnTo>
                    <a:pt x="11" y="29"/>
                  </a:lnTo>
                  <a:lnTo>
                    <a:pt x="7" y="22"/>
                  </a:lnTo>
                  <a:lnTo>
                    <a:pt x="3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72" name="Freeform 279"/>
            <p:cNvSpPr>
              <a:spLocks/>
            </p:cNvSpPr>
            <p:nvPr/>
          </p:nvSpPr>
          <p:spPr bwMode="auto">
            <a:xfrm>
              <a:off x="4669" y="2930"/>
              <a:ext cx="65" cy="64"/>
            </a:xfrm>
            <a:custGeom>
              <a:avLst/>
              <a:gdLst>
                <a:gd name="T0" fmla="*/ 1 w 129"/>
                <a:gd name="T1" fmla="*/ 0 h 147"/>
                <a:gd name="T2" fmla="*/ 1 w 129"/>
                <a:gd name="T3" fmla="*/ 0 h 147"/>
                <a:gd name="T4" fmla="*/ 1 w 129"/>
                <a:gd name="T5" fmla="*/ 0 h 147"/>
                <a:gd name="T6" fmla="*/ 1 w 129"/>
                <a:gd name="T7" fmla="*/ 0 h 147"/>
                <a:gd name="T8" fmla="*/ 1 w 129"/>
                <a:gd name="T9" fmla="*/ 0 h 147"/>
                <a:gd name="T10" fmla="*/ 1 w 129"/>
                <a:gd name="T11" fmla="*/ 0 h 147"/>
                <a:gd name="T12" fmla="*/ 1 w 129"/>
                <a:gd name="T13" fmla="*/ 0 h 147"/>
                <a:gd name="T14" fmla="*/ 1 w 129"/>
                <a:gd name="T15" fmla="*/ 0 h 147"/>
                <a:gd name="T16" fmla="*/ 1 w 129"/>
                <a:gd name="T17" fmla="*/ 0 h 147"/>
                <a:gd name="T18" fmla="*/ 1 w 129"/>
                <a:gd name="T19" fmla="*/ 0 h 147"/>
                <a:gd name="T20" fmla="*/ 1 w 129"/>
                <a:gd name="T21" fmla="*/ 0 h 147"/>
                <a:gd name="T22" fmla="*/ 1 w 129"/>
                <a:gd name="T23" fmla="*/ 0 h 147"/>
                <a:gd name="T24" fmla="*/ 1 w 129"/>
                <a:gd name="T25" fmla="*/ 0 h 147"/>
                <a:gd name="T26" fmla="*/ 1 w 129"/>
                <a:gd name="T27" fmla="*/ 0 h 147"/>
                <a:gd name="T28" fmla="*/ 1 w 129"/>
                <a:gd name="T29" fmla="*/ 0 h 147"/>
                <a:gd name="T30" fmla="*/ 1 w 129"/>
                <a:gd name="T31" fmla="*/ 0 h 147"/>
                <a:gd name="T32" fmla="*/ 1 w 129"/>
                <a:gd name="T33" fmla="*/ 0 h 147"/>
                <a:gd name="T34" fmla="*/ 1 w 129"/>
                <a:gd name="T35" fmla="*/ 0 h 147"/>
                <a:gd name="T36" fmla="*/ 1 w 129"/>
                <a:gd name="T37" fmla="*/ 0 h 147"/>
                <a:gd name="T38" fmla="*/ 1 w 129"/>
                <a:gd name="T39" fmla="*/ 0 h 147"/>
                <a:gd name="T40" fmla="*/ 1 w 129"/>
                <a:gd name="T41" fmla="*/ 0 h 147"/>
                <a:gd name="T42" fmla="*/ 1 w 129"/>
                <a:gd name="T43" fmla="*/ 0 h 147"/>
                <a:gd name="T44" fmla="*/ 1 w 129"/>
                <a:gd name="T45" fmla="*/ 0 h 147"/>
                <a:gd name="T46" fmla="*/ 1 w 129"/>
                <a:gd name="T47" fmla="*/ 0 h 147"/>
                <a:gd name="T48" fmla="*/ 1 w 129"/>
                <a:gd name="T49" fmla="*/ 0 h 147"/>
                <a:gd name="T50" fmla="*/ 0 w 129"/>
                <a:gd name="T51" fmla="*/ 0 h 147"/>
                <a:gd name="T52" fmla="*/ 1 w 129"/>
                <a:gd name="T53" fmla="*/ 0 h 147"/>
                <a:gd name="T54" fmla="*/ 1 w 129"/>
                <a:gd name="T55" fmla="*/ 0 h 147"/>
                <a:gd name="T56" fmla="*/ 1 w 129"/>
                <a:gd name="T57" fmla="*/ 0 h 147"/>
                <a:gd name="T58" fmla="*/ 1 w 129"/>
                <a:gd name="T59" fmla="*/ 0 h 147"/>
                <a:gd name="T60" fmla="*/ 1 w 129"/>
                <a:gd name="T61" fmla="*/ 0 h 147"/>
                <a:gd name="T62" fmla="*/ 1 w 129"/>
                <a:gd name="T63" fmla="*/ 0 h 147"/>
                <a:gd name="T64" fmla="*/ 1 w 129"/>
                <a:gd name="T65" fmla="*/ 0 h 147"/>
                <a:gd name="T66" fmla="*/ 1 w 129"/>
                <a:gd name="T67" fmla="*/ 0 h 147"/>
                <a:gd name="T68" fmla="*/ 1 w 129"/>
                <a:gd name="T69" fmla="*/ 0 h 147"/>
                <a:gd name="T70" fmla="*/ 1 w 129"/>
                <a:gd name="T71" fmla="*/ 0 h 147"/>
                <a:gd name="T72" fmla="*/ 1 w 129"/>
                <a:gd name="T73" fmla="*/ 0 h 147"/>
                <a:gd name="T74" fmla="*/ 1 w 129"/>
                <a:gd name="T75" fmla="*/ 0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9"/>
                <a:gd name="T115" fmla="*/ 0 h 147"/>
                <a:gd name="T116" fmla="*/ 129 w 129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9" h="147">
                  <a:moveTo>
                    <a:pt x="118" y="42"/>
                  </a:moveTo>
                  <a:lnTo>
                    <a:pt x="99" y="39"/>
                  </a:lnTo>
                  <a:lnTo>
                    <a:pt x="86" y="40"/>
                  </a:lnTo>
                  <a:lnTo>
                    <a:pt x="78" y="51"/>
                  </a:lnTo>
                  <a:lnTo>
                    <a:pt x="83" y="63"/>
                  </a:lnTo>
                  <a:lnTo>
                    <a:pt x="88" y="67"/>
                  </a:lnTo>
                  <a:lnTo>
                    <a:pt x="91" y="80"/>
                  </a:lnTo>
                  <a:lnTo>
                    <a:pt x="87" y="87"/>
                  </a:lnTo>
                  <a:lnTo>
                    <a:pt x="90" y="98"/>
                  </a:lnTo>
                  <a:lnTo>
                    <a:pt x="82" y="98"/>
                  </a:lnTo>
                  <a:lnTo>
                    <a:pt x="80" y="85"/>
                  </a:lnTo>
                  <a:lnTo>
                    <a:pt x="75" y="80"/>
                  </a:lnTo>
                  <a:lnTo>
                    <a:pt x="65" y="80"/>
                  </a:lnTo>
                  <a:lnTo>
                    <a:pt x="56" y="82"/>
                  </a:lnTo>
                  <a:lnTo>
                    <a:pt x="53" y="91"/>
                  </a:lnTo>
                  <a:lnTo>
                    <a:pt x="52" y="103"/>
                  </a:lnTo>
                  <a:lnTo>
                    <a:pt x="53" y="112"/>
                  </a:lnTo>
                  <a:lnTo>
                    <a:pt x="53" y="119"/>
                  </a:lnTo>
                  <a:lnTo>
                    <a:pt x="52" y="126"/>
                  </a:lnTo>
                  <a:lnTo>
                    <a:pt x="47" y="134"/>
                  </a:lnTo>
                  <a:lnTo>
                    <a:pt x="42" y="137"/>
                  </a:lnTo>
                  <a:lnTo>
                    <a:pt x="31" y="146"/>
                  </a:lnTo>
                  <a:lnTo>
                    <a:pt x="10" y="121"/>
                  </a:lnTo>
                  <a:lnTo>
                    <a:pt x="4" y="101"/>
                  </a:lnTo>
                  <a:lnTo>
                    <a:pt x="1" y="69"/>
                  </a:lnTo>
                  <a:lnTo>
                    <a:pt x="0" y="47"/>
                  </a:lnTo>
                  <a:lnTo>
                    <a:pt x="2" y="25"/>
                  </a:lnTo>
                  <a:lnTo>
                    <a:pt x="8" y="12"/>
                  </a:lnTo>
                  <a:lnTo>
                    <a:pt x="21" y="4"/>
                  </a:lnTo>
                  <a:lnTo>
                    <a:pt x="32" y="2"/>
                  </a:lnTo>
                  <a:lnTo>
                    <a:pt x="55" y="0"/>
                  </a:lnTo>
                  <a:lnTo>
                    <a:pt x="76" y="1"/>
                  </a:lnTo>
                  <a:lnTo>
                    <a:pt x="104" y="7"/>
                  </a:lnTo>
                  <a:lnTo>
                    <a:pt x="116" y="13"/>
                  </a:lnTo>
                  <a:lnTo>
                    <a:pt x="122" y="21"/>
                  </a:lnTo>
                  <a:lnTo>
                    <a:pt x="128" y="30"/>
                  </a:lnTo>
                  <a:lnTo>
                    <a:pt x="127" y="36"/>
                  </a:lnTo>
                  <a:lnTo>
                    <a:pt x="118" y="42"/>
                  </a:lnTo>
                </a:path>
              </a:pathLst>
            </a:custGeom>
            <a:solidFill>
              <a:srgbClr val="603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73" name="Freeform 280"/>
            <p:cNvSpPr>
              <a:spLocks/>
            </p:cNvSpPr>
            <p:nvPr/>
          </p:nvSpPr>
          <p:spPr bwMode="auto">
            <a:xfrm>
              <a:off x="4670" y="2931"/>
              <a:ext cx="62" cy="61"/>
            </a:xfrm>
            <a:custGeom>
              <a:avLst/>
              <a:gdLst>
                <a:gd name="T0" fmla="*/ 1 w 123"/>
                <a:gd name="T1" fmla="*/ 0 h 141"/>
                <a:gd name="T2" fmla="*/ 1 w 123"/>
                <a:gd name="T3" fmla="*/ 0 h 141"/>
                <a:gd name="T4" fmla="*/ 1 w 123"/>
                <a:gd name="T5" fmla="*/ 0 h 141"/>
                <a:gd name="T6" fmla="*/ 1 w 123"/>
                <a:gd name="T7" fmla="*/ 0 h 141"/>
                <a:gd name="T8" fmla="*/ 1 w 123"/>
                <a:gd name="T9" fmla="*/ 0 h 141"/>
                <a:gd name="T10" fmla="*/ 1 w 123"/>
                <a:gd name="T11" fmla="*/ 0 h 141"/>
                <a:gd name="T12" fmla="*/ 1 w 123"/>
                <a:gd name="T13" fmla="*/ 0 h 141"/>
                <a:gd name="T14" fmla="*/ 1 w 123"/>
                <a:gd name="T15" fmla="*/ 0 h 141"/>
                <a:gd name="T16" fmla="*/ 1 w 123"/>
                <a:gd name="T17" fmla="*/ 0 h 141"/>
                <a:gd name="T18" fmla="*/ 1 w 123"/>
                <a:gd name="T19" fmla="*/ 0 h 141"/>
                <a:gd name="T20" fmla="*/ 1 w 123"/>
                <a:gd name="T21" fmla="*/ 0 h 141"/>
                <a:gd name="T22" fmla="*/ 1 w 123"/>
                <a:gd name="T23" fmla="*/ 0 h 141"/>
                <a:gd name="T24" fmla="*/ 1 w 123"/>
                <a:gd name="T25" fmla="*/ 0 h 141"/>
                <a:gd name="T26" fmla="*/ 1 w 123"/>
                <a:gd name="T27" fmla="*/ 0 h 141"/>
                <a:gd name="T28" fmla="*/ 1 w 123"/>
                <a:gd name="T29" fmla="*/ 0 h 141"/>
                <a:gd name="T30" fmla="*/ 1 w 123"/>
                <a:gd name="T31" fmla="*/ 0 h 141"/>
                <a:gd name="T32" fmla="*/ 1 w 123"/>
                <a:gd name="T33" fmla="*/ 0 h 141"/>
                <a:gd name="T34" fmla="*/ 1 w 123"/>
                <a:gd name="T35" fmla="*/ 0 h 141"/>
                <a:gd name="T36" fmla="*/ 1 w 123"/>
                <a:gd name="T37" fmla="*/ 0 h 141"/>
                <a:gd name="T38" fmla="*/ 1 w 123"/>
                <a:gd name="T39" fmla="*/ 0 h 141"/>
                <a:gd name="T40" fmla="*/ 1 w 123"/>
                <a:gd name="T41" fmla="*/ 0 h 141"/>
                <a:gd name="T42" fmla="*/ 1 w 123"/>
                <a:gd name="T43" fmla="*/ 0 h 141"/>
                <a:gd name="T44" fmla="*/ 1 w 123"/>
                <a:gd name="T45" fmla="*/ 0 h 141"/>
                <a:gd name="T46" fmla="*/ 1 w 123"/>
                <a:gd name="T47" fmla="*/ 0 h 141"/>
                <a:gd name="T48" fmla="*/ 1 w 123"/>
                <a:gd name="T49" fmla="*/ 0 h 141"/>
                <a:gd name="T50" fmla="*/ 1 w 123"/>
                <a:gd name="T51" fmla="*/ 0 h 141"/>
                <a:gd name="T52" fmla="*/ 1 w 123"/>
                <a:gd name="T53" fmla="*/ 0 h 141"/>
                <a:gd name="T54" fmla="*/ 1 w 123"/>
                <a:gd name="T55" fmla="*/ 0 h 141"/>
                <a:gd name="T56" fmla="*/ 1 w 123"/>
                <a:gd name="T57" fmla="*/ 0 h 141"/>
                <a:gd name="T58" fmla="*/ 1 w 123"/>
                <a:gd name="T59" fmla="*/ 0 h 141"/>
                <a:gd name="T60" fmla="*/ 1 w 123"/>
                <a:gd name="T61" fmla="*/ 0 h 141"/>
                <a:gd name="T62" fmla="*/ 1 w 123"/>
                <a:gd name="T63" fmla="*/ 0 h 141"/>
                <a:gd name="T64" fmla="*/ 1 w 123"/>
                <a:gd name="T65" fmla="*/ 0 h 141"/>
                <a:gd name="T66" fmla="*/ 1 w 123"/>
                <a:gd name="T67" fmla="*/ 0 h 141"/>
                <a:gd name="T68" fmla="*/ 1 w 123"/>
                <a:gd name="T69" fmla="*/ 0 h 141"/>
                <a:gd name="T70" fmla="*/ 1 w 123"/>
                <a:gd name="T71" fmla="*/ 0 h 141"/>
                <a:gd name="T72" fmla="*/ 1 w 123"/>
                <a:gd name="T73" fmla="*/ 0 h 141"/>
                <a:gd name="T74" fmla="*/ 1 w 123"/>
                <a:gd name="T75" fmla="*/ 0 h 141"/>
                <a:gd name="T76" fmla="*/ 1 w 123"/>
                <a:gd name="T77" fmla="*/ 0 h 141"/>
                <a:gd name="T78" fmla="*/ 1 w 123"/>
                <a:gd name="T79" fmla="*/ 0 h 141"/>
                <a:gd name="T80" fmla="*/ 1 w 123"/>
                <a:gd name="T81" fmla="*/ 0 h 141"/>
                <a:gd name="T82" fmla="*/ 1 w 123"/>
                <a:gd name="T83" fmla="*/ 0 h 141"/>
                <a:gd name="T84" fmla="*/ 1 w 123"/>
                <a:gd name="T85" fmla="*/ 0 h 141"/>
                <a:gd name="T86" fmla="*/ 1 w 123"/>
                <a:gd name="T87" fmla="*/ 0 h 1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141"/>
                <a:gd name="T134" fmla="*/ 123 w 123"/>
                <a:gd name="T135" fmla="*/ 141 h 1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141">
                  <a:moveTo>
                    <a:pt x="103" y="9"/>
                  </a:moveTo>
                  <a:lnTo>
                    <a:pt x="113" y="14"/>
                  </a:lnTo>
                  <a:lnTo>
                    <a:pt x="118" y="21"/>
                  </a:lnTo>
                  <a:lnTo>
                    <a:pt x="121" y="26"/>
                  </a:lnTo>
                  <a:lnTo>
                    <a:pt x="122" y="30"/>
                  </a:lnTo>
                  <a:lnTo>
                    <a:pt x="120" y="33"/>
                  </a:lnTo>
                  <a:lnTo>
                    <a:pt x="114" y="37"/>
                  </a:lnTo>
                  <a:lnTo>
                    <a:pt x="101" y="34"/>
                  </a:lnTo>
                  <a:lnTo>
                    <a:pt x="92" y="34"/>
                  </a:lnTo>
                  <a:lnTo>
                    <a:pt x="85" y="30"/>
                  </a:lnTo>
                  <a:lnTo>
                    <a:pt x="75" y="28"/>
                  </a:lnTo>
                  <a:lnTo>
                    <a:pt x="66" y="27"/>
                  </a:lnTo>
                  <a:lnTo>
                    <a:pt x="56" y="28"/>
                  </a:lnTo>
                  <a:lnTo>
                    <a:pt x="71" y="30"/>
                  </a:lnTo>
                  <a:lnTo>
                    <a:pt x="78" y="32"/>
                  </a:lnTo>
                  <a:lnTo>
                    <a:pt x="84" y="34"/>
                  </a:lnTo>
                  <a:lnTo>
                    <a:pt x="85" y="35"/>
                  </a:lnTo>
                  <a:lnTo>
                    <a:pt x="82" y="37"/>
                  </a:lnTo>
                  <a:lnTo>
                    <a:pt x="78" y="40"/>
                  </a:lnTo>
                  <a:lnTo>
                    <a:pt x="74" y="37"/>
                  </a:lnTo>
                  <a:lnTo>
                    <a:pt x="69" y="35"/>
                  </a:lnTo>
                  <a:lnTo>
                    <a:pt x="60" y="34"/>
                  </a:lnTo>
                  <a:lnTo>
                    <a:pt x="57" y="34"/>
                  </a:lnTo>
                  <a:lnTo>
                    <a:pt x="66" y="38"/>
                  </a:lnTo>
                  <a:lnTo>
                    <a:pt x="73" y="41"/>
                  </a:lnTo>
                  <a:lnTo>
                    <a:pt x="77" y="43"/>
                  </a:lnTo>
                  <a:lnTo>
                    <a:pt x="74" y="47"/>
                  </a:lnTo>
                  <a:lnTo>
                    <a:pt x="66" y="44"/>
                  </a:lnTo>
                  <a:lnTo>
                    <a:pt x="60" y="43"/>
                  </a:lnTo>
                  <a:lnTo>
                    <a:pt x="71" y="49"/>
                  </a:lnTo>
                  <a:lnTo>
                    <a:pt x="74" y="52"/>
                  </a:lnTo>
                  <a:lnTo>
                    <a:pt x="76" y="58"/>
                  </a:lnTo>
                  <a:lnTo>
                    <a:pt x="78" y="61"/>
                  </a:lnTo>
                  <a:lnTo>
                    <a:pt x="71" y="57"/>
                  </a:lnTo>
                  <a:lnTo>
                    <a:pt x="65" y="56"/>
                  </a:lnTo>
                  <a:lnTo>
                    <a:pt x="56" y="55"/>
                  </a:lnTo>
                  <a:lnTo>
                    <a:pt x="70" y="60"/>
                  </a:lnTo>
                  <a:lnTo>
                    <a:pt x="79" y="64"/>
                  </a:lnTo>
                  <a:lnTo>
                    <a:pt x="85" y="67"/>
                  </a:lnTo>
                  <a:lnTo>
                    <a:pt x="86" y="73"/>
                  </a:lnTo>
                  <a:lnTo>
                    <a:pt x="78" y="69"/>
                  </a:lnTo>
                  <a:lnTo>
                    <a:pt x="69" y="65"/>
                  </a:lnTo>
                  <a:lnTo>
                    <a:pt x="64" y="65"/>
                  </a:lnTo>
                  <a:lnTo>
                    <a:pt x="74" y="70"/>
                  </a:lnTo>
                  <a:lnTo>
                    <a:pt x="83" y="74"/>
                  </a:lnTo>
                  <a:lnTo>
                    <a:pt x="86" y="77"/>
                  </a:lnTo>
                  <a:lnTo>
                    <a:pt x="85" y="80"/>
                  </a:lnTo>
                  <a:lnTo>
                    <a:pt x="78" y="78"/>
                  </a:lnTo>
                  <a:lnTo>
                    <a:pt x="72" y="75"/>
                  </a:lnTo>
                  <a:lnTo>
                    <a:pt x="59" y="74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29" y="74"/>
                  </a:lnTo>
                  <a:lnTo>
                    <a:pt x="37" y="77"/>
                  </a:lnTo>
                  <a:lnTo>
                    <a:pt x="51" y="79"/>
                  </a:lnTo>
                  <a:lnTo>
                    <a:pt x="48" y="85"/>
                  </a:lnTo>
                  <a:lnTo>
                    <a:pt x="38" y="83"/>
                  </a:lnTo>
                  <a:lnTo>
                    <a:pt x="28" y="79"/>
                  </a:lnTo>
                  <a:lnTo>
                    <a:pt x="22" y="75"/>
                  </a:lnTo>
                  <a:lnTo>
                    <a:pt x="34" y="85"/>
                  </a:lnTo>
                  <a:lnTo>
                    <a:pt x="42" y="88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35" y="96"/>
                  </a:lnTo>
                  <a:lnTo>
                    <a:pt x="44" y="98"/>
                  </a:lnTo>
                  <a:lnTo>
                    <a:pt x="48" y="99"/>
                  </a:lnTo>
                  <a:lnTo>
                    <a:pt x="48" y="111"/>
                  </a:lnTo>
                  <a:lnTo>
                    <a:pt x="39" y="106"/>
                  </a:lnTo>
                  <a:lnTo>
                    <a:pt x="32" y="104"/>
                  </a:lnTo>
                  <a:lnTo>
                    <a:pt x="39" y="111"/>
                  </a:lnTo>
                  <a:lnTo>
                    <a:pt x="49" y="115"/>
                  </a:lnTo>
                  <a:lnTo>
                    <a:pt x="48" y="120"/>
                  </a:lnTo>
                  <a:lnTo>
                    <a:pt x="43" y="127"/>
                  </a:lnTo>
                  <a:lnTo>
                    <a:pt x="38" y="120"/>
                  </a:lnTo>
                  <a:lnTo>
                    <a:pt x="32" y="111"/>
                  </a:lnTo>
                  <a:lnTo>
                    <a:pt x="27" y="102"/>
                  </a:lnTo>
                  <a:lnTo>
                    <a:pt x="32" y="115"/>
                  </a:lnTo>
                  <a:lnTo>
                    <a:pt x="35" y="120"/>
                  </a:lnTo>
                  <a:lnTo>
                    <a:pt x="42" y="130"/>
                  </a:lnTo>
                  <a:lnTo>
                    <a:pt x="37" y="137"/>
                  </a:lnTo>
                  <a:lnTo>
                    <a:pt x="29" y="129"/>
                  </a:lnTo>
                  <a:lnTo>
                    <a:pt x="24" y="120"/>
                  </a:lnTo>
                  <a:lnTo>
                    <a:pt x="19" y="111"/>
                  </a:lnTo>
                  <a:lnTo>
                    <a:pt x="23" y="124"/>
                  </a:lnTo>
                  <a:lnTo>
                    <a:pt x="28" y="131"/>
                  </a:lnTo>
                  <a:lnTo>
                    <a:pt x="33" y="137"/>
                  </a:lnTo>
                  <a:lnTo>
                    <a:pt x="29" y="140"/>
                  </a:lnTo>
                  <a:lnTo>
                    <a:pt x="19" y="130"/>
                  </a:lnTo>
                  <a:lnTo>
                    <a:pt x="9" y="115"/>
                  </a:lnTo>
                  <a:lnTo>
                    <a:pt x="6" y="104"/>
                  </a:lnTo>
                  <a:lnTo>
                    <a:pt x="4" y="84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11" y="55"/>
                  </a:lnTo>
                  <a:lnTo>
                    <a:pt x="22" y="60"/>
                  </a:lnTo>
                  <a:lnTo>
                    <a:pt x="39" y="65"/>
                  </a:lnTo>
                  <a:lnTo>
                    <a:pt x="24" y="58"/>
                  </a:lnTo>
                  <a:lnTo>
                    <a:pt x="18" y="54"/>
                  </a:lnTo>
                  <a:lnTo>
                    <a:pt x="7" y="50"/>
                  </a:lnTo>
                  <a:lnTo>
                    <a:pt x="1" y="48"/>
                  </a:lnTo>
                  <a:lnTo>
                    <a:pt x="1" y="39"/>
                  </a:lnTo>
                  <a:lnTo>
                    <a:pt x="3" y="28"/>
                  </a:lnTo>
                  <a:lnTo>
                    <a:pt x="17" y="30"/>
                  </a:lnTo>
                  <a:lnTo>
                    <a:pt x="25" y="34"/>
                  </a:lnTo>
                  <a:lnTo>
                    <a:pt x="36" y="39"/>
                  </a:lnTo>
                  <a:lnTo>
                    <a:pt x="27" y="30"/>
                  </a:lnTo>
                  <a:lnTo>
                    <a:pt x="14" y="27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9" y="6"/>
                  </a:lnTo>
                  <a:lnTo>
                    <a:pt x="30" y="9"/>
                  </a:lnTo>
                  <a:lnTo>
                    <a:pt x="39" y="16"/>
                  </a:lnTo>
                  <a:lnTo>
                    <a:pt x="33" y="7"/>
                  </a:lnTo>
                  <a:lnTo>
                    <a:pt x="23" y="3"/>
                  </a:lnTo>
                  <a:lnTo>
                    <a:pt x="34" y="2"/>
                  </a:lnTo>
                  <a:lnTo>
                    <a:pt x="42" y="1"/>
                  </a:lnTo>
                  <a:lnTo>
                    <a:pt x="53" y="2"/>
                  </a:lnTo>
                  <a:lnTo>
                    <a:pt x="61" y="8"/>
                  </a:lnTo>
                  <a:lnTo>
                    <a:pt x="74" y="11"/>
                  </a:lnTo>
                  <a:lnTo>
                    <a:pt x="65" y="7"/>
                  </a:lnTo>
                  <a:lnTo>
                    <a:pt x="59" y="2"/>
                  </a:lnTo>
                  <a:lnTo>
                    <a:pt x="56" y="0"/>
                  </a:lnTo>
                  <a:lnTo>
                    <a:pt x="67" y="1"/>
                  </a:lnTo>
                  <a:lnTo>
                    <a:pt x="78" y="2"/>
                  </a:lnTo>
                  <a:lnTo>
                    <a:pt x="84" y="5"/>
                  </a:lnTo>
                  <a:lnTo>
                    <a:pt x="91" y="11"/>
                  </a:lnTo>
                  <a:lnTo>
                    <a:pt x="96" y="20"/>
                  </a:lnTo>
                  <a:lnTo>
                    <a:pt x="93" y="11"/>
                  </a:lnTo>
                  <a:lnTo>
                    <a:pt x="87" y="3"/>
                  </a:lnTo>
                  <a:lnTo>
                    <a:pt x="103" y="9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9" name="Group 281"/>
            <p:cNvGrpSpPr>
              <a:grpSpLocks/>
            </p:cNvGrpSpPr>
            <p:nvPr/>
          </p:nvGrpSpPr>
          <p:grpSpPr bwMode="auto">
            <a:xfrm>
              <a:off x="4797" y="3092"/>
              <a:ext cx="71" cy="43"/>
              <a:chOff x="693" y="3190"/>
              <a:chExt cx="142" cy="98"/>
            </a:xfrm>
          </p:grpSpPr>
          <p:sp>
            <p:nvSpPr>
              <p:cNvPr id="16493" name="Freeform 282"/>
              <p:cNvSpPr>
                <a:spLocks/>
              </p:cNvSpPr>
              <p:nvPr/>
            </p:nvSpPr>
            <p:spPr bwMode="auto">
              <a:xfrm>
                <a:off x="693" y="3190"/>
                <a:ext cx="142" cy="98"/>
              </a:xfrm>
              <a:custGeom>
                <a:avLst/>
                <a:gdLst>
                  <a:gd name="T0" fmla="*/ 0 w 142"/>
                  <a:gd name="T1" fmla="*/ 58 h 98"/>
                  <a:gd name="T2" fmla="*/ 18 w 142"/>
                  <a:gd name="T3" fmla="*/ 53 h 98"/>
                  <a:gd name="T4" fmla="*/ 24 w 142"/>
                  <a:gd name="T5" fmla="*/ 52 h 98"/>
                  <a:gd name="T6" fmla="*/ 28 w 142"/>
                  <a:gd name="T7" fmla="*/ 47 h 98"/>
                  <a:gd name="T8" fmla="*/ 32 w 142"/>
                  <a:gd name="T9" fmla="*/ 41 h 98"/>
                  <a:gd name="T10" fmla="*/ 40 w 142"/>
                  <a:gd name="T11" fmla="*/ 33 h 98"/>
                  <a:gd name="T12" fmla="*/ 56 w 142"/>
                  <a:gd name="T13" fmla="*/ 18 h 98"/>
                  <a:gd name="T14" fmla="*/ 59 w 142"/>
                  <a:gd name="T15" fmla="*/ 13 h 98"/>
                  <a:gd name="T16" fmla="*/ 62 w 142"/>
                  <a:gd name="T17" fmla="*/ 9 h 98"/>
                  <a:gd name="T18" fmla="*/ 71 w 142"/>
                  <a:gd name="T19" fmla="*/ 7 h 98"/>
                  <a:gd name="T20" fmla="*/ 95 w 142"/>
                  <a:gd name="T21" fmla="*/ 3 h 98"/>
                  <a:gd name="T22" fmla="*/ 102 w 142"/>
                  <a:gd name="T23" fmla="*/ 0 h 98"/>
                  <a:gd name="T24" fmla="*/ 108 w 142"/>
                  <a:gd name="T25" fmla="*/ 3 h 98"/>
                  <a:gd name="T26" fmla="*/ 111 w 142"/>
                  <a:gd name="T27" fmla="*/ 6 h 98"/>
                  <a:gd name="T28" fmla="*/ 126 w 142"/>
                  <a:gd name="T29" fmla="*/ 12 h 98"/>
                  <a:gd name="T30" fmla="*/ 131 w 142"/>
                  <a:gd name="T31" fmla="*/ 14 h 98"/>
                  <a:gd name="T32" fmla="*/ 133 w 142"/>
                  <a:gd name="T33" fmla="*/ 16 h 98"/>
                  <a:gd name="T34" fmla="*/ 136 w 142"/>
                  <a:gd name="T35" fmla="*/ 26 h 98"/>
                  <a:gd name="T36" fmla="*/ 138 w 142"/>
                  <a:gd name="T37" fmla="*/ 30 h 98"/>
                  <a:gd name="T38" fmla="*/ 139 w 142"/>
                  <a:gd name="T39" fmla="*/ 33 h 98"/>
                  <a:gd name="T40" fmla="*/ 141 w 142"/>
                  <a:gd name="T41" fmla="*/ 38 h 98"/>
                  <a:gd name="T42" fmla="*/ 141 w 142"/>
                  <a:gd name="T43" fmla="*/ 41 h 98"/>
                  <a:gd name="T44" fmla="*/ 138 w 142"/>
                  <a:gd name="T45" fmla="*/ 43 h 98"/>
                  <a:gd name="T46" fmla="*/ 133 w 142"/>
                  <a:gd name="T47" fmla="*/ 43 h 98"/>
                  <a:gd name="T48" fmla="*/ 123 w 142"/>
                  <a:gd name="T49" fmla="*/ 38 h 98"/>
                  <a:gd name="T50" fmla="*/ 111 w 142"/>
                  <a:gd name="T51" fmla="*/ 36 h 98"/>
                  <a:gd name="T52" fmla="*/ 101 w 142"/>
                  <a:gd name="T53" fmla="*/ 38 h 98"/>
                  <a:gd name="T54" fmla="*/ 112 w 142"/>
                  <a:gd name="T55" fmla="*/ 40 h 98"/>
                  <a:gd name="T56" fmla="*/ 120 w 142"/>
                  <a:gd name="T57" fmla="*/ 43 h 98"/>
                  <a:gd name="T58" fmla="*/ 129 w 142"/>
                  <a:gd name="T59" fmla="*/ 47 h 98"/>
                  <a:gd name="T60" fmla="*/ 131 w 142"/>
                  <a:gd name="T61" fmla="*/ 51 h 98"/>
                  <a:gd name="T62" fmla="*/ 131 w 142"/>
                  <a:gd name="T63" fmla="*/ 55 h 98"/>
                  <a:gd name="T64" fmla="*/ 127 w 142"/>
                  <a:gd name="T65" fmla="*/ 58 h 98"/>
                  <a:gd name="T66" fmla="*/ 123 w 142"/>
                  <a:gd name="T67" fmla="*/ 57 h 98"/>
                  <a:gd name="T68" fmla="*/ 111 w 142"/>
                  <a:gd name="T69" fmla="*/ 53 h 98"/>
                  <a:gd name="T70" fmla="*/ 99 w 142"/>
                  <a:gd name="T71" fmla="*/ 52 h 98"/>
                  <a:gd name="T72" fmla="*/ 91 w 142"/>
                  <a:gd name="T73" fmla="*/ 53 h 98"/>
                  <a:gd name="T74" fmla="*/ 86 w 142"/>
                  <a:gd name="T75" fmla="*/ 57 h 98"/>
                  <a:gd name="T76" fmla="*/ 80 w 142"/>
                  <a:gd name="T77" fmla="*/ 64 h 98"/>
                  <a:gd name="T78" fmla="*/ 75 w 142"/>
                  <a:gd name="T79" fmla="*/ 70 h 98"/>
                  <a:gd name="T80" fmla="*/ 71 w 142"/>
                  <a:gd name="T81" fmla="*/ 77 h 98"/>
                  <a:gd name="T82" fmla="*/ 67 w 142"/>
                  <a:gd name="T83" fmla="*/ 83 h 98"/>
                  <a:gd name="T84" fmla="*/ 60 w 142"/>
                  <a:gd name="T85" fmla="*/ 88 h 98"/>
                  <a:gd name="T86" fmla="*/ 54 w 142"/>
                  <a:gd name="T87" fmla="*/ 90 h 98"/>
                  <a:gd name="T88" fmla="*/ 47 w 142"/>
                  <a:gd name="T89" fmla="*/ 91 h 98"/>
                  <a:gd name="T90" fmla="*/ 38 w 142"/>
                  <a:gd name="T91" fmla="*/ 90 h 98"/>
                  <a:gd name="T92" fmla="*/ 32 w 142"/>
                  <a:gd name="T93" fmla="*/ 89 h 98"/>
                  <a:gd name="T94" fmla="*/ 23 w 142"/>
                  <a:gd name="T95" fmla="*/ 92 h 98"/>
                  <a:gd name="T96" fmla="*/ 0 w 142"/>
                  <a:gd name="T97" fmla="*/ 97 h 98"/>
                  <a:gd name="T98" fmla="*/ 0 w 142"/>
                  <a:gd name="T99" fmla="*/ 58 h 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2"/>
                  <a:gd name="T151" fmla="*/ 0 h 98"/>
                  <a:gd name="T152" fmla="*/ 142 w 142"/>
                  <a:gd name="T153" fmla="*/ 98 h 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2" h="98">
                    <a:moveTo>
                      <a:pt x="0" y="58"/>
                    </a:moveTo>
                    <a:lnTo>
                      <a:pt x="18" y="53"/>
                    </a:lnTo>
                    <a:lnTo>
                      <a:pt x="24" y="52"/>
                    </a:lnTo>
                    <a:lnTo>
                      <a:pt x="28" y="47"/>
                    </a:lnTo>
                    <a:lnTo>
                      <a:pt x="32" y="41"/>
                    </a:lnTo>
                    <a:lnTo>
                      <a:pt x="40" y="33"/>
                    </a:lnTo>
                    <a:lnTo>
                      <a:pt x="56" y="18"/>
                    </a:lnTo>
                    <a:lnTo>
                      <a:pt x="59" y="13"/>
                    </a:lnTo>
                    <a:lnTo>
                      <a:pt x="62" y="9"/>
                    </a:lnTo>
                    <a:lnTo>
                      <a:pt x="71" y="7"/>
                    </a:lnTo>
                    <a:lnTo>
                      <a:pt x="95" y="3"/>
                    </a:lnTo>
                    <a:lnTo>
                      <a:pt x="102" y="0"/>
                    </a:lnTo>
                    <a:lnTo>
                      <a:pt x="108" y="3"/>
                    </a:lnTo>
                    <a:lnTo>
                      <a:pt x="111" y="6"/>
                    </a:lnTo>
                    <a:lnTo>
                      <a:pt x="126" y="12"/>
                    </a:lnTo>
                    <a:lnTo>
                      <a:pt x="131" y="14"/>
                    </a:lnTo>
                    <a:lnTo>
                      <a:pt x="133" y="16"/>
                    </a:lnTo>
                    <a:lnTo>
                      <a:pt x="136" y="26"/>
                    </a:lnTo>
                    <a:lnTo>
                      <a:pt x="138" y="30"/>
                    </a:lnTo>
                    <a:lnTo>
                      <a:pt x="139" y="33"/>
                    </a:lnTo>
                    <a:lnTo>
                      <a:pt x="141" y="38"/>
                    </a:lnTo>
                    <a:lnTo>
                      <a:pt x="141" y="41"/>
                    </a:lnTo>
                    <a:lnTo>
                      <a:pt x="138" y="43"/>
                    </a:lnTo>
                    <a:lnTo>
                      <a:pt x="133" y="43"/>
                    </a:lnTo>
                    <a:lnTo>
                      <a:pt x="123" y="38"/>
                    </a:lnTo>
                    <a:lnTo>
                      <a:pt x="111" y="36"/>
                    </a:lnTo>
                    <a:lnTo>
                      <a:pt x="101" y="38"/>
                    </a:lnTo>
                    <a:lnTo>
                      <a:pt x="112" y="40"/>
                    </a:lnTo>
                    <a:lnTo>
                      <a:pt x="120" y="43"/>
                    </a:lnTo>
                    <a:lnTo>
                      <a:pt x="129" y="47"/>
                    </a:lnTo>
                    <a:lnTo>
                      <a:pt x="131" y="51"/>
                    </a:lnTo>
                    <a:lnTo>
                      <a:pt x="131" y="55"/>
                    </a:lnTo>
                    <a:lnTo>
                      <a:pt x="127" y="58"/>
                    </a:lnTo>
                    <a:lnTo>
                      <a:pt x="123" y="57"/>
                    </a:lnTo>
                    <a:lnTo>
                      <a:pt x="111" y="53"/>
                    </a:lnTo>
                    <a:lnTo>
                      <a:pt x="99" y="52"/>
                    </a:lnTo>
                    <a:lnTo>
                      <a:pt x="91" y="53"/>
                    </a:lnTo>
                    <a:lnTo>
                      <a:pt x="86" y="57"/>
                    </a:lnTo>
                    <a:lnTo>
                      <a:pt x="80" y="64"/>
                    </a:lnTo>
                    <a:lnTo>
                      <a:pt x="75" y="70"/>
                    </a:lnTo>
                    <a:lnTo>
                      <a:pt x="71" y="77"/>
                    </a:lnTo>
                    <a:lnTo>
                      <a:pt x="67" y="83"/>
                    </a:lnTo>
                    <a:lnTo>
                      <a:pt x="60" y="88"/>
                    </a:lnTo>
                    <a:lnTo>
                      <a:pt x="54" y="90"/>
                    </a:lnTo>
                    <a:lnTo>
                      <a:pt x="47" y="91"/>
                    </a:lnTo>
                    <a:lnTo>
                      <a:pt x="38" y="90"/>
                    </a:lnTo>
                    <a:lnTo>
                      <a:pt x="32" y="89"/>
                    </a:lnTo>
                    <a:lnTo>
                      <a:pt x="23" y="92"/>
                    </a:lnTo>
                    <a:lnTo>
                      <a:pt x="0" y="97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4" name="Freeform 283"/>
              <p:cNvSpPr>
                <a:spLocks/>
              </p:cNvSpPr>
              <p:nvPr/>
            </p:nvSpPr>
            <p:spPr bwMode="auto">
              <a:xfrm>
                <a:off x="787" y="3206"/>
                <a:ext cx="41" cy="7"/>
              </a:xfrm>
              <a:custGeom>
                <a:avLst/>
                <a:gdLst>
                  <a:gd name="T0" fmla="*/ 40 w 41"/>
                  <a:gd name="T1" fmla="*/ 6 h 7"/>
                  <a:gd name="T2" fmla="*/ 33 w 41"/>
                  <a:gd name="T3" fmla="*/ 4 h 7"/>
                  <a:gd name="T4" fmla="*/ 27 w 41"/>
                  <a:gd name="T5" fmla="*/ 3 h 7"/>
                  <a:gd name="T6" fmla="*/ 21 w 41"/>
                  <a:gd name="T7" fmla="*/ 2 h 7"/>
                  <a:gd name="T8" fmla="*/ 15 w 41"/>
                  <a:gd name="T9" fmla="*/ 1 h 7"/>
                  <a:gd name="T10" fmla="*/ 6 w 41"/>
                  <a:gd name="T11" fmla="*/ 2 h 7"/>
                  <a:gd name="T12" fmla="*/ 0 w 41"/>
                  <a:gd name="T13" fmla="*/ 2 h 7"/>
                  <a:gd name="T14" fmla="*/ 9 w 41"/>
                  <a:gd name="T15" fmla="*/ 1 h 7"/>
                  <a:gd name="T16" fmla="*/ 17 w 41"/>
                  <a:gd name="T17" fmla="*/ 0 h 7"/>
                  <a:gd name="T18" fmla="*/ 27 w 41"/>
                  <a:gd name="T19" fmla="*/ 3 h 7"/>
                  <a:gd name="T20" fmla="*/ 33 w 41"/>
                  <a:gd name="T21" fmla="*/ 3 h 7"/>
                  <a:gd name="T22" fmla="*/ 39 w 41"/>
                  <a:gd name="T23" fmla="*/ 5 h 7"/>
                  <a:gd name="T24" fmla="*/ 40 w 41"/>
                  <a:gd name="T25" fmla="*/ 6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"/>
                  <a:gd name="T41" fmla="*/ 41 w 4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">
                    <a:moveTo>
                      <a:pt x="40" y="6"/>
                    </a:moveTo>
                    <a:lnTo>
                      <a:pt x="33" y="4"/>
                    </a:lnTo>
                    <a:lnTo>
                      <a:pt x="27" y="3"/>
                    </a:lnTo>
                    <a:lnTo>
                      <a:pt x="21" y="2"/>
                    </a:lnTo>
                    <a:lnTo>
                      <a:pt x="15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9" y="5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5" name="Freeform 284"/>
              <p:cNvSpPr>
                <a:spLocks/>
              </p:cNvSpPr>
              <p:nvPr/>
            </p:nvSpPr>
            <p:spPr bwMode="auto">
              <a:xfrm>
                <a:off x="771" y="3194"/>
                <a:ext cx="32" cy="3"/>
              </a:xfrm>
              <a:custGeom>
                <a:avLst/>
                <a:gdLst>
                  <a:gd name="T0" fmla="*/ 23 w 32"/>
                  <a:gd name="T1" fmla="*/ 0 h 3"/>
                  <a:gd name="T2" fmla="*/ 27 w 32"/>
                  <a:gd name="T3" fmla="*/ 0 h 3"/>
                  <a:gd name="T4" fmla="*/ 31 w 32"/>
                  <a:gd name="T5" fmla="*/ 1 h 3"/>
                  <a:gd name="T6" fmla="*/ 28 w 32"/>
                  <a:gd name="T7" fmla="*/ 0 h 3"/>
                  <a:gd name="T8" fmla="*/ 23 w 32"/>
                  <a:gd name="T9" fmla="*/ 0 h 3"/>
                  <a:gd name="T10" fmla="*/ 13 w 32"/>
                  <a:gd name="T11" fmla="*/ 1 h 3"/>
                  <a:gd name="T12" fmla="*/ 7 w 32"/>
                  <a:gd name="T13" fmla="*/ 2 h 3"/>
                  <a:gd name="T14" fmla="*/ 1 w 32"/>
                  <a:gd name="T15" fmla="*/ 2 h 3"/>
                  <a:gd name="T16" fmla="*/ 0 w 32"/>
                  <a:gd name="T17" fmla="*/ 2 h 3"/>
                  <a:gd name="T18" fmla="*/ 7 w 32"/>
                  <a:gd name="T19" fmla="*/ 1 h 3"/>
                  <a:gd name="T20" fmla="*/ 15 w 32"/>
                  <a:gd name="T21" fmla="*/ 1 h 3"/>
                  <a:gd name="T22" fmla="*/ 23 w 32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3"/>
                  <a:gd name="T38" fmla="*/ 32 w 3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3">
                    <a:moveTo>
                      <a:pt x="23" y="0"/>
                    </a:moveTo>
                    <a:lnTo>
                      <a:pt x="27" y="0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3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7" y="1"/>
                    </a:lnTo>
                    <a:lnTo>
                      <a:pt x="15" y="1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6" name="Freeform 285"/>
              <p:cNvSpPr>
                <a:spLocks/>
              </p:cNvSpPr>
              <p:nvPr/>
            </p:nvSpPr>
            <p:spPr bwMode="auto">
              <a:xfrm>
                <a:off x="787" y="3221"/>
                <a:ext cx="9" cy="4"/>
              </a:xfrm>
              <a:custGeom>
                <a:avLst/>
                <a:gdLst>
                  <a:gd name="T0" fmla="*/ 8 w 9"/>
                  <a:gd name="T1" fmla="*/ 1 h 4"/>
                  <a:gd name="T2" fmla="*/ 7 w 9"/>
                  <a:gd name="T3" fmla="*/ 3 h 4"/>
                  <a:gd name="T4" fmla="*/ 4 w 9"/>
                  <a:gd name="T5" fmla="*/ 2 h 4"/>
                  <a:gd name="T6" fmla="*/ 1 w 9"/>
                  <a:gd name="T7" fmla="*/ 2 h 4"/>
                  <a:gd name="T8" fmla="*/ 0 w 9"/>
                  <a:gd name="T9" fmla="*/ 0 h 4"/>
                  <a:gd name="T10" fmla="*/ 2 w 9"/>
                  <a:gd name="T11" fmla="*/ 1 h 4"/>
                  <a:gd name="T12" fmla="*/ 8 w 9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4"/>
                  <a:gd name="T23" fmla="*/ 9 w 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4">
                    <a:moveTo>
                      <a:pt x="8" y="1"/>
                    </a:moveTo>
                    <a:lnTo>
                      <a:pt x="7" y="3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7" name="Freeform 286"/>
              <p:cNvSpPr>
                <a:spLocks/>
              </p:cNvSpPr>
              <p:nvPr/>
            </p:nvSpPr>
            <p:spPr bwMode="auto">
              <a:xfrm>
                <a:off x="827" y="322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  <a:gd name="T8" fmla="*/ 0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8" name="Freeform 287"/>
              <p:cNvSpPr>
                <a:spLocks/>
              </p:cNvSpPr>
              <p:nvPr/>
            </p:nvSpPr>
            <p:spPr bwMode="auto">
              <a:xfrm>
                <a:off x="817" y="323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1 h 4"/>
                  <a:gd name="T4" fmla="*/ 3 w 4"/>
                  <a:gd name="T5" fmla="*/ 3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9" name="Freeform 288"/>
              <p:cNvSpPr>
                <a:spLocks/>
              </p:cNvSpPr>
              <p:nvPr/>
            </p:nvSpPr>
            <p:spPr bwMode="auto">
              <a:xfrm>
                <a:off x="765" y="3213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3 h 4"/>
                  <a:gd name="T8" fmla="*/ 1 w 2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1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00" name="Freeform 289"/>
              <p:cNvSpPr>
                <a:spLocks/>
              </p:cNvSpPr>
              <p:nvPr/>
            </p:nvSpPr>
            <p:spPr bwMode="auto">
              <a:xfrm>
                <a:off x="737" y="3213"/>
                <a:ext cx="17" cy="21"/>
              </a:xfrm>
              <a:custGeom>
                <a:avLst/>
                <a:gdLst>
                  <a:gd name="T0" fmla="*/ 16 w 17"/>
                  <a:gd name="T1" fmla="*/ 0 h 21"/>
                  <a:gd name="T2" fmla="*/ 13 w 17"/>
                  <a:gd name="T3" fmla="*/ 6 h 21"/>
                  <a:gd name="T4" fmla="*/ 10 w 17"/>
                  <a:gd name="T5" fmla="*/ 11 h 21"/>
                  <a:gd name="T6" fmla="*/ 0 w 17"/>
                  <a:gd name="T7" fmla="*/ 20 h 21"/>
                  <a:gd name="T8" fmla="*/ 10 w 17"/>
                  <a:gd name="T9" fmla="*/ 9 h 21"/>
                  <a:gd name="T10" fmla="*/ 16 w 17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1"/>
                  <a:gd name="T20" fmla="*/ 17 w 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1">
                    <a:moveTo>
                      <a:pt x="16" y="0"/>
                    </a:moveTo>
                    <a:lnTo>
                      <a:pt x="13" y="6"/>
                    </a:lnTo>
                    <a:lnTo>
                      <a:pt x="10" y="11"/>
                    </a:lnTo>
                    <a:lnTo>
                      <a:pt x="0" y="20"/>
                    </a:lnTo>
                    <a:lnTo>
                      <a:pt x="10" y="9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01" name="Freeform 290"/>
              <p:cNvSpPr>
                <a:spLocks/>
              </p:cNvSpPr>
              <p:nvPr/>
            </p:nvSpPr>
            <p:spPr bwMode="auto">
              <a:xfrm>
                <a:off x="725" y="3250"/>
                <a:ext cx="2" cy="12"/>
              </a:xfrm>
              <a:custGeom>
                <a:avLst/>
                <a:gdLst>
                  <a:gd name="T0" fmla="*/ 0 w 2"/>
                  <a:gd name="T1" fmla="*/ 0 h 12"/>
                  <a:gd name="T2" fmla="*/ 1 w 2"/>
                  <a:gd name="T3" fmla="*/ 4 h 12"/>
                  <a:gd name="T4" fmla="*/ 1 w 2"/>
                  <a:gd name="T5" fmla="*/ 8 h 12"/>
                  <a:gd name="T6" fmla="*/ 1 w 2"/>
                  <a:gd name="T7" fmla="*/ 11 h 12"/>
                  <a:gd name="T8" fmla="*/ 1 w 2"/>
                  <a:gd name="T9" fmla="*/ 6 h 12"/>
                  <a:gd name="T10" fmla="*/ 1 w 2"/>
                  <a:gd name="T11" fmla="*/ 3 h 12"/>
                  <a:gd name="T12" fmla="*/ 0 w 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2"/>
                  <a:gd name="T23" fmla="*/ 2 w 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2">
                    <a:moveTo>
                      <a:pt x="0" y="0"/>
                    </a:moveTo>
                    <a:lnTo>
                      <a:pt x="1" y="4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02" name="Freeform 291"/>
              <p:cNvSpPr>
                <a:spLocks/>
              </p:cNvSpPr>
              <p:nvPr/>
            </p:nvSpPr>
            <p:spPr bwMode="auto">
              <a:xfrm>
                <a:off x="775" y="3231"/>
                <a:ext cx="4" cy="1"/>
              </a:xfrm>
              <a:custGeom>
                <a:avLst/>
                <a:gdLst>
                  <a:gd name="T0" fmla="*/ 1 w 4"/>
                  <a:gd name="T1" fmla="*/ 0 h 1"/>
                  <a:gd name="T2" fmla="*/ 0 w 4"/>
                  <a:gd name="T3" fmla="*/ 0 h 1"/>
                  <a:gd name="T4" fmla="*/ 3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1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" name="Group 292"/>
            <p:cNvGrpSpPr>
              <a:grpSpLocks/>
            </p:cNvGrpSpPr>
            <p:nvPr/>
          </p:nvGrpSpPr>
          <p:grpSpPr bwMode="auto">
            <a:xfrm>
              <a:off x="4646" y="2999"/>
              <a:ext cx="162" cy="182"/>
              <a:chOff x="392" y="2976"/>
              <a:chExt cx="323" cy="418"/>
            </a:xfrm>
          </p:grpSpPr>
          <p:sp>
            <p:nvSpPr>
              <p:cNvPr id="16479" name="Freeform 293"/>
              <p:cNvSpPr>
                <a:spLocks/>
              </p:cNvSpPr>
              <p:nvPr/>
            </p:nvSpPr>
            <p:spPr bwMode="auto">
              <a:xfrm>
                <a:off x="571" y="2976"/>
                <a:ext cx="6" cy="3"/>
              </a:xfrm>
              <a:custGeom>
                <a:avLst/>
                <a:gdLst>
                  <a:gd name="T0" fmla="*/ 5 w 6"/>
                  <a:gd name="T1" fmla="*/ 0 h 3"/>
                  <a:gd name="T2" fmla="*/ 4 w 6"/>
                  <a:gd name="T3" fmla="*/ 1 h 3"/>
                  <a:gd name="T4" fmla="*/ 2 w 6"/>
                  <a:gd name="T5" fmla="*/ 1 h 3"/>
                  <a:gd name="T6" fmla="*/ 1 w 6"/>
                  <a:gd name="T7" fmla="*/ 1 h 3"/>
                  <a:gd name="T8" fmla="*/ 0 w 6"/>
                  <a:gd name="T9" fmla="*/ 2 h 3"/>
                  <a:gd name="T10" fmla="*/ 1 w 6"/>
                  <a:gd name="T11" fmla="*/ 2 h 3"/>
                  <a:gd name="T12" fmla="*/ 4 w 6"/>
                  <a:gd name="T13" fmla="*/ 1 h 3"/>
                  <a:gd name="T14" fmla="*/ 5 w 6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0" name="Freeform 294"/>
              <p:cNvSpPr>
                <a:spLocks/>
              </p:cNvSpPr>
              <p:nvPr/>
            </p:nvSpPr>
            <p:spPr bwMode="auto">
              <a:xfrm>
                <a:off x="574" y="2988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0 w 4"/>
                  <a:gd name="T3" fmla="*/ 0 h 3"/>
                  <a:gd name="T4" fmla="*/ 0 w 4"/>
                  <a:gd name="T5" fmla="*/ 2 h 3"/>
                  <a:gd name="T6" fmla="*/ 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1" name="Freeform 295"/>
              <p:cNvSpPr>
                <a:spLocks/>
              </p:cNvSpPr>
              <p:nvPr/>
            </p:nvSpPr>
            <p:spPr bwMode="auto">
              <a:xfrm>
                <a:off x="530" y="3032"/>
                <a:ext cx="88" cy="247"/>
              </a:xfrm>
              <a:custGeom>
                <a:avLst/>
                <a:gdLst>
                  <a:gd name="T0" fmla="*/ 12 w 88"/>
                  <a:gd name="T1" fmla="*/ 0 h 247"/>
                  <a:gd name="T2" fmla="*/ 21 w 88"/>
                  <a:gd name="T3" fmla="*/ 10 h 247"/>
                  <a:gd name="T4" fmla="*/ 23 w 88"/>
                  <a:gd name="T5" fmla="*/ 25 h 247"/>
                  <a:gd name="T6" fmla="*/ 35 w 88"/>
                  <a:gd name="T7" fmla="*/ 39 h 247"/>
                  <a:gd name="T8" fmla="*/ 61 w 88"/>
                  <a:gd name="T9" fmla="*/ 105 h 247"/>
                  <a:gd name="T10" fmla="*/ 76 w 88"/>
                  <a:gd name="T11" fmla="*/ 165 h 247"/>
                  <a:gd name="T12" fmla="*/ 87 w 88"/>
                  <a:gd name="T13" fmla="*/ 246 h 247"/>
                  <a:gd name="T14" fmla="*/ 51 w 88"/>
                  <a:gd name="T15" fmla="*/ 210 h 247"/>
                  <a:gd name="T16" fmla="*/ 0 w 88"/>
                  <a:gd name="T17" fmla="*/ 32 h 247"/>
                  <a:gd name="T18" fmla="*/ 12 w 88"/>
                  <a:gd name="T19" fmla="*/ 0 h 2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247"/>
                  <a:gd name="T32" fmla="*/ 88 w 88"/>
                  <a:gd name="T33" fmla="*/ 247 h 2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247">
                    <a:moveTo>
                      <a:pt x="12" y="0"/>
                    </a:moveTo>
                    <a:lnTo>
                      <a:pt x="21" y="10"/>
                    </a:lnTo>
                    <a:lnTo>
                      <a:pt x="23" y="25"/>
                    </a:lnTo>
                    <a:lnTo>
                      <a:pt x="35" y="39"/>
                    </a:lnTo>
                    <a:lnTo>
                      <a:pt x="61" y="105"/>
                    </a:lnTo>
                    <a:lnTo>
                      <a:pt x="76" y="165"/>
                    </a:lnTo>
                    <a:lnTo>
                      <a:pt x="87" y="246"/>
                    </a:lnTo>
                    <a:lnTo>
                      <a:pt x="51" y="210"/>
                    </a:lnTo>
                    <a:lnTo>
                      <a:pt x="0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2" name="Freeform 296"/>
              <p:cNvSpPr>
                <a:spLocks/>
              </p:cNvSpPr>
              <p:nvPr/>
            </p:nvSpPr>
            <p:spPr bwMode="auto">
              <a:xfrm>
                <a:off x="392" y="2984"/>
                <a:ext cx="323" cy="410"/>
              </a:xfrm>
              <a:custGeom>
                <a:avLst/>
                <a:gdLst>
                  <a:gd name="T0" fmla="*/ 60 w 323"/>
                  <a:gd name="T1" fmla="*/ 21 h 410"/>
                  <a:gd name="T2" fmla="*/ 70 w 323"/>
                  <a:gd name="T3" fmla="*/ 0 h 410"/>
                  <a:gd name="T4" fmla="*/ 148 w 323"/>
                  <a:gd name="T5" fmla="*/ 37 h 410"/>
                  <a:gd name="T6" fmla="*/ 152 w 323"/>
                  <a:gd name="T7" fmla="*/ 66 h 410"/>
                  <a:gd name="T8" fmla="*/ 158 w 323"/>
                  <a:gd name="T9" fmla="*/ 76 h 410"/>
                  <a:gd name="T10" fmla="*/ 167 w 323"/>
                  <a:gd name="T11" fmla="*/ 88 h 410"/>
                  <a:gd name="T12" fmla="*/ 172 w 323"/>
                  <a:gd name="T13" fmla="*/ 108 h 410"/>
                  <a:gd name="T14" fmla="*/ 190 w 323"/>
                  <a:gd name="T15" fmla="*/ 155 h 410"/>
                  <a:gd name="T16" fmla="*/ 204 w 323"/>
                  <a:gd name="T17" fmla="*/ 211 h 410"/>
                  <a:gd name="T18" fmla="*/ 210 w 323"/>
                  <a:gd name="T19" fmla="*/ 248 h 410"/>
                  <a:gd name="T20" fmla="*/ 274 w 323"/>
                  <a:gd name="T21" fmla="*/ 250 h 410"/>
                  <a:gd name="T22" fmla="*/ 283 w 323"/>
                  <a:gd name="T23" fmla="*/ 257 h 410"/>
                  <a:gd name="T24" fmla="*/ 313 w 323"/>
                  <a:gd name="T25" fmla="*/ 257 h 410"/>
                  <a:gd name="T26" fmla="*/ 321 w 323"/>
                  <a:gd name="T27" fmla="*/ 272 h 410"/>
                  <a:gd name="T28" fmla="*/ 322 w 323"/>
                  <a:gd name="T29" fmla="*/ 289 h 410"/>
                  <a:gd name="T30" fmla="*/ 320 w 323"/>
                  <a:gd name="T31" fmla="*/ 304 h 410"/>
                  <a:gd name="T32" fmla="*/ 293 w 323"/>
                  <a:gd name="T33" fmla="*/ 310 h 410"/>
                  <a:gd name="T34" fmla="*/ 280 w 323"/>
                  <a:gd name="T35" fmla="*/ 332 h 410"/>
                  <a:gd name="T36" fmla="*/ 255 w 323"/>
                  <a:gd name="T37" fmla="*/ 339 h 410"/>
                  <a:gd name="T38" fmla="*/ 236 w 323"/>
                  <a:gd name="T39" fmla="*/ 339 h 410"/>
                  <a:gd name="T40" fmla="*/ 214 w 323"/>
                  <a:gd name="T41" fmla="*/ 343 h 410"/>
                  <a:gd name="T42" fmla="*/ 213 w 323"/>
                  <a:gd name="T43" fmla="*/ 353 h 410"/>
                  <a:gd name="T44" fmla="*/ 214 w 323"/>
                  <a:gd name="T45" fmla="*/ 375 h 410"/>
                  <a:gd name="T46" fmla="*/ 212 w 323"/>
                  <a:gd name="T47" fmla="*/ 389 h 410"/>
                  <a:gd name="T48" fmla="*/ 200 w 323"/>
                  <a:gd name="T49" fmla="*/ 391 h 410"/>
                  <a:gd name="T50" fmla="*/ 186 w 323"/>
                  <a:gd name="T51" fmla="*/ 394 h 410"/>
                  <a:gd name="T52" fmla="*/ 172 w 323"/>
                  <a:gd name="T53" fmla="*/ 407 h 410"/>
                  <a:gd name="T54" fmla="*/ 156 w 323"/>
                  <a:gd name="T55" fmla="*/ 407 h 410"/>
                  <a:gd name="T56" fmla="*/ 141 w 323"/>
                  <a:gd name="T57" fmla="*/ 406 h 410"/>
                  <a:gd name="T58" fmla="*/ 118 w 323"/>
                  <a:gd name="T59" fmla="*/ 398 h 410"/>
                  <a:gd name="T60" fmla="*/ 92 w 323"/>
                  <a:gd name="T61" fmla="*/ 400 h 410"/>
                  <a:gd name="T62" fmla="*/ 67 w 323"/>
                  <a:gd name="T63" fmla="*/ 409 h 410"/>
                  <a:gd name="T64" fmla="*/ 42 w 323"/>
                  <a:gd name="T65" fmla="*/ 403 h 410"/>
                  <a:gd name="T66" fmla="*/ 26 w 323"/>
                  <a:gd name="T67" fmla="*/ 382 h 410"/>
                  <a:gd name="T68" fmla="*/ 28 w 323"/>
                  <a:gd name="T69" fmla="*/ 358 h 410"/>
                  <a:gd name="T70" fmla="*/ 21 w 323"/>
                  <a:gd name="T71" fmla="*/ 330 h 410"/>
                  <a:gd name="T72" fmla="*/ 18 w 323"/>
                  <a:gd name="T73" fmla="*/ 293 h 410"/>
                  <a:gd name="T74" fmla="*/ 10 w 323"/>
                  <a:gd name="T75" fmla="*/ 259 h 410"/>
                  <a:gd name="T76" fmla="*/ 0 w 323"/>
                  <a:gd name="T77" fmla="*/ 207 h 410"/>
                  <a:gd name="T78" fmla="*/ 2 w 323"/>
                  <a:gd name="T79" fmla="*/ 155 h 410"/>
                  <a:gd name="T80" fmla="*/ 2 w 323"/>
                  <a:gd name="T81" fmla="*/ 109 h 410"/>
                  <a:gd name="T82" fmla="*/ 4 w 323"/>
                  <a:gd name="T83" fmla="*/ 77 h 410"/>
                  <a:gd name="T84" fmla="*/ 10 w 323"/>
                  <a:gd name="T85" fmla="*/ 64 h 410"/>
                  <a:gd name="T86" fmla="*/ 24 w 323"/>
                  <a:gd name="T87" fmla="*/ 52 h 410"/>
                  <a:gd name="T88" fmla="*/ 41 w 323"/>
                  <a:gd name="T89" fmla="*/ 33 h 410"/>
                  <a:gd name="T90" fmla="*/ 60 w 323"/>
                  <a:gd name="T91" fmla="*/ 21 h 4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3"/>
                  <a:gd name="T139" fmla="*/ 0 h 410"/>
                  <a:gd name="T140" fmla="*/ 323 w 323"/>
                  <a:gd name="T141" fmla="*/ 410 h 4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3" h="410">
                    <a:moveTo>
                      <a:pt x="60" y="21"/>
                    </a:moveTo>
                    <a:lnTo>
                      <a:pt x="70" y="0"/>
                    </a:lnTo>
                    <a:lnTo>
                      <a:pt x="148" y="37"/>
                    </a:lnTo>
                    <a:lnTo>
                      <a:pt x="152" y="66"/>
                    </a:lnTo>
                    <a:lnTo>
                      <a:pt x="158" y="76"/>
                    </a:lnTo>
                    <a:lnTo>
                      <a:pt x="167" y="88"/>
                    </a:lnTo>
                    <a:lnTo>
                      <a:pt x="172" y="108"/>
                    </a:lnTo>
                    <a:lnTo>
                      <a:pt x="190" y="155"/>
                    </a:lnTo>
                    <a:lnTo>
                      <a:pt x="204" y="211"/>
                    </a:lnTo>
                    <a:lnTo>
                      <a:pt x="210" y="248"/>
                    </a:lnTo>
                    <a:lnTo>
                      <a:pt x="274" y="250"/>
                    </a:lnTo>
                    <a:lnTo>
                      <a:pt x="283" y="257"/>
                    </a:lnTo>
                    <a:lnTo>
                      <a:pt x="313" y="257"/>
                    </a:lnTo>
                    <a:lnTo>
                      <a:pt x="321" y="272"/>
                    </a:lnTo>
                    <a:lnTo>
                      <a:pt x="322" y="289"/>
                    </a:lnTo>
                    <a:lnTo>
                      <a:pt x="320" y="304"/>
                    </a:lnTo>
                    <a:lnTo>
                      <a:pt x="293" y="310"/>
                    </a:lnTo>
                    <a:lnTo>
                      <a:pt x="280" y="332"/>
                    </a:lnTo>
                    <a:lnTo>
                      <a:pt x="255" y="339"/>
                    </a:lnTo>
                    <a:lnTo>
                      <a:pt x="236" y="339"/>
                    </a:lnTo>
                    <a:lnTo>
                      <a:pt x="214" y="343"/>
                    </a:lnTo>
                    <a:lnTo>
                      <a:pt x="213" y="353"/>
                    </a:lnTo>
                    <a:lnTo>
                      <a:pt x="214" y="375"/>
                    </a:lnTo>
                    <a:lnTo>
                      <a:pt x="212" y="389"/>
                    </a:lnTo>
                    <a:lnTo>
                      <a:pt x="200" y="391"/>
                    </a:lnTo>
                    <a:lnTo>
                      <a:pt x="186" y="394"/>
                    </a:lnTo>
                    <a:lnTo>
                      <a:pt x="172" y="407"/>
                    </a:lnTo>
                    <a:lnTo>
                      <a:pt x="156" y="407"/>
                    </a:lnTo>
                    <a:lnTo>
                      <a:pt x="141" y="406"/>
                    </a:lnTo>
                    <a:lnTo>
                      <a:pt x="118" y="398"/>
                    </a:lnTo>
                    <a:lnTo>
                      <a:pt x="92" y="400"/>
                    </a:lnTo>
                    <a:lnTo>
                      <a:pt x="67" y="409"/>
                    </a:lnTo>
                    <a:lnTo>
                      <a:pt x="42" y="403"/>
                    </a:lnTo>
                    <a:lnTo>
                      <a:pt x="26" y="382"/>
                    </a:lnTo>
                    <a:lnTo>
                      <a:pt x="28" y="358"/>
                    </a:lnTo>
                    <a:lnTo>
                      <a:pt x="21" y="330"/>
                    </a:lnTo>
                    <a:lnTo>
                      <a:pt x="18" y="293"/>
                    </a:lnTo>
                    <a:lnTo>
                      <a:pt x="10" y="259"/>
                    </a:lnTo>
                    <a:lnTo>
                      <a:pt x="0" y="207"/>
                    </a:lnTo>
                    <a:lnTo>
                      <a:pt x="2" y="155"/>
                    </a:lnTo>
                    <a:lnTo>
                      <a:pt x="2" y="109"/>
                    </a:lnTo>
                    <a:lnTo>
                      <a:pt x="4" y="77"/>
                    </a:lnTo>
                    <a:lnTo>
                      <a:pt x="10" y="64"/>
                    </a:lnTo>
                    <a:lnTo>
                      <a:pt x="24" y="52"/>
                    </a:lnTo>
                    <a:lnTo>
                      <a:pt x="41" y="33"/>
                    </a:lnTo>
                    <a:lnTo>
                      <a:pt x="60" y="21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3" name="Freeform 297"/>
              <p:cNvSpPr>
                <a:spLocks/>
              </p:cNvSpPr>
              <p:nvPr/>
            </p:nvSpPr>
            <p:spPr bwMode="auto">
              <a:xfrm>
                <a:off x="403" y="3008"/>
                <a:ext cx="199" cy="376"/>
              </a:xfrm>
              <a:custGeom>
                <a:avLst/>
                <a:gdLst>
                  <a:gd name="T0" fmla="*/ 172 w 199"/>
                  <a:gd name="T1" fmla="*/ 310 h 376"/>
                  <a:gd name="T2" fmla="*/ 125 w 199"/>
                  <a:gd name="T3" fmla="*/ 306 h 376"/>
                  <a:gd name="T4" fmla="*/ 86 w 199"/>
                  <a:gd name="T5" fmla="*/ 292 h 376"/>
                  <a:gd name="T6" fmla="*/ 70 w 199"/>
                  <a:gd name="T7" fmla="*/ 258 h 376"/>
                  <a:gd name="T8" fmla="*/ 75 w 199"/>
                  <a:gd name="T9" fmla="*/ 236 h 376"/>
                  <a:gd name="T10" fmla="*/ 44 w 199"/>
                  <a:gd name="T11" fmla="*/ 188 h 376"/>
                  <a:gd name="T12" fmla="*/ 73 w 199"/>
                  <a:gd name="T13" fmla="*/ 209 h 376"/>
                  <a:gd name="T14" fmla="*/ 58 w 199"/>
                  <a:gd name="T15" fmla="*/ 166 h 376"/>
                  <a:gd name="T16" fmla="*/ 33 w 199"/>
                  <a:gd name="T17" fmla="*/ 111 h 376"/>
                  <a:gd name="T18" fmla="*/ 70 w 199"/>
                  <a:gd name="T19" fmla="*/ 158 h 376"/>
                  <a:gd name="T20" fmla="*/ 75 w 199"/>
                  <a:gd name="T21" fmla="*/ 85 h 376"/>
                  <a:gd name="T22" fmla="*/ 93 w 199"/>
                  <a:gd name="T23" fmla="*/ 59 h 376"/>
                  <a:gd name="T24" fmla="*/ 120 w 199"/>
                  <a:gd name="T25" fmla="*/ 48 h 376"/>
                  <a:gd name="T26" fmla="*/ 69 w 199"/>
                  <a:gd name="T27" fmla="*/ 29 h 376"/>
                  <a:gd name="T28" fmla="*/ 45 w 199"/>
                  <a:gd name="T29" fmla="*/ 51 h 376"/>
                  <a:gd name="T30" fmla="*/ 60 w 199"/>
                  <a:gd name="T31" fmla="*/ 29 h 376"/>
                  <a:gd name="T32" fmla="*/ 89 w 199"/>
                  <a:gd name="T33" fmla="*/ 19 h 376"/>
                  <a:gd name="T34" fmla="*/ 69 w 199"/>
                  <a:gd name="T35" fmla="*/ 10 h 376"/>
                  <a:gd name="T36" fmla="*/ 51 w 199"/>
                  <a:gd name="T37" fmla="*/ 0 h 376"/>
                  <a:gd name="T38" fmla="*/ 29 w 199"/>
                  <a:gd name="T39" fmla="*/ 21 h 376"/>
                  <a:gd name="T40" fmla="*/ 7 w 199"/>
                  <a:gd name="T41" fmla="*/ 41 h 376"/>
                  <a:gd name="T42" fmla="*/ 0 w 199"/>
                  <a:gd name="T43" fmla="*/ 75 h 376"/>
                  <a:gd name="T44" fmla="*/ 1 w 199"/>
                  <a:gd name="T45" fmla="*/ 141 h 376"/>
                  <a:gd name="T46" fmla="*/ 9 w 199"/>
                  <a:gd name="T47" fmla="*/ 219 h 376"/>
                  <a:gd name="T48" fmla="*/ 20 w 199"/>
                  <a:gd name="T49" fmla="*/ 295 h 376"/>
                  <a:gd name="T50" fmla="*/ 25 w 199"/>
                  <a:gd name="T51" fmla="*/ 343 h 376"/>
                  <a:gd name="T52" fmla="*/ 36 w 199"/>
                  <a:gd name="T53" fmla="*/ 365 h 376"/>
                  <a:gd name="T54" fmla="*/ 62 w 199"/>
                  <a:gd name="T55" fmla="*/ 375 h 376"/>
                  <a:gd name="T56" fmla="*/ 78 w 199"/>
                  <a:gd name="T57" fmla="*/ 370 h 376"/>
                  <a:gd name="T58" fmla="*/ 92 w 199"/>
                  <a:gd name="T59" fmla="*/ 350 h 376"/>
                  <a:gd name="T60" fmla="*/ 98 w 199"/>
                  <a:gd name="T61" fmla="*/ 345 h 376"/>
                  <a:gd name="T62" fmla="*/ 118 w 199"/>
                  <a:gd name="T63" fmla="*/ 364 h 376"/>
                  <a:gd name="T64" fmla="*/ 144 w 199"/>
                  <a:gd name="T65" fmla="*/ 371 h 376"/>
                  <a:gd name="T66" fmla="*/ 164 w 199"/>
                  <a:gd name="T67" fmla="*/ 367 h 376"/>
                  <a:gd name="T68" fmla="*/ 151 w 199"/>
                  <a:gd name="T69" fmla="*/ 351 h 376"/>
                  <a:gd name="T70" fmla="*/ 129 w 199"/>
                  <a:gd name="T71" fmla="*/ 324 h 376"/>
                  <a:gd name="T72" fmla="*/ 164 w 199"/>
                  <a:gd name="T73" fmla="*/ 347 h 376"/>
                  <a:gd name="T74" fmla="*/ 191 w 199"/>
                  <a:gd name="T75" fmla="*/ 357 h 376"/>
                  <a:gd name="T76" fmla="*/ 198 w 199"/>
                  <a:gd name="T77" fmla="*/ 343 h 37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9"/>
                  <a:gd name="T118" fmla="*/ 0 h 376"/>
                  <a:gd name="T119" fmla="*/ 199 w 199"/>
                  <a:gd name="T120" fmla="*/ 376 h 37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9" h="376">
                    <a:moveTo>
                      <a:pt x="198" y="315"/>
                    </a:moveTo>
                    <a:lnTo>
                      <a:pt x="172" y="310"/>
                    </a:lnTo>
                    <a:lnTo>
                      <a:pt x="150" y="309"/>
                    </a:lnTo>
                    <a:lnTo>
                      <a:pt x="125" y="306"/>
                    </a:lnTo>
                    <a:lnTo>
                      <a:pt x="98" y="302"/>
                    </a:lnTo>
                    <a:lnTo>
                      <a:pt x="86" y="292"/>
                    </a:lnTo>
                    <a:lnTo>
                      <a:pt x="53" y="244"/>
                    </a:lnTo>
                    <a:lnTo>
                      <a:pt x="70" y="258"/>
                    </a:lnTo>
                    <a:lnTo>
                      <a:pt x="81" y="269"/>
                    </a:lnTo>
                    <a:lnTo>
                      <a:pt x="75" y="236"/>
                    </a:lnTo>
                    <a:lnTo>
                      <a:pt x="62" y="223"/>
                    </a:lnTo>
                    <a:lnTo>
                      <a:pt x="44" y="188"/>
                    </a:lnTo>
                    <a:lnTo>
                      <a:pt x="62" y="204"/>
                    </a:lnTo>
                    <a:lnTo>
                      <a:pt x="73" y="209"/>
                    </a:lnTo>
                    <a:lnTo>
                      <a:pt x="70" y="185"/>
                    </a:lnTo>
                    <a:lnTo>
                      <a:pt x="58" y="166"/>
                    </a:lnTo>
                    <a:lnTo>
                      <a:pt x="45" y="153"/>
                    </a:lnTo>
                    <a:lnTo>
                      <a:pt x="33" y="111"/>
                    </a:lnTo>
                    <a:lnTo>
                      <a:pt x="56" y="145"/>
                    </a:lnTo>
                    <a:lnTo>
                      <a:pt x="70" y="158"/>
                    </a:lnTo>
                    <a:lnTo>
                      <a:pt x="71" y="106"/>
                    </a:lnTo>
                    <a:lnTo>
                      <a:pt x="75" y="85"/>
                    </a:lnTo>
                    <a:lnTo>
                      <a:pt x="82" y="75"/>
                    </a:lnTo>
                    <a:lnTo>
                      <a:pt x="93" y="59"/>
                    </a:lnTo>
                    <a:lnTo>
                      <a:pt x="111" y="52"/>
                    </a:lnTo>
                    <a:lnTo>
                      <a:pt x="120" y="48"/>
                    </a:lnTo>
                    <a:lnTo>
                      <a:pt x="95" y="21"/>
                    </a:lnTo>
                    <a:lnTo>
                      <a:pt x="69" y="29"/>
                    </a:lnTo>
                    <a:lnTo>
                      <a:pt x="51" y="40"/>
                    </a:lnTo>
                    <a:lnTo>
                      <a:pt x="45" y="51"/>
                    </a:lnTo>
                    <a:lnTo>
                      <a:pt x="51" y="34"/>
                    </a:lnTo>
                    <a:lnTo>
                      <a:pt x="60" y="29"/>
                    </a:lnTo>
                    <a:lnTo>
                      <a:pt x="76" y="21"/>
                    </a:lnTo>
                    <a:lnTo>
                      <a:pt x="89" y="19"/>
                    </a:lnTo>
                    <a:lnTo>
                      <a:pt x="81" y="14"/>
                    </a:lnTo>
                    <a:lnTo>
                      <a:pt x="69" y="10"/>
                    </a:lnTo>
                    <a:lnTo>
                      <a:pt x="58" y="6"/>
                    </a:lnTo>
                    <a:lnTo>
                      <a:pt x="51" y="0"/>
                    </a:lnTo>
                    <a:lnTo>
                      <a:pt x="37" y="12"/>
                    </a:lnTo>
                    <a:lnTo>
                      <a:pt x="29" y="21"/>
                    </a:lnTo>
                    <a:lnTo>
                      <a:pt x="20" y="34"/>
                    </a:lnTo>
                    <a:lnTo>
                      <a:pt x="7" y="41"/>
                    </a:lnTo>
                    <a:lnTo>
                      <a:pt x="5" y="54"/>
                    </a:lnTo>
                    <a:lnTo>
                      <a:pt x="0" y="75"/>
                    </a:lnTo>
                    <a:lnTo>
                      <a:pt x="0" y="107"/>
                    </a:lnTo>
                    <a:lnTo>
                      <a:pt x="1" y="141"/>
                    </a:lnTo>
                    <a:lnTo>
                      <a:pt x="2" y="179"/>
                    </a:lnTo>
                    <a:lnTo>
                      <a:pt x="9" y="219"/>
                    </a:lnTo>
                    <a:lnTo>
                      <a:pt x="16" y="260"/>
                    </a:lnTo>
                    <a:lnTo>
                      <a:pt x="20" y="295"/>
                    </a:lnTo>
                    <a:lnTo>
                      <a:pt x="26" y="320"/>
                    </a:lnTo>
                    <a:lnTo>
                      <a:pt x="25" y="343"/>
                    </a:lnTo>
                    <a:lnTo>
                      <a:pt x="27" y="356"/>
                    </a:lnTo>
                    <a:lnTo>
                      <a:pt x="36" y="365"/>
                    </a:lnTo>
                    <a:lnTo>
                      <a:pt x="47" y="373"/>
                    </a:lnTo>
                    <a:lnTo>
                      <a:pt x="62" y="375"/>
                    </a:lnTo>
                    <a:lnTo>
                      <a:pt x="69" y="371"/>
                    </a:lnTo>
                    <a:lnTo>
                      <a:pt x="78" y="370"/>
                    </a:lnTo>
                    <a:lnTo>
                      <a:pt x="102" y="364"/>
                    </a:lnTo>
                    <a:lnTo>
                      <a:pt x="92" y="350"/>
                    </a:lnTo>
                    <a:lnTo>
                      <a:pt x="81" y="330"/>
                    </a:lnTo>
                    <a:lnTo>
                      <a:pt x="98" y="345"/>
                    </a:lnTo>
                    <a:lnTo>
                      <a:pt x="110" y="357"/>
                    </a:lnTo>
                    <a:lnTo>
                      <a:pt x="118" y="364"/>
                    </a:lnTo>
                    <a:lnTo>
                      <a:pt x="131" y="371"/>
                    </a:lnTo>
                    <a:lnTo>
                      <a:pt x="144" y="371"/>
                    </a:lnTo>
                    <a:lnTo>
                      <a:pt x="157" y="371"/>
                    </a:lnTo>
                    <a:lnTo>
                      <a:pt x="164" y="367"/>
                    </a:lnTo>
                    <a:lnTo>
                      <a:pt x="168" y="362"/>
                    </a:lnTo>
                    <a:lnTo>
                      <a:pt x="151" y="351"/>
                    </a:lnTo>
                    <a:lnTo>
                      <a:pt x="134" y="333"/>
                    </a:lnTo>
                    <a:lnTo>
                      <a:pt x="129" y="324"/>
                    </a:lnTo>
                    <a:lnTo>
                      <a:pt x="143" y="329"/>
                    </a:lnTo>
                    <a:lnTo>
                      <a:pt x="164" y="347"/>
                    </a:lnTo>
                    <a:lnTo>
                      <a:pt x="172" y="356"/>
                    </a:lnTo>
                    <a:lnTo>
                      <a:pt x="191" y="357"/>
                    </a:lnTo>
                    <a:lnTo>
                      <a:pt x="198" y="353"/>
                    </a:lnTo>
                    <a:lnTo>
                      <a:pt x="198" y="343"/>
                    </a:lnTo>
                    <a:lnTo>
                      <a:pt x="198" y="315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4" name="Freeform 298"/>
              <p:cNvSpPr>
                <a:spLocks/>
              </p:cNvSpPr>
              <p:nvPr/>
            </p:nvSpPr>
            <p:spPr bwMode="auto">
              <a:xfrm>
                <a:off x="418" y="3198"/>
                <a:ext cx="55" cy="171"/>
              </a:xfrm>
              <a:custGeom>
                <a:avLst/>
                <a:gdLst>
                  <a:gd name="T0" fmla="*/ 54 w 55"/>
                  <a:gd name="T1" fmla="*/ 170 h 171"/>
                  <a:gd name="T2" fmla="*/ 44 w 55"/>
                  <a:gd name="T3" fmla="*/ 164 h 171"/>
                  <a:gd name="T4" fmla="*/ 34 w 55"/>
                  <a:gd name="T5" fmla="*/ 151 h 171"/>
                  <a:gd name="T6" fmla="*/ 25 w 55"/>
                  <a:gd name="T7" fmla="*/ 126 h 171"/>
                  <a:gd name="T8" fmla="*/ 21 w 55"/>
                  <a:gd name="T9" fmla="*/ 104 h 171"/>
                  <a:gd name="T10" fmla="*/ 14 w 55"/>
                  <a:gd name="T11" fmla="*/ 81 h 171"/>
                  <a:gd name="T12" fmla="*/ 10 w 55"/>
                  <a:gd name="T13" fmla="*/ 59 h 171"/>
                  <a:gd name="T14" fmla="*/ 5 w 55"/>
                  <a:gd name="T15" fmla="*/ 25 h 171"/>
                  <a:gd name="T16" fmla="*/ 0 w 55"/>
                  <a:gd name="T17" fmla="*/ 0 h 171"/>
                  <a:gd name="T18" fmla="*/ 12 w 55"/>
                  <a:gd name="T19" fmla="*/ 50 h 171"/>
                  <a:gd name="T20" fmla="*/ 21 w 55"/>
                  <a:gd name="T21" fmla="*/ 88 h 171"/>
                  <a:gd name="T22" fmla="*/ 31 w 55"/>
                  <a:gd name="T23" fmla="*/ 114 h 171"/>
                  <a:gd name="T24" fmla="*/ 47 w 55"/>
                  <a:gd name="T25" fmla="*/ 143 h 171"/>
                  <a:gd name="T26" fmla="*/ 54 w 55"/>
                  <a:gd name="T27" fmla="*/ 170 h 1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"/>
                  <a:gd name="T43" fmla="*/ 0 h 171"/>
                  <a:gd name="T44" fmla="*/ 55 w 55"/>
                  <a:gd name="T45" fmla="*/ 171 h 1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" h="171">
                    <a:moveTo>
                      <a:pt x="54" y="170"/>
                    </a:moveTo>
                    <a:lnTo>
                      <a:pt x="44" y="164"/>
                    </a:lnTo>
                    <a:lnTo>
                      <a:pt x="34" y="151"/>
                    </a:lnTo>
                    <a:lnTo>
                      <a:pt x="25" y="126"/>
                    </a:lnTo>
                    <a:lnTo>
                      <a:pt x="21" y="104"/>
                    </a:lnTo>
                    <a:lnTo>
                      <a:pt x="14" y="81"/>
                    </a:lnTo>
                    <a:lnTo>
                      <a:pt x="10" y="59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12" y="50"/>
                    </a:lnTo>
                    <a:lnTo>
                      <a:pt x="21" y="88"/>
                    </a:lnTo>
                    <a:lnTo>
                      <a:pt x="31" y="114"/>
                    </a:lnTo>
                    <a:lnTo>
                      <a:pt x="47" y="143"/>
                    </a:lnTo>
                    <a:lnTo>
                      <a:pt x="54" y="17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5" name="Freeform 299"/>
              <p:cNvSpPr>
                <a:spLocks/>
              </p:cNvSpPr>
              <p:nvPr/>
            </p:nvSpPr>
            <p:spPr bwMode="auto">
              <a:xfrm>
                <a:off x="479" y="3056"/>
                <a:ext cx="231" cy="259"/>
              </a:xfrm>
              <a:custGeom>
                <a:avLst/>
                <a:gdLst>
                  <a:gd name="T0" fmla="*/ 69 w 231"/>
                  <a:gd name="T1" fmla="*/ 9 h 259"/>
                  <a:gd name="T2" fmla="*/ 88 w 231"/>
                  <a:gd name="T3" fmla="*/ 47 h 259"/>
                  <a:gd name="T4" fmla="*/ 85 w 231"/>
                  <a:gd name="T5" fmla="*/ 85 h 259"/>
                  <a:gd name="T6" fmla="*/ 87 w 231"/>
                  <a:gd name="T7" fmla="*/ 126 h 259"/>
                  <a:gd name="T8" fmla="*/ 87 w 231"/>
                  <a:gd name="T9" fmla="*/ 137 h 259"/>
                  <a:gd name="T10" fmla="*/ 85 w 231"/>
                  <a:gd name="T11" fmla="*/ 152 h 259"/>
                  <a:gd name="T12" fmla="*/ 95 w 231"/>
                  <a:gd name="T13" fmla="*/ 162 h 259"/>
                  <a:gd name="T14" fmla="*/ 103 w 231"/>
                  <a:gd name="T15" fmla="*/ 173 h 259"/>
                  <a:gd name="T16" fmla="*/ 118 w 231"/>
                  <a:gd name="T17" fmla="*/ 173 h 259"/>
                  <a:gd name="T18" fmla="*/ 170 w 231"/>
                  <a:gd name="T19" fmla="*/ 176 h 259"/>
                  <a:gd name="T20" fmla="*/ 196 w 231"/>
                  <a:gd name="T21" fmla="*/ 184 h 259"/>
                  <a:gd name="T22" fmla="*/ 230 w 231"/>
                  <a:gd name="T23" fmla="*/ 194 h 259"/>
                  <a:gd name="T24" fmla="*/ 229 w 231"/>
                  <a:gd name="T25" fmla="*/ 223 h 259"/>
                  <a:gd name="T26" fmla="*/ 209 w 231"/>
                  <a:gd name="T27" fmla="*/ 217 h 259"/>
                  <a:gd name="T28" fmla="*/ 203 w 231"/>
                  <a:gd name="T29" fmla="*/ 204 h 259"/>
                  <a:gd name="T30" fmla="*/ 201 w 231"/>
                  <a:gd name="T31" fmla="*/ 229 h 259"/>
                  <a:gd name="T32" fmla="*/ 187 w 231"/>
                  <a:gd name="T33" fmla="*/ 249 h 259"/>
                  <a:gd name="T34" fmla="*/ 151 w 231"/>
                  <a:gd name="T35" fmla="*/ 256 h 259"/>
                  <a:gd name="T36" fmla="*/ 156 w 231"/>
                  <a:gd name="T37" fmla="*/ 243 h 259"/>
                  <a:gd name="T38" fmla="*/ 175 w 231"/>
                  <a:gd name="T39" fmla="*/ 217 h 259"/>
                  <a:gd name="T40" fmla="*/ 159 w 231"/>
                  <a:gd name="T41" fmla="*/ 206 h 259"/>
                  <a:gd name="T42" fmla="*/ 151 w 231"/>
                  <a:gd name="T43" fmla="*/ 230 h 259"/>
                  <a:gd name="T44" fmla="*/ 125 w 231"/>
                  <a:gd name="T45" fmla="*/ 255 h 259"/>
                  <a:gd name="T46" fmla="*/ 90 w 231"/>
                  <a:gd name="T47" fmla="*/ 255 h 259"/>
                  <a:gd name="T48" fmla="*/ 128 w 231"/>
                  <a:gd name="T49" fmla="*/ 225 h 259"/>
                  <a:gd name="T50" fmla="*/ 144 w 231"/>
                  <a:gd name="T51" fmla="*/ 206 h 259"/>
                  <a:gd name="T52" fmla="*/ 136 w 231"/>
                  <a:gd name="T53" fmla="*/ 197 h 259"/>
                  <a:gd name="T54" fmla="*/ 122 w 231"/>
                  <a:gd name="T55" fmla="*/ 216 h 259"/>
                  <a:gd name="T56" fmla="*/ 97 w 231"/>
                  <a:gd name="T57" fmla="*/ 237 h 259"/>
                  <a:gd name="T58" fmla="*/ 77 w 231"/>
                  <a:gd name="T59" fmla="*/ 250 h 259"/>
                  <a:gd name="T60" fmla="*/ 49 w 231"/>
                  <a:gd name="T61" fmla="*/ 252 h 259"/>
                  <a:gd name="T62" fmla="*/ 66 w 231"/>
                  <a:gd name="T63" fmla="*/ 237 h 259"/>
                  <a:gd name="T64" fmla="*/ 87 w 231"/>
                  <a:gd name="T65" fmla="*/ 217 h 259"/>
                  <a:gd name="T66" fmla="*/ 82 w 231"/>
                  <a:gd name="T67" fmla="*/ 206 h 259"/>
                  <a:gd name="T68" fmla="*/ 72 w 231"/>
                  <a:gd name="T69" fmla="*/ 224 h 259"/>
                  <a:gd name="T70" fmla="*/ 51 w 231"/>
                  <a:gd name="T71" fmla="*/ 241 h 259"/>
                  <a:gd name="T72" fmla="*/ 24 w 231"/>
                  <a:gd name="T73" fmla="*/ 244 h 259"/>
                  <a:gd name="T74" fmla="*/ 11 w 231"/>
                  <a:gd name="T75" fmla="*/ 220 h 259"/>
                  <a:gd name="T76" fmla="*/ 58 w 231"/>
                  <a:gd name="T77" fmla="*/ 212 h 259"/>
                  <a:gd name="T78" fmla="*/ 86 w 231"/>
                  <a:gd name="T79" fmla="*/ 193 h 259"/>
                  <a:gd name="T80" fmla="*/ 91 w 231"/>
                  <a:gd name="T81" fmla="*/ 176 h 259"/>
                  <a:gd name="T82" fmla="*/ 80 w 231"/>
                  <a:gd name="T83" fmla="*/ 184 h 259"/>
                  <a:gd name="T84" fmla="*/ 48 w 231"/>
                  <a:gd name="T85" fmla="*/ 208 h 259"/>
                  <a:gd name="T86" fmla="*/ 11 w 231"/>
                  <a:gd name="T87" fmla="*/ 220 h 259"/>
                  <a:gd name="T88" fmla="*/ 4 w 231"/>
                  <a:gd name="T89" fmla="*/ 170 h 259"/>
                  <a:gd name="T90" fmla="*/ 24 w 231"/>
                  <a:gd name="T91" fmla="*/ 164 h 259"/>
                  <a:gd name="T92" fmla="*/ 69 w 231"/>
                  <a:gd name="T93" fmla="*/ 169 h 259"/>
                  <a:gd name="T94" fmla="*/ 77 w 231"/>
                  <a:gd name="T95" fmla="*/ 159 h 259"/>
                  <a:gd name="T96" fmla="*/ 53 w 231"/>
                  <a:gd name="T97" fmla="*/ 163 h 259"/>
                  <a:gd name="T98" fmla="*/ 4 w 231"/>
                  <a:gd name="T99" fmla="*/ 152 h 259"/>
                  <a:gd name="T100" fmla="*/ 1 w 231"/>
                  <a:gd name="T101" fmla="*/ 107 h 259"/>
                  <a:gd name="T102" fmla="*/ 2 w 231"/>
                  <a:gd name="T103" fmla="*/ 59 h 259"/>
                  <a:gd name="T104" fmla="*/ 27 w 231"/>
                  <a:gd name="T105" fmla="*/ 34 h 259"/>
                  <a:gd name="T106" fmla="*/ 2 w 231"/>
                  <a:gd name="T107" fmla="*/ 44 h 259"/>
                  <a:gd name="T108" fmla="*/ 16 w 231"/>
                  <a:gd name="T109" fmla="*/ 15 h 259"/>
                  <a:gd name="T110" fmla="*/ 42 w 231"/>
                  <a:gd name="T111" fmla="*/ 0 h 2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31"/>
                  <a:gd name="T169" fmla="*/ 0 h 259"/>
                  <a:gd name="T170" fmla="*/ 231 w 231"/>
                  <a:gd name="T171" fmla="*/ 259 h 2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31" h="259">
                    <a:moveTo>
                      <a:pt x="42" y="0"/>
                    </a:moveTo>
                    <a:lnTo>
                      <a:pt x="69" y="9"/>
                    </a:lnTo>
                    <a:lnTo>
                      <a:pt x="82" y="22"/>
                    </a:lnTo>
                    <a:lnTo>
                      <a:pt x="88" y="47"/>
                    </a:lnTo>
                    <a:lnTo>
                      <a:pt x="88" y="71"/>
                    </a:lnTo>
                    <a:lnTo>
                      <a:pt x="85" y="85"/>
                    </a:lnTo>
                    <a:lnTo>
                      <a:pt x="87" y="108"/>
                    </a:lnTo>
                    <a:lnTo>
                      <a:pt x="87" y="126"/>
                    </a:lnTo>
                    <a:lnTo>
                      <a:pt x="84" y="131"/>
                    </a:lnTo>
                    <a:lnTo>
                      <a:pt x="87" y="137"/>
                    </a:lnTo>
                    <a:lnTo>
                      <a:pt x="90" y="145"/>
                    </a:lnTo>
                    <a:lnTo>
                      <a:pt x="85" y="152"/>
                    </a:lnTo>
                    <a:lnTo>
                      <a:pt x="85" y="159"/>
                    </a:lnTo>
                    <a:lnTo>
                      <a:pt x="95" y="162"/>
                    </a:lnTo>
                    <a:lnTo>
                      <a:pt x="94" y="169"/>
                    </a:lnTo>
                    <a:lnTo>
                      <a:pt x="103" y="173"/>
                    </a:lnTo>
                    <a:lnTo>
                      <a:pt x="112" y="170"/>
                    </a:lnTo>
                    <a:lnTo>
                      <a:pt x="118" y="173"/>
                    </a:lnTo>
                    <a:lnTo>
                      <a:pt x="146" y="178"/>
                    </a:lnTo>
                    <a:lnTo>
                      <a:pt x="170" y="176"/>
                    </a:lnTo>
                    <a:lnTo>
                      <a:pt x="187" y="178"/>
                    </a:lnTo>
                    <a:lnTo>
                      <a:pt x="196" y="184"/>
                    </a:lnTo>
                    <a:lnTo>
                      <a:pt x="221" y="184"/>
                    </a:lnTo>
                    <a:lnTo>
                      <a:pt x="230" y="194"/>
                    </a:lnTo>
                    <a:lnTo>
                      <a:pt x="230" y="205"/>
                    </a:lnTo>
                    <a:lnTo>
                      <a:pt x="229" y="223"/>
                    </a:lnTo>
                    <a:lnTo>
                      <a:pt x="209" y="229"/>
                    </a:lnTo>
                    <a:lnTo>
                      <a:pt x="209" y="217"/>
                    </a:lnTo>
                    <a:lnTo>
                      <a:pt x="207" y="208"/>
                    </a:lnTo>
                    <a:lnTo>
                      <a:pt x="203" y="204"/>
                    </a:lnTo>
                    <a:lnTo>
                      <a:pt x="202" y="214"/>
                    </a:lnTo>
                    <a:lnTo>
                      <a:pt x="201" y="229"/>
                    </a:lnTo>
                    <a:lnTo>
                      <a:pt x="196" y="237"/>
                    </a:lnTo>
                    <a:lnTo>
                      <a:pt x="187" y="249"/>
                    </a:lnTo>
                    <a:lnTo>
                      <a:pt x="167" y="254"/>
                    </a:lnTo>
                    <a:lnTo>
                      <a:pt x="151" y="256"/>
                    </a:lnTo>
                    <a:lnTo>
                      <a:pt x="132" y="258"/>
                    </a:lnTo>
                    <a:lnTo>
                      <a:pt x="156" y="243"/>
                    </a:lnTo>
                    <a:lnTo>
                      <a:pt x="172" y="229"/>
                    </a:lnTo>
                    <a:lnTo>
                      <a:pt x="175" y="217"/>
                    </a:lnTo>
                    <a:lnTo>
                      <a:pt x="173" y="208"/>
                    </a:lnTo>
                    <a:lnTo>
                      <a:pt x="159" y="206"/>
                    </a:lnTo>
                    <a:lnTo>
                      <a:pt x="154" y="217"/>
                    </a:lnTo>
                    <a:lnTo>
                      <a:pt x="151" y="230"/>
                    </a:lnTo>
                    <a:lnTo>
                      <a:pt x="139" y="244"/>
                    </a:lnTo>
                    <a:lnTo>
                      <a:pt x="125" y="255"/>
                    </a:lnTo>
                    <a:lnTo>
                      <a:pt x="111" y="256"/>
                    </a:lnTo>
                    <a:lnTo>
                      <a:pt x="90" y="255"/>
                    </a:lnTo>
                    <a:lnTo>
                      <a:pt x="112" y="235"/>
                    </a:lnTo>
                    <a:lnTo>
                      <a:pt x="128" y="225"/>
                    </a:lnTo>
                    <a:lnTo>
                      <a:pt x="141" y="214"/>
                    </a:lnTo>
                    <a:lnTo>
                      <a:pt x="144" y="206"/>
                    </a:lnTo>
                    <a:lnTo>
                      <a:pt x="143" y="198"/>
                    </a:lnTo>
                    <a:lnTo>
                      <a:pt x="136" y="197"/>
                    </a:lnTo>
                    <a:lnTo>
                      <a:pt x="127" y="205"/>
                    </a:lnTo>
                    <a:lnTo>
                      <a:pt x="122" y="216"/>
                    </a:lnTo>
                    <a:lnTo>
                      <a:pt x="111" y="230"/>
                    </a:lnTo>
                    <a:lnTo>
                      <a:pt x="97" y="237"/>
                    </a:lnTo>
                    <a:lnTo>
                      <a:pt x="87" y="244"/>
                    </a:lnTo>
                    <a:lnTo>
                      <a:pt x="77" y="250"/>
                    </a:lnTo>
                    <a:lnTo>
                      <a:pt x="64" y="252"/>
                    </a:lnTo>
                    <a:lnTo>
                      <a:pt x="49" y="252"/>
                    </a:lnTo>
                    <a:lnTo>
                      <a:pt x="35" y="250"/>
                    </a:lnTo>
                    <a:lnTo>
                      <a:pt x="66" y="237"/>
                    </a:lnTo>
                    <a:lnTo>
                      <a:pt x="79" y="230"/>
                    </a:lnTo>
                    <a:lnTo>
                      <a:pt x="87" y="217"/>
                    </a:lnTo>
                    <a:lnTo>
                      <a:pt x="88" y="206"/>
                    </a:lnTo>
                    <a:lnTo>
                      <a:pt x="82" y="206"/>
                    </a:lnTo>
                    <a:lnTo>
                      <a:pt x="77" y="216"/>
                    </a:lnTo>
                    <a:lnTo>
                      <a:pt x="72" y="224"/>
                    </a:lnTo>
                    <a:lnTo>
                      <a:pt x="61" y="233"/>
                    </a:lnTo>
                    <a:lnTo>
                      <a:pt x="51" y="241"/>
                    </a:lnTo>
                    <a:lnTo>
                      <a:pt x="36" y="249"/>
                    </a:lnTo>
                    <a:lnTo>
                      <a:pt x="24" y="244"/>
                    </a:lnTo>
                    <a:lnTo>
                      <a:pt x="20" y="237"/>
                    </a:lnTo>
                    <a:lnTo>
                      <a:pt x="11" y="220"/>
                    </a:lnTo>
                    <a:lnTo>
                      <a:pt x="27" y="216"/>
                    </a:lnTo>
                    <a:lnTo>
                      <a:pt x="58" y="212"/>
                    </a:lnTo>
                    <a:lnTo>
                      <a:pt x="77" y="202"/>
                    </a:lnTo>
                    <a:lnTo>
                      <a:pt x="86" y="193"/>
                    </a:lnTo>
                    <a:lnTo>
                      <a:pt x="90" y="181"/>
                    </a:lnTo>
                    <a:lnTo>
                      <a:pt x="91" y="176"/>
                    </a:lnTo>
                    <a:lnTo>
                      <a:pt x="86" y="176"/>
                    </a:lnTo>
                    <a:lnTo>
                      <a:pt x="80" y="184"/>
                    </a:lnTo>
                    <a:lnTo>
                      <a:pt x="70" y="199"/>
                    </a:lnTo>
                    <a:lnTo>
                      <a:pt x="48" y="208"/>
                    </a:lnTo>
                    <a:lnTo>
                      <a:pt x="27" y="215"/>
                    </a:lnTo>
                    <a:lnTo>
                      <a:pt x="11" y="220"/>
                    </a:lnTo>
                    <a:lnTo>
                      <a:pt x="4" y="191"/>
                    </a:lnTo>
                    <a:lnTo>
                      <a:pt x="4" y="170"/>
                    </a:lnTo>
                    <a:lnTo>
                      <a:pt x="4" y="152"/>
                    </a:lnTo>
                    <a:lnTo>
                      <a:pt x="24" y="164"/>
                    </a:lnTo>
                    <a:lnTo>
                      <a:pt x="49" y="170"/>
                    </a:lnTo>
                    <a:lnTo>
                      <a:pt x="69" y="169"/>
                    </a:lnTo>
                    <a:lnTo>
                      <a:pt x="74" y="166"/>
                    </a:lnTo>
                    <a:lnTo>
                      <a:pt x="77" y="159"/>
                    </a:lnTo>
                    <a:lnTo>
                      <a:pt x="65" y="159"/>
                    </a:lnTo>
                    <a:lnTo>
                      <a:pt x="53" y="163"/>
                    </a:lnTo>
                    <a:lnTo>
                      <a:pt x="24" y="164"/>
                    </a:lnTo>
                    <a:lnTo>
                      <a:pt x="4" y="152"/>
                    </a:lnTo>
                    <a:lnTo>
                      <a:pt x="2" y="126"/>
                    </a:lnTo>
                    <a:lnTo>
                      <a:pt x="1" y="107"/>
                    </a:lnTo>
                    <a:lnTo>
                      <a:pt x="0" y="89"/>
                    </a:lnTo>
                    <a:lnTo>
                      <a:pt x="2" y="59"/>
                    </a:lnTo>
                    <a:lnTo>
                      <a:pt x="9" y="47"/>
                    </a:lnTo>
                    <a:lnTo>
                      <a:pt x="27" y="34"/>
                    </a:lnTo>
                    <a:lnTo>
                      <a:pt x="21" y="35"/>
                    </a:lnTo>
                    <a:lnTo>
                      <a:pt x="2" y="44"/>
                    </a:lnTo>
                    <a:lnTo>
                      <a:pt x="10" y="25"/>
                    </a:lnTo>
                    <a:lnTo>
                      <a:pt x="16" y="15"/>
                    </a:lnTo>
                    <a:lnTo>
                      <a:pt x="21" y="8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6" name="Freeform 300"/>
              <p:cNvSpPr>
                <a:spLocks/>
              </p:cNvSpPr>
              <p:nvPr/>
            </p:nvSpPr>
            <p:spPr bwMode="auto">
              <a:xfrm>
                <a:off x="496" y="3155"/>
                <a:ext cx="53" cy="54"/>
              </a:xfrm>
              <a:custGeom>
                <a:avLst/>
                <a:gdLst>
                  <a:gd name="T0" fmla="*/ 52 w 53"/>
                  <a:gd name="T1" fmla="*/ 0 h 54"/>
                  <a:gd name="T2" fmla="*/ 52 w 53"/>
                  <a:gd name="T3" fmla="*/ 4 h 54"/>
                  <a:gd name="T4" fmla="*/ 45 w 53"/>
                  <a:gd name="T5" fmla="*/ 14 h 54"/>
                  <a:gd name="T6" fmla="*/ 39 w 53"/>
                  <a:gd name="T7" fmla="*/ 20 h 54"/>
                  <a:gd name="T8" fmla="*/ 25 w 53"/>
                  <a:gd name="T9" fmla="*/ 31 h 54"/>
                  <a:gd name="T10" fmla="*/ 19 w 53"/>
                  <a:gd name="T11" fmla="*/ 37 h 54"/>
                  <a:gd name="T12" fmla="*/ 6 w 53"/>
                  <a:gd name="T13" fmla="*/ 48 h 54"/>
                  <a:gd name="T14" fmla="*/ 21 w 53"/>
                  <a:gd name="T15" fmla="*/ 43 h 54"/>
                  <a:gd name="T16" fmla="*/ 35 w 53"/>
                  <a:gd name="T17" fmla="*/ 38 h 54"/>
                  <a:gd name="T18" fmla="*/ 49 w 53"/>
                  <a:gd name="T19" fmla="*/ 37 h 54"/>
                  <a:gd name="T20" fmla="*/ 48 w 53"/>
                  <a:gd name="T21" fmla="*/ 42 h 54"/>
                  <a:gd name="T22" fmla="*/ 25 w 53"/>
                  <a:gd name="T23" fmla="*/ 47 h 54"/>
                  <a:gd name="T24" fmla="*/ 13 w 53"/>
                  <a:gd name="T25" fmla="*/ 52 h 54"/>
                  <a:gd name="T26" fmla="*/ 6 w 53"/>
                  <a:gd name="T27" fmla="*/ 53 h 54"/>
                  <a:gd name="T28" fmla="*/ 1 w 53"/>
                  <a:gd name="T29" fmla="*/ 51 h 54"/>
                  <a:gd name="T30" fmla="*/ 0 w 53"/>
                  <a:gd name="T31" fmla="*/ 45 h 54"/>
                  <a:gd name="T32" fmla="*/ 5 w 53"/>
                  <a:gd name="T33" fmla="*/ 40 h 54"/>
                  <a:gd name="T34" fmla="*/ 11 w 53"/>
                  <a:gd name="T35" fmla="*/ 33 h 54"/>
                  <a:gd name="T36" fmla="*/ 19 w 53"/>
                  <a:gd name="T37" fmla="*/ 22 h 54"/>
                  <a:gd name="T38" fmla="*/ 27 w 53"/>
                  <a:gd name="T39" fmla="*/ 11 h 54"/>
                  <a:gd name="T40" fmla="*/ 36 w 53"/>
                  <a:gd name="T41" fmla="*/ 3 h 54"/>
                  <a:gd name="T42" fmla="*/ 46 w 53"/>
                  <a:gd name="T43" fmla="*/ 0 h 54"/>
                  <a:gd name="T44" fmla="*/ 52 w 53"/>
                  <a:gd name="T45" fmla="*/ 0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"/>
                  <a:gd name="T70" fmla="*/ 0 h 54"/>
                  <a:gd name="T71" fmla="*/ 53 w 53"/>
                  <a:gd name="T72" fmla="*/ 54 h 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" h="54">
                    <a:moveTo>
                      <a:pt x="52" y="0"/>
                    </a:moveTo>
                    <a:lnTo>
                      <a:pt x="52" y="4"/>
                    </a:lnTo>
                    <a:lnTo>
                      <a:pt x="45" y="14"/>
                    </a:lnTo>
                    <a:lnTo>
                      <a:pt x="39" y="20"/>
                    </a:lnTo>
                    <a:lnTo>
                      <a:pt x="25" y="31"/>
                    </a:lnTo>
                    <a:lnTo>
                      <a:pt x="19" y="37"/>
                    </a:lnTo>
                    <a:lnTo>
                      <a:pt x="6" y="48"/>
                    </a:lnTo>
                    <a:lnTo>
                      <a:pt x="21" y="43"/>
                    </a:lnTo>
                    <a:lnTo>
                      <a:pt x="35" y="38"/>
                    </a:lnTo>
                    <a:lnTo>
                      <a:pt x="49" y="37"/>
                    </a:lnTo>
                    <a:lnTo>
                      <a:pt x="48" y="42"/>
                    </a:lnTo>
                    <a:lnTo>
                      <a:pt x="25" y="47"/>
                    </a:lnTo>
                    <a:lnTo>
                      <a:pt x="13" y="52"/>
                    </a:lnTo>
                    <a:lnTo>
                      <a:pt x="6" y="53"/>
                    </a:lnTo>
                    <a:lnTo>
                      <a:pt x="1" y="51"/>
                    </a:lnTo>
                    <a:lnTo>
                      <a:pt x="0" y="45"/>
                    </a:lnTo>
                    <a:lnTo>
                      <a:pt x="5" y="40"/>
                    </a:lnTo>
                    <a:lnTo>
                      <a:pt x="11" y="33"/>
                    </a:lnTo>
                    <a:lnTo>
                      <a:pt x="19" y="22"/>
                    </a:lnTo>
                    <a:lnTo>
                      <a:pt x="27" y="11"/>
                    </a:lnTo>
                    <a:lnTo>
                      <a:pt x="36" y="3"/>
                    </a:lnTo>
                    <a:lnTo>
                      <a:pt x="46" y="0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7" name="Freeform 301"/>
              <p:cNvSpPr>
                <a:spLocks/>
              </p:cNvSpPr>
              <p:nvPr/>
            </p:nvSpPr>
            <p:spPr bwMode="auto">
              <a:xfrm>
                <a:off x="497" y="3104"/>
                <a:ext cx="50" cy="73"/>
              </a:xfrm>
              <a:custGeom>
                <a:avLst/>
                <a:gdLst>
                  <a:gd name="T0" fmla="*/ 39 w 50"/>
                  <a:gd name="T1" fmla="*/ 0 h 73"/>
                  <a:gd name="T2" fmla="*/ 47 w 50"/>
                  <a:gd name="T3" fmla="*/ 2 h 73"/>
                  <a:gd name="T4" fmla="*/ 49 w 50"/>
                  <a:gd name="T5" fmla="*/ 8 h 73"/>
                  <a:gd name="T6" fmla="*/ 48 w 50"/>
                  <a:gd name="T7" fmla="*/ 14 h 73"/>
                  <a:gd name="T8" fmla="*/ 44 w 50"/>
                  <a:gd name="T9" fmla="*/ 21 h 73"/>
                  <a:gd name="T10" fmla="*/ 39 w 50"/>
                  <a:gd name="T11" fmla="*/ 23 h 73"/>
                  <a:gd name="T12" fmla="*/ 28 w 50"/>
                  <a:gd name="T13" fmla="*/ 31 h 73"/>
                  <a:gd name="T14" fmla="*/ 18 w 50"/>
                  <a:gd name="T15" fmla="*/ 41 h 73"/>
                  <a:gd name="T16" fmla="*/ 11 w 50"/>
                  <a:gd name="T17" fmla="*/ 54 h 73"/>
                  <a:gd name="T18" fmla="*/ 3 w 50"/>
                  <a:gd name="T19" fmla="*/ 68 h 73"/>
                  <a:gd name="T20" fmla="*/ 0 w 50"/>
                  <a:gd name="T21" fmla="*/ 72 h 73"/>
                  <a:gd name="T22" fmla="*/ 3 w 50"/>
                  <a:gd name="T23" fmla="*/ 56 h 73"/>
                  <a:gd name="T24" fmla="*/ 4 w 50"/>
                  <a:gd name="T25" fmla="*/ 41 h 73"/>
                  <a:gd name="T26" fmla="*/ 8 w 50"/>
                  <a:gd name="T27" fmla="*/ 29 h 73"/>
                  <a:gd name="T28" fmla="*/ 15 w 50"/>
                  <a:gd name="T29" fmla="*/ 18 h 73"/>
                  <a:gd name="T30" fmla="*/ 33 w 50"/>
                  <a:gd name="T31" fmla="*/ 2 h 73"/>
                  <a:gd name="T32" fmla="*/ 39 w 50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3"/>
                  <a:gd name="T53" fmla="*/ 50 w 50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3">
                    <a:moveTo>
                      <a:pt x="39" y="0"/>
                    </a:moveTo>
                    <a:lnTo>
                      <a:pt x="47" y="2"/>
                    </a:lnTo>
                    <a:lnTo>
                      <a:pt x="49" y="8"/>
                    </a:lnTo>
                    <a:lnTo>
                      <a:pt x="48" y="14"/>
                    </a:lnTo>
                    <a:lnTo>
                      <a:pt x="44" y="21"/>
                    </a:lnTo>
                    <a:lnTo>
                      <a:pt x="39" y="23"/>
                    </a:lnTo>
                    <a:lnTo>
                      <a:pt x="28" y="31"/>
                    </a:lnTo>
                    <a:lnTo>
                      <a:pt x="18" y="41"/>
                    </a:lnTo>
                    <a:lnTo>
                      <a:pt x="11" y="54"/>
                    </a:lnTo>
                    <a:lnTo>
                      <a:pt x="3" y="68"/>
                    </a:lnTo>
                    <a:lnTo>
                      <a:pt x="0" y="72"/>
                    </a:lnTo>
                    <a:lnTo>
                      <a:pt x="3" y="56"/>
                    </a:lnTo>
                    <a:lnTo>
                      <a:pt x="4" y="41"/>
                    </a:lnTo>
                    <a:lnTo>
                      <a:pt x="8" y="29"/>
                    </a:lnTo>
                    <a:lnTo>
                      <a:pt x="15" y="18"/>
                    </a:lnTo>
                    <a:lnTo>
                      <a:pt x="33" y="2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8" name="Freeform 302"/>
              <p:cNvSpPr>
                <a:spLocks/>
              </p:cNvSpPr>
              <p:nvPr/>
            </p:nvSpPr>
            <p:spPr bwMode="auto">
              <a:xfrm>
                <a:off x="504" y="3027"/>
                <a:ext cx="52" cy="39"/>
              </a:xfrm>
              <a:custGeom>
                <a:avLst/>
                <a:gdLst>
                  <a:gd name="T0" fmla="*/ 51 w 52"/>
                  <a:gd name="T1" fmla="*/ 38 h 39"/>
                  <a:gd name="T2" fmla="*/ 42 w 52"/>
                  <a:gd name="T3" fmla="*/ 30 h 39"/>
                  <a:gd name="T4" fmla="*/ 28 w 52"/>
                  <a:gd name="T5" fmla="*/ 24 h 39"/>
                  <a:gd name="T6" fmla="*/ 18 w 52"/>
                  <a:gd name="T7" fmla="*/ 22 h 39"/>
                  <a:gd name="T8" fmla="*/ 0 w 52"/>
                  <a:gd name="T9" fmla="*/ 0 h 39"/>
                  <a:gd name="T10" fmla="*/ 13 w 52"/>
                  <a:gd name="T11" fmla="*/ 9 h 39"/>
                  <a:gd name="T12" fmla="*/ 26 w 52"/>
                  <a:gd name="T13" fmla="*/ 14 h 39"/>
                  <a:gd name="T14" fmla="*/ 34 w 52"/>
                  <a:gd name="T15" fmla="*/ 19 h 39"/>
                  <a:gd name="T16" fmla="*/ 39 w 52"/>
                  <a:gd name="T17" fmla="*/ 24 h 39"/>
                  <a:gd name="T18" fmla="*/ 51 w 52"/>
                  <a:gd name="T19" fmla="*/ 38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39"/>
                  <a:gd name="T32" fmla="*/ 52 w 52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39">
                    <a:moveTo>
                      <a:pt x="51" y="38"/>
                    </a:moveTo>
                    <a:lnTo>
                      <a:pt x="42" y="30"/>
                    </a:lnTo>
                    <a:lnTo>
                      <a:pt x="28" y="24"/>
                    </a:lnTo>
                    <a:lnTo>
                      <a:pt x="18" y="22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26" y="14"/>
                    </a:lnTo>
                    <a:lnTo>
                      <a:pt x="34" y="19"/>
                    </a:lnTo>
                    <a:lnTo>
                      <a:pt x="39" y="24"/>
                    </a:lnTo>
                    <a:lnTo>
                      <a:pt x="51" y="38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9" name="Freeform 303"/>
              <p:cNvSpPr>
                <a:spLocks/>
              </p:cNvSpPr>
              <p:nvPr/>
            </p:nvSpPr>
            <p:spPr bwMode="auto">
              <a:xfrm>
                <a:off x="571" y="3110"/>
                <a:ext cx="28" cy="112"/>
              </a:xfrm>
              <a:custGeom>
                <a:avLst/>
                <a:gdLst>
                  <a:gd name="T0" fmla="*/ 27 w 28"/>
                  <a:gd name="T1" fmla="*/ 111 h 112"/>
                  <a:gd name="T2" fmla="*/ 14 w 28"/>
                  <a:gd name="T3" fmla="*/ 111 h 112"/>
                  <a:gd name="T4" fmla="*/ 9 w 28"/>
                  <a:gd name="T5" fmla="*/ 109 h 112"/>
                  <a:gd name="T6" fmla="*/ 9 w 28"/>
                  <a:gd name="T7" fmla="*/ 105 h 112"/>
                  <a:gd name="T8" fmla="*/ 6 w 28"/>
                  <a:gd name="T9" fmla="*/ 101 h 112"/>
                  <a:gd name="T10" fmla="*/ 3 w 28"/>
                  <a:gd name="T11" fmla="*/ 97 h 112"/>
                  <a:gd name="T12" fmla="*/ 4 w 28"/>
                  <a:gd name="T13" fmla="*/ 93 h 112"/>
                  <a:gd name="T14" fmla="*/ 4 w 28"/>
                  <a:gd name="T15" fmla="*/ 88 h 112"/>
                  <a:gd name="T16" fmla="*/ 1 w 28"/>
                  <a:gd name="T17" fmla="*/ 81 h 112"/>
                  <a:gd name="T18" fmla="*/ 1 w 28"/>
                  <a:gd name="T19" fmla="*/ 75 h 112"/>
                  <a:gd name="T20" fmla="*/ 3 w 28"/>
                  <a:gd name="T21" fmla="*/ 66 h 112"/>
                  <a:gd name="T22" fmla="*/ 3 w 28"/>
                  <a:gd name="T23" fmla="*/ 49 h 112"/>
                  <a:gd name="T24" fmla="*/ 0 w 28"/>
                  <a:gd name="T25" fmla="*/ 32 h 112"/>
                  <a:gd name="T26" fmla="*/ 1 w 28"/>
                  <a:gd name="T27" fmla="*/ 20 h 112"/>
                  <a:gd name="T28" fmla="*/ 1 w 28"/>
                  <a:gd name="T29" fmla="*/ 0 h 112"/>
                  <a:gd name="T30" fmla="*/ 9 w 28"/>
                  <a:gd name="T31" fmla="*/ 31 h 112"/>
                  <a:gd name="T32" fmla="*/ 17 w 28"/>
                  <a:gd name="T33" fmla="*/ 59 h 112"/>
                  <a:gd name="T34" fmla="*/ 22 w 28"/>
                  <a:gd name="T35" fmla="*/ 90 h 112"/>
                  <a:gd name="T36" fmla="*/ 27 w 28"/>
                  <a:gd name="T37" fmla="*/ 111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2"/>
                  <a:gd name="T59" fmla="*/ 28 w 28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2">
                    <a:moveTo>
                      <a:pt x="27" y="111"/>
                    </a:moveTo>
                    <a:lnTo>
                      <a:pt x="14" y="111"/>
                    </a:lnTo>
                    <a:lnTo>
                      <a:pt x="9" y="109"/>
                    </a:lnTo>
                    <a:lnTo>
                      <a:pt x="9" y="105"/>
                    </a:lnTo>
                    <a:lnTo>
                      <a:pt x="6" y="101"/>
                    </a:lnTo>
                    <a:lnTo>
                      <a:pt x="3" y="97"/>
                    </a:lnTo>
                    <a:lnTo>
                      <a:pt x="4" y="93"/>
                    </a:lnTo>
                    <a:lnTo>
                      <a:pt x="4" y="88"/>
                    </a:lnTo>
                    <a:lnTo>
                      <a:pt x="1" y="81"/>
                    </a:lnTo>
                    <a:lnTo>
                      <a:pt x="1" y="75"/>
                    </a:lnTo>
                    <a:lnTo>
                      <a:pt x="3" y="66"/>
                    </a:lnTo>
                    <a:lnTo>
                      <a:pt x="3" y="49"/>
                    </a:lnTo>
                    <a:lnTo>
                      <a:pt x="0" y="32"/>
                    </a:lnTo>
                    <a:lnTo>
                      <a:pt x="1" y="20"/>
                    </a:lnTo>
                    <a:lnTo>
                      <a:pt x="1" y="0"/>
                    </a:lnTo>
                    <a:lnTo>
                      <a:pt x="9" y="31"/>
                    </a:lnTo>
                    <a:lnTo>
                      <a:pt x="17" y="59"/>
                    </a:lnTo>
                    <a:lnTo>
                      <a:pt x="22" y="90"/>
                    </a:lnTo>
                    <a:lnTo>
                      <a:pt x="27" y="111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0" name="Freeform 304"/>
              <p:cNvSpPr>
                <a:spLocks/>
              </p:cNvSpPr>
              <p:nvPr/>
            </p:nvSpPr>
            <p:spPr bwMode="auto">
              <a:xfrm>
                <a:off x="499" y="3237"/>
                <a:ext cx="53" cy="16"/>
              </a:xfrm>
              <a:custGeom>
                <a:avLst/>
                <a:gdLst>
                  <a:gd name="T0" fmla="*/ 10 w 53"/>
                  <a:gd name="T1" fmla="*/ 8 h 16"/>
                  <a:gd name="T2" fmla="*/ 22 w 53"/>
                  <a:gd name="T3" fmla="*/ 3 h 16"/>
                  <a:gd name="T4" fmla="*/ 32 w 53"/>
                  <a:gd name="T5" fmla="*/ 1 h 16"/>
                  <a:gd name="T6" fmla="*/ 46 w 53"/>
                  <a:gd name="T7" fmla="*/ 0 h 16"/>
                  <a:gd name="T8" fmla="*/ 52 w 53"/>
                  <a:gd name="T9" fmla="*/ 1 h 16"/>
                  <a:gd name="T10" fmla="*/ 49 w 53"/>
                  <a:gd name="T11" fmla="*/ 6 h 16"/>
                  <a:gd name="T12" fmla="*/ 44 w 53"/>
                  <a:gd name="T13" fmla="*/ 10 h 16"/>
                  <a:gd name="T14" fmla="*/ 32 w 53"/>
                  <a:gd name="T15" fmla="*/ 12 h 16"/>
                  <a:gd name="T16" fmla="*/ 13 w 53"/>
                  <a:gd name="T17" fmla="*/ 15 h 16"/>
                  <a:gd name="T18" fmla="*/ 0 w 53"/>
                  <a:gd name="T19" fmla="*/ 14 h 16"/>
                  <a:gd name="T20" fmla="*/ 10 w 53"/>
                  <a:gd name="T21" fmla="*/ 8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16"/>
                  <a:gd name="T35" fmla="*/ 53 w 53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16">
                    <a:moveTo>
                      <a:pt x="10" y="8"/>
                    </a:moveTo>
                    <a:lnTo>
                      <a:pt x="22" y="3"/>
                    </a:lnTo>
                    <a:lnTo>
                      <a:pt x="32" y="1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49" y="6"/>
                    </a:lnTo>
                    <a:lnTo>
                      <a:pt x="44" y="10"/>
                    </a:lnTo>
                    <a:lnTo>
                      <a:pt x="32" y="12"/>
                    </a:lnTo>
                    <a:lnTo>
                      <a:pt x="13" y="15"/>
                    </a:lnTo>
                    <a:lnTo>
                      <a:pt x="0" y="14"/>
                    </a:lnTo>
                    <a:lnTo>
                      <a:pt x="10" y="8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1" name="Freeform 305"/>
              <p:cNvSpPr>
                <a:spLocks/>
              </p:cNvSpPr>
              <p:nvPr/>
            </p:nvSpPr>
            <p:spPr bwMode="auto">
              <a:xfrm>
                <a:off x="570" y="3249"/>
                <a:ext cx="29" cy="43"/>
              </a:xfrm>
              <a:custGeom>
                <a:avLst/>
                <a:gdLst>
                  <a:gd name="T0" fmla="*/ 15 w 29"/>
                  <a:gd name="T1" fmla="*/ 12 h 43"/>
                  <a:gd name="T2" fmla="*/ 19 w 29"/>
                  <a:gd name="T3" fmla="*/ 3 h 43"/>
                  <a:gd name="T4" fmla="*/ 24 w 29"/>
                  <a:gd name="T5" fmla="*/ 0 h 43"/>
                  <a:gd name="T6" fmla="*/ 28 w 29"/>
                  <a:gd name="T7" fmla="*/ 2 h 43"/>
                  <a:gd name="T8" fmla="*/ 28 w 29"/>
                  <a:gd name="T9" fmla="*/ 7 h 43"/>
                  <a:gd name="T10" fmla="*/ 26 w 29"/>
                  <a:gd name="T11" fmla="*/ 15 h 43"/>
                  <a:gd name="T12" fmla="*/ 22 w 29"/>
                  <a:gd name="T13" fmla="*/ 22 h 43"/>
                  <a:gd name="T14" fmla="*/ 16 w 29"/>
                  <a:gd name="T15" fmla="*/ 29 h 43"/>
                  <a:gd name="T16" fmla="*/ 10 w 29"/>
                  <a:gd name="T17" fmla="*/ 36 h 43"/>
                  <a:gd name="T18" fmla="*/ 0 w 29"/>
                  <a:gd name="T19" fmla="*/ 42 h 43"/>
                  <a:gd name="T20" fmla="*/ 9 w 29"/>
                  <a:gd name="T21" fmla="*/ 30 h 43"/>
                  <a:gd name="T22" fmla="*/ 12 w 29"/>
                  <a:gd name="T23" fmla="*/ 21 h 43"/>
                  <a:gd name="T24" fmla="*/ 15 w 29"/>
                  <a:gd name="T25" fmla="*/ 12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43"/>
                  <a:gd name="T41" fmla="*/ 29 w 29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43">
                    <a:moveTo>
                      <a:pt x="15" y="12"/>
                    </a:moveTo>
                    <a:lnTo>
                      <a:pt x="19" y="3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8" y="7"/>
                    </a:lnTo>
                    <a:lnTo>
                      <a:pt x="26" y="15"/>
                    </a:lnTo>
                    <a:lnTo>
                      <a:pt x="22" y="22"/>
                    </a:lnTo>
                    <a:lnTo>
                      <a:pt x="16" y="29"/>
                    </a:lnTo>
                    <a:lnTo>
                      <a:pt x="10" y="36"/>
                    </a:lnTo>
                    <a:lnTo>
                      <a:pt x="0" y="42"/>
                    </a:lnTo>
                    <a:lnTo>
                      <a:pt x="9" y="30"/>
                    </a:lnTo>
                    <a:lnTo>
                      <a:pt x="12" y="21"/>
                    </a:lnTo>
                    <a:lnTo>
                      <a:pt x="15" y="12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2" name="Freeform 306"/>
              <p:cNvSpPr>
                <a:spLocks/>
              </p:cNvSpPr>
              <p:nvPr/>
            </p:nvSpPr>
            <p:spPr bwMode="auto">
              <a:xfrm>
                <a:off x="463" y="2989"/>
                <a:ext cx="79" cy="53"/>
              </a:xfrm>
              <a:custGeom>
                <a:avLst/>
                <a:gdLst>
                  <a:gd name="T0" fmla="*/ 78 w 79"/>
                  <a:gd name="T1" fmla="*/ 52 h 53"/>
                  <a:gd name="T2" fmla="*/ 76 w 79"/>
                  <a:gd name="T3" fmla="*/ 30 h 53"/>
                  <a:gd name="T4" fmla="*/ 59 w 79"/>
                  <a:gd name="T5" fmla="*/ 23 h 53"/>
                  <a:gd name="T6" fmla="*/ 37 w 79"/>
                  <a:gd name="T7" fmla="*/ 14 h 53"/>
                  <a:gd name="T8" fmla="*/ 21 w 79"/>
                  <a:gd name="T9" fmla="*/ 7 h 53"/>
                  <a:gd name="T10" fmla="*/ 6 w 79"/>
                  <a:gd name="T11" fmla="*/ 0 h 53"/>
                  <a:gd name="T12" fmla="*/ 0 w 79"/>
                  <a:gd name="T13" fmla="*/ 15 h 53"/>
                  <a:gd name="T14" fmla="*/ 14 w 79"/>
                  <a:gd name="T15" fmla="*/ 23 h 53"/>
                  <a:gd name="T16" fmla="*/ 31 w 79"/>
                  <a:gd name="T17" fmla="*/ 29 h 53"/>
                  <a:gd name="T18" fmla="*/ 44 w 79"/>
                  <a:gd name="T19" fmla="*/ 34 h 53"/>
                  <a:gd name="T20" fmla="*/ 60 w 79"/>
                  <a:gd name="T21" fmla="*/ 43 h 53"/>
                  <a:gd name="T22" fmla="*/ 78 w 79"/>
                  <a:gd name="T23" fmla="*/ 52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53"/>
                  <a:gd name="T38" fmla="*/ 79 w 79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53">
                    <a:moveTo>
                      <a:pt x="78" y="52"/>
                    </a:moveTo>
                    <a:lnTo>
                      <a:pt x="76" y="30"/>
                    </a:lnTo>
                    <a:lnTo>
                      <a:pt x="59" y="23"/>
                    </a:lnTo>
                    <a:lnTo>
                      <a:pt x="37" y="14"/>
                    </a:lnTo>
                    <a:lnTo>
                      <a:pt x="21" y="7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4" y="23"/>
                    </a:lnTo>
                    <a:lnTo>
                      <a:pt x="31" y="29"/>
                    </a:lnTo>
                    <a:lnTo>
                      <a:pt x="44" y="34"/>
                    </a:lnTo>
                    <a:lnTo>
                      <a:pt x="60" y="43"/>
                    </a:lnTo>
                    <a:lnTo>
                      <a:pt x="78" y="52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" name="Group 307"/>
            <p:cNvGrpSpPr>
              <a:grpSpLocks/>
            </p:cNvGrpSpPr>
            <p:nvPr/>
          </p:nvGrpSpPr>
          <p:grpSpPr bwMode="auto">
            <a:xfrm>
              <a:off x="4631" y="3125"/>
              <a:ext cx="87" cy="116"/>
              <a:chOff x="362" y="3266"/>
              <a:chExt cx="174" cy="267"/>
            </a:xfrm>
          </p:grpSpPr>
          <p:sp>
            <p:nvSpPr>
              <p:cNvPr id="16477" name="Freeform 308"/>
              <p:cNvSpPr>
                <a:spLocks/>
              </p:cNvSpPr>
              <p:nvPr/>
            </p:nvSpPr>
            <p:spPr bwMode="auto">
              <a:xfrm>
                <a:off x="362" y="3266"/>
                <a:ext cx="174" cy="267"/>
              </a:xfrm>
              <a:custGeom>
                <a:avLst/>
                <a:gdLst>
                  <a:gd name="T0" fmla="*/ 96 w 174"/>
                  <a:gd name="T1" fmla="*/ 40 h 267"/>
                  <a:gd name="T2" fmla="*/ 64 w 174"/>
                  <a:gd name="T3" fmla="*/ 36 h 267"/>
                  <a:gd name="T4" fmla="*/ 45 w 174"/>
                  <a:gd name="T5" fmla="*/ 31 h 267"/>
                  <a:gd name="T6" fmla="*/ 39 w 174"/>
                  <a:gd name="T7" fmla="*/ 21 h 267"/>
                  <a:gd name="T8" fmla="*/ 39 w 174"/>
                  <a:gd name="T9" fmla="*/ 12 h 267"/>
                  <a:gd name="T10" fmla="*/ 34 w 174"/>
                  <a:gd name="T11" fmla="*/ 4 h 267"/>
                  <a:gd name="T12" fmla="*/ 17 w 174"/>
                  <a:gd name="T13" fmla="*/ 0 h 267"/>
                  <a:gd name="T14" fmla="*/ 0 w 174"/>
                  <a:gd name="T15" fmla="*/ 2 h 267"/>
                  <a:gd name="T16" fmla="*/ 20 w 174"/>
                  <a:gd name="T17" fmla="*/ 207 h 267"/>
                  <a:gd name="T18" fmla="*/ 34 w 174"/>
                  <a:gd name="T19" fmla="*/ 226 h 267"/>
                  <a:gd name="T20" fmla="*/ 51 w 174"/>
                  <a:gd name="T21" fmla="*/ 245 h 267"/>
                  <a:gd name="T22" fmla="*/ 77 w 174"/>
                  <a:gd name="T23" fmla="*/ 259 h 267"/>
                  <a:gd name="T24" fmla="*/ 107 w 174"/>
                  <a:gd name="T25" fmla="*/ 263 h 267"/>
                  <a:gd name="T26" fmla="*/ 146 w 174"/>
                  <a:gd name="T27" fmla="*/ 266 h 267"/>
                  <a:gd name="T28" fmla="*/ 168 w 174"/>
                  <a:gd name="T29" fmla="*/ 263 h 267"/>
                  <a:gd name="T30" fmla="*/ 173 w 174"/>
                  <a:gd name="T31" fmla="*/ 248 h 267"/>
                  <a:gd name="T32" fmla="*/ 171 w 174"/>
                  <a:gd name="T33" fmla="*/ 229 h 267"/>
                  <a:gd name="T34" fmla="*/ 154 w 174"/>
                  <a:gd name="T35" fmla="*/ 171 h 267"/>
                  <a:gd name="T36" fmla="*/ 141 w 174"/>
                  <a:gd name="T37" fmla="*/ 114 h 267"/>
                  <a:gd name="T38" fmla="*/ 134 w 174"/>
                  <a:gd name="T39" fmla="*/ 71 h 267"/>
                  <a:gd name="T40" fmla="*/ 134 w 174"/>
                  <a:gd name="T41" fmla="*/ 59 h 267"/>
                  <a:gd name="T42" fmla="*/ 125 w 174"/>
                  <a:gd name="T43" fmla="*/ 44 h 267"/>
                  <a:gd name="T44" fmla="*/ 115 w 174"/>
                  <a:gd name="T45" fmla="*/ 40 h 267"/>
                  <a:gd name="T46" fmla="*/ 96 w 174"/>
                  <a:gd name="T47" fmla="*/ 40 h 2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4"/>
                  <a:gd name="T73" fmla="*/ 0 h 267"/>
                  <a:gd name="T74" fmla="*/ 174 w 174"/>
                  <a:gd name="T75" fmla="*/ 267 h 26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4" h="267">
                    <a:moveTo>
                      <a:pt x="96" y="40"/>
                    </a:moveTo>
                    <a:lnTo>
                      <a:pt x="64" y="36"/>
                    </a:lnTo>
                    <a:lnTo>
                      <a:pt x="45" y="31"/>
                    </a:lnTo>
                    <a:lnTo>
                      <a:pt x="39" y="21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20" y="207"/>
                    </a:lnTo>
                    <a:lnTo>
                      <a:pt x="34" y="226"/>
                    </a:lnTo>
                    <a:lnTo>
                      <a:pt x="51" y="245"/>
                    </a:lnTo>
                    <a:lnTo>
                      <a:pt x="77" y="259"/>
                    </a:lnTo>
                    <a:lnTo>
                      <a:pt x="107" y="263"/>
                    </a:lnTo>
                    <a:lnTo>
                      <a:pt x="146" y="266"/>
                    </a:lnTo>
                    <a:lnTo>
                      <a:pt x="168" y="263"/>
                    </a:lnTo>
                    <a:lnTo>
                      <a:pt x="173" y="248"/>
                    </a:lnTo>
                    <a:lnTo>
                      <a:pt x="171" y="229"/>
                    </a:lnTo>
                    <a:lnTo>
                      <a:pt x="154" y="171"/>
                    </a:lnTo>
                    <a:lnTo>
                      <a:pt x="141" y="114"/>
                    </a:lnTo>
                    <a:lnTo>
                      <a:pt x="134" y="71"/>
                    </a:lnTo>
                    <a:lnTo>
                      <a:pt x="134" y="59"/>
                    </a:lnTo>
                    <a:lnTo>
                      <a:pt x="125" y="44"/>
                    </a:lnTo>
                    <a:lnTo>
                      <a:pt x="115" y="40"/>
                    </a:lnTo>
                    <a:lnTo>
                      <a:pt x="96" y="4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78" name="Freeform 309"/>
              <p:cNvSpPr>
                <a:spLocks/>
              </p:cNvSpPr>
              <p:nvPr/>
            </p:nvSpPr>
            <p:spPr bwMode="auto">
              <a:xfrm>
                <a:off x="371" y="3280"/>
                <a:ext cx="145" cy="237"/>
              </a:xfrm>
              <a:custGeom>
                <a:avLst/>
                <a:gdLst>
                  <a:gd name="T0" fmla="*/ 94 w 145"/>
                  <a:gd name="T1" fmla="*/ 47 h 237"/>
                  <a:gd name="T2" fmla="*/ 67 w 145"/>
                  <a:gd name="T3" fmla="*/ 46 h 237"/>
                  <a:gd name="T4" fmla="*/ 39 w 145"/>
                  <a:gd name="T5" fmla="*/ 40 h 237"/>
                  <a:gd name="T6" fmla="*/ 23 w 145"/>
                  <a:gd name="T7" fmla="*/ 30 h 237"/>
                  <a:gd name="T8" fmla="*/ 12 w 145"/>
                  <a:gd name="T9" fmla="*/ 22 h 237"/>
                  <a:gd name="T10" fmla="*/ 0 w 145"/>
                  <a:gd name="T11" fmla="*/ 0 h 237"/>
                  <a:gd name="T12" fmla="*/ 18 w 145"/>
                  <a:gd name="T13" fmla="*/ 182 h 237"/>
                  <a:gd name="T14" fmla="*/ 31 w 145"/>
                  <a:gd name="T15" fmla="*/ 198 h 237"/>
                  <a:gd name="T16" fmla="*/ 44 w 145"/>
                  <a:gd name="T17" fmla="*/ 213 h 237"/>
                  <a:gd name="T18" fmla="*/ 61 w 145"/>
                  <a:gd name="T19" fmla="*/ 224 h 237"/>
                  <a:gd name="T20" fmla="*/ 76 w 145"/>
                  <a:gd name="T21" fmla="*/ 230 h 237"/>
                  <a:gd name="T22" fmla="*/ 94 w 145"/>
                  <a:gd name="T23" fmla="*/ 233 h 237"/>
                  <a:gd name="T24" fmla="*/ 111 w 145"/>
                  <a:gd name="T25" fmla="*/ 236 h 237"/>
                  <a:gd name="T26" fmla="*/ 130 w 145"/>
                  <a:gd name="T27" fmla="*/ 236 h 237"/>
                  <a:gd name="T28" fmla="*/ 139 w 145"/>
                  <a:gd name="T29" fmla="*/ 233 h 237"/>
                  <a:gd name="T30" fmla="*/ 144 w 145"/>
                  <a:gd name="T31" fmla="*/ 224 h 237"/>
                  <a:gd name="T32" fmla="*/ 142 w 145"/>
                  <a:gd name="T33" fmla="*/ 211 h 237"/>
                  <a:gd name="T34" fmla="*/ 129 w 145"/>
                  <a:gd name="T35" fmla="*/ 178 h 237"/>
                  <a:gd name="T36" fmla="*/ 108 w 145"/>
                  <a:gd name="T37" fmla="*/ 71 h 237"/>
                  <a:gd name="T38" fmla="*/ 105 w 145"/>
                  <a:gd name="T39" fmla="*/ 55 h 237"/>
                  <a:gd name="T40" fmla="*/ 94 w 145"/>
                  <a:gd name="T41" fmla="*/ 47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5"/>
                  <a:gd name="T64" fmla="*/ 0 h 237"/>
                  <a:gd name="T65" fmla="*/ 145 w 145"/>
                  <a:gd name="T66" fmla="*/ 237 h 2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5" h="237">
                    <a:moveTo>
                      <a:pt x="94" y="47"/>
                    </a:moveTo>
                    <a:lnTo>
                      <a:pt x="67" y="46"/>
                    </a:lnTo>
                    <a:lnTo>
                      <a:pt x="39" y="40"/>
                    </a:lnTo>
                    <a:lnTo>
                      <a:pt x="23" y="30"/>
                    </a:lnTo>
                    <a:lnTo>
                      <a:pt x="12" y="22"/>
                    </a:lnTo>
                    <a:lnTo>
                      <a:pt x="0" y="0"/>
                    </a:lnTo>
                    <a:lnTo>
                      <a:pt x="18" y="182"/>
                    </a:lnTo>
                    <a:lnTo>
                      <a:pt x="31" y="198"/>
                    </a:lnTo>
                    <a:lnTo>
                      <a:pt x="44" y="213"/>
                    </a:lnTo>
                    <a:lnTo>
                      <a:pt x="61" y="224"/>
                    </a:lnTo>
                    <a:lnTo>
                      <a:pt x="76" y="230"/>
                    </a:lnTo>
                    <a:lnTo>
                      <a:pt x="94" y="233"/>
                    </a:lnTo>
                    <a:lnTo>
                      <a:pt x="111" y="236"/>
                    </a:lnTo>
                    <a:lnTo>
                      <a:pt x="130" y="236"/>
                    </a:lnTo>
                    <a:lnTo>
                      <a:pt x="139" y="233"/>
                    </a:lnTo>
                    <a:lnTo>
                      <a:pt x="144" y="224"/>
                    </a:lnTo>
                    <a:lnTo>
                      <a:pt x="142" y="211"/>
                    </a:lnTo>
                    <a:lnTo>
                      <a:pt x="129" y="178"/>
                    </a:lnTo>
                    <a:lnTo>
                      <a:pt x="108" y="71"/>
                    </a:lnTo>
                    <a:lnTo>
                      <a:pt x="105" y="55"/>
                    </a:lnTo>
                    <a:lnTo>
                      <a:pt x="94" y="47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427" name="Text Box 310"/>
          <p:cNvSpPr txBox="1">
            <a:spLocks noChangeArrowheads="1"/>
          </p:cNvSpPr>
          <p:nvPr/>
        </p:nvSpPr>
        <p:spPr bwMode="auto">
          <a:xfrm>
            <a:off x="728662" y="4953000"/>
            <a:ext cx="1328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200" b="1" dirty="0">
                <a:solidFill>
                  <a:srgbClr val="003366"/>
                </a:solidFill>
              </a:rPr>
              <a:t>Train Controller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16428" name="Picture 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4300" y="2066925"/>
            <a:ext cx="1066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9" name="Picture 3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1588" y="2427288"/>
            <a:ext cx="8032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0" name="Picture 48" descr="T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0450" y="1220788"/>
            <a:ext cx="11541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1" name="Rectangle 169"/>
          <p:cNvSpPr>
            <a:spLocks noChangeArrowheads="1"/>
          </p:cNvSpPr>
          <p:nvPr/>
        </p:nvSpPr>
        <p:spPr bwMode="auto">
          <a:xfrm>
            <a:off x="2362200" y="3344863"/>
            <a:ext cx="1600200" cy="167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32" name="Text Box 170"/>
          <p:cNvSpPr txBox="1">
            <a:spLocks noChangeArrowheads="1"/>
          </p:cNvSpPr>
          <p:nvPr/>
        </p:nvSpPr>
        <p:spPr bwMode="auto">
          <a:xfrm>
            <a:off x="2438400" y="3481388"/>
            <a:ext cx="1447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Master Clock</a:t>
            </a:r>
          </a:p>
        </p:txBody>
      </p:sp>
      <p:sp>
        <p:nvSpPr>
          <p:cNvPr id="16433" name="Text Box 171"/>
          <p:cNvSpPr txBox="1">
            <a:spLocks noChangeArrowheads="1"/>
          </p:cNvSpPr>
          <p:nvPr/>
        </p:nvSpPr>
        <p:spPr bwMode="auto">
          <a:xfrm>
            <a:off x="2438400" y="3786188"/>
            <a:ext cx="685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FOTS</a:t>
            </a:r>
          </a:p>
        </p:txBody>
      </p:sp>
      <p:sp>
        <p:nvSpPr>
          <p:cNvPr id="16434" name="Text Box 172"/>
          <p:cNvSpPr txBox="1">
            <a:spLocks noChangeArrowheads="1"/>
          </p:cNvSpPr>
          <p:nvPr/>
        </p:nvSpPr>
        <p:spPr bwMode="auto">
          <a:xfrm>
            <a:off x="3200400" y="3786188"/>
            <a:ext cx="685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PABX</a:t>
            </a:r>
          </a:p>
        </p:txBody>
      </p:sp>
      <p:sp>
        <p:nvSpPr>
          <p:cNvPr id="16435" name="Text Box 173"/>
          <p:cNvSpPr txBox="1">
            <a:spLocks noChangeArrowheads="1"/>
          </p:cNvSpPr>
          <p:nvPr/>
        </p:nvSpPr>
        <p:spPr bwMode="auto">
          <a:xfrm>
            <a:off x="2438400" y="4090988"/>
            <a:ext cx="685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6436" name="Text Box 174"/>
          <p:cNvSpPr txBox="1">
            <a:spLocks noChangeArrowheads="1"/>
          </p:cNvSpPr>
          <p:nvPr/>
        </p:nvSpPr>
        <p:spPr bwMode="auto">
          <a:xfrm>
            <a:off x="3200400" y="4090988"/>
            <a:ext cx="685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PIS</a:t>
            </a:r>
          </a:p>
        </p:txBody>
      </p:sp>
      <p:sp>
        <p:nvSpPr>
          <p:cNvPr id="16437" name="Text Box 175"/>
          <p:cNvSpPr txBox="1">
            <a:spLocks noChangeArrowheads="1"/>
          </p:cNvSpPr>
          <p:nvPr/>
        </p:nvSpPr>
        <p:spPr bwMode="auto">
          <a:xfrm>
            <a:off x="2438400" y="4395788"/>
            <a:ext cx="1447800" cy="244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Train </a:t>
            </a:r>
            <a:r>
              <a:rPr lang="en-US" sz="1000" b="1" dirty="0" err="1">
                <a:solidFill>
                  <a:schemeClr val="bg1"/>
                </a:solidFill>
              </a:rPr>
              <a:t>Signalling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438" name="Rectangle 177"/>
          <p:cNvSpPr>
            <a:spLocks noChangeArrowheads="1"/>
          </p:cNvSpPr>
          <p:nvPr/>
        </p:nvSpPr>
        <p:spPr bwMode="auto">
          <a:xfrm flipH="1">
            <a:off x="2482850" y="4722912"/>
            <a:ext cx="13827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b="1" dirty="0"/>
              <a:t>Other </a:t>
            </a:r>
            <a:r>
              <a:rPr lang="en-US" sz="1000" b="1" dirty="0" smtClean="0"/>
              <a:t>Sub-systems</a:t>
            </a:r>
            <a:endParaRPr lang="en-US" sz="1000" b="1" dirty="0"/>
          </a:p>
        </p:txBody>
      </p:sp>
      <p:sp>
        <p:nvSpPr>
          <p:cNvPr id="16439" name="Line 176"/>
          <p:cNvSpPr>
            <a:spLocks noChangeShapeType="1"/>
          </p:cNvSpPr>
          <p:nvPr/>
        </p:nvSpPr>
        <p:spPr bwMode="auto">
          <a:xfrm rot="5400000" flipH="1" flipV="1">
            <a:off x="2895600" y="3068638"/>
            <a:ext cx="609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6440" name="Picture 253" descr="MCj04348450000[1]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" y="2119313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1" name="Picture 265" descr="THSR_train"/>
          <p:cNvPicPr>
            <a:picLocks noChangeAspect="1" noChangeArrowheads="1"/>
          </p:cNvPicPr>
          <p:nvPr/>
        </p:nvPicPr>
        <p:blipFill>
          <a:blip r:embed="rId8"/>
          <a:srcRect b="17982"/>
          <a:stretch>
            <a:fillRect/>
          </a:stretch>
        </p:blipFill>
        <p:spPr bwMode="auto">
          <a:xfrm>
            <a:off x="6553200" y="5248275"/>
            <a:ext cx="1674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2" name="Picture 259" descr="MCj0305277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7988" y="4246563"/>
            <a:ext cx="685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4" name="Group 260"/>
          <p:cNvGrpSpPr>
            <a:grpSpLocks/>
          </p:cNvGrpSpPr>
          <p:nvPr/>
        </p:nvGrpSpPr>
        <p:grpSpPr bwMode="auto">
          <a:xfrm>
            <a:off x="6019800" y="4667250"/>
            <a:ext cx="533400" cy="509588"/>
            <a:chOff x="660" y="1398"/>
            <a:chExt cx="439" cy="420"/>
          </a:xfrm>
        </p:grpSpPr>
        <p:sp>
          <p:nvSpPr>
            <p:cNvPr id="16456" name="Freeform 261"/>
            <p:cNvSpPr>
              <a:spLocks/>
            </p:cNvSpPr>
            <p:nvPr/>
          </p:nvSpPr>
          <p:spPr bwMode="auto">
            <a:xfrm>
              <a:off x="666" y="1457"/>
              <a:ext cx="239" cy="132"/>
            </a:xfrm>
            <a:custGeom>
              <a:avLst/>
              <a:gdLst>
                <a:gd name="T0" fmla="*/ 0 w 239"/>
                <a:gd name="T1" fmla="*/ 132 h 132"/>
                <a:gd name="T2" fmla="*/ 35 w 239"/>
                <a:gd name="T3" fmla="*/ 122 h 132"/>
                <a:gd name="T4" fmla="*/ 70 w 239"/>
                <a:gd name="T5" fmla="*/ 112 h 132"/>
                <a:gd name="T6" fmla="*/ 102 w 239"/>
                <a:gd name="T7" fmla="*/ 98 h 132"/>
                <a:gd name="T8" fmla="*/ 133 w 239"/>
                <a:gd name="T9" fmla="*/ 82 h 132"/>
                <a:gd name="T10" fmla="*/ 162 w 239"/>
                <a:gd name="T11" fmla="*/ 65 h 132"/>
                <a:gd name="T12" fmla="*/ 190 w 239"/>
                <a:gd name="T13" fmla="*/ 45 h 132"/>
                <a:gd name="T14" fmla="*/ 215 w 239"/>
                <a:gd name="T15" fmla="*/ 24 h 132"/>
                <a:gd name="T16" fmla="*/ 239 w 239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132"/>
                <a:gd name="T29" fmla="*/ 239 w 239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132">
                  <a:moveTo>
                    <a:pt x="0" y="132"/>
                  </a:moveTo>
                  <a:lnTo>
                    <a:pt x="35" y="122"/>
                  </a:lnTo>
                  <a:lnTo>
                    <a:pt x="70" y="112"/>
                  </a:lnTo>
                  <a:lnTo>
                    <a:pt x="102" y="98"/>
                  </a:lnTo>
                  <a:lnTo>
                    <a:pt x="133" y="82"/>
                  </a:lnTo>
                  <a:lnTo>
                    <a:pt x="162" y="65"/>
                  </a:lnTo>
                  <a:lnTo>
                    <a:pt x="190" y="45"/>
                  </a:lnTo>
                  <a:lnTo>
                    <a:pt x="215" y="24"/>
                  </a:lnTo>
                  <a:lnTo>
                    <a:pt x="23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57" name="Freeform 262"/>
            <p:cNvSpPr>
              <a:spLocks/>
            </p:cNvSpPr>
            <p:nvPr/>
          </p:nvSpPr>
          <p:spPr bwMode="auto">
            <a:xfrm>
              <a:off x="666" y="1496"/>
              <a:ext cx="323" cy="201"/>
            </a:xfrm>
            <a:custGeom>
              <a:avLst/>
              <a:gdLst>
                <a:gd name="T0" fmla="*/ 0 w 323"/>
                <a:gd name="T1" fmla="*/ 201 h 201"/>
                <a:gd name="T2" fmla="*/ 53 w 323"/>
                <a:gd name="T3" fmla="*/ 191 h 201"/>
                <a:gd name="T4" fmla="*/ 102 w 323"/>
                <a:gd name="T5" fmla="*/ 175 h 201"/>
                <a:gd name="T6" fmla="*/ 149 w 323"/>
                <a:gd name="T7" fmla="*/ 155 h 201"/>
                <a:gd name="T8" fmla="*/ 192 w 323"/>
                <a:gd name="T9" fmla="*/ 132 h 201"/>
                <a:gd name="T10" fmla="*/ 231 w 323"/>
                <a:gd name="T11" fmla="*/ 104 h 201"/>
                <a:gd name="T12" fmla="*/ 267 w 323"/>
                <a:gd name="T13" fmla="*/ 73 h 201"/>
                <a:gd name="T14" fmla="*/ 298 w 323"/>
                <a:gd name="T15" fmla="*/ 38 h 201"/>
                <a:gd name="T16" fmla="*/ 323 w 323"/>
                <a:gd name="T17" fmla="*/ 0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3"/>
                <a:gd name="T28" fmla="*/ 0 h 201"/>
                <a:gd name="T29" fmla="*/ 323 w 323"/>
                <a:gd name="T30" fmla="*/ 201 h 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3" h="201">
                  <a:moveTo>
                    <a:pt x="0" y="201"/>
                  </a:moveTo>
                  <a:lnTo>
                    <a:pt x="53" y="191"/>
                  </a:lnTo>
                  <a:lnTo>
                    <a:pt x="102" y="175"/>
                  </a:lnTo>
                  <a:lnTo>
                    <a:pt x="149" y="155"/>
                  </a:lnTo>
                  <a:lnTo>
                    <a:pt x="192" y="132"/>
                  </a:lnTo>
                  <a:lnTo>
                    <a:pt x="231" y="104"/>
                  </a:lnTo>
                  <a:lnTo>
                    <a:pt x="267" y="73"/>
                  </a:lnTo>
                  <a:lnTo>
                    <a:pt x="298" y="38"/>
                  </a:lnTo>
                  <a:lnTo>
                    <a:pt x="32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58" name="Freeform 263"/>
            <p:cNvSpPr>
              <a:spLocks/>
            </p:cNvSpPr>
            <p:nvPr/>
          </p:nvSpPr>
          <p:spPr bwMode="auto">
            <a:xfrm>
              <a:off x="699" y="1559"/>
              <a:ext cx="400" cy="259"/>
            </a:xfrm>
            <a:custGeom>
              <a:avLst/>
              <a:gdLst>
                <a:gd name="T0" fmla="*/ 0 w 400"/>
                <a:gd name="T1" fmla="*/ 259 h 259"/>
                <a:gd name="T2" fmla="*/ 35 w 400"/>
                <a:gd name="T3" fmla="*/ 255 h 259"/>
                <a:gd name="T4" fmla="*/ 69 w 400"/>
                <a:gd name="T5" fmla="*/ 251 h 259"/>
                <a:gd name="T6" fmla="*/ 102 w 400"/>
                <a:gd name="T7" fmla="*/ 244 h 259"/>
                <a:gd name="T8" fmla="*/ 135 w 400"/>
                <a:gd name="T9" fmla="*/ 234 h 259"/>
                <a:gd name="T10" fmla="*/ 196 w 400"/>
                <a:gd name="T11" fmla="*/ 210 h 259"/>
                <a:gd name="T12" fmla="*/ 251 w 400"/>
                <a:gd name="T13" fmla="*/ 181 h 259"/>
                <a:gd name="T14" fmla="*/ 300 w 400"/>
                <a:gd name="T15" fmla="*/ 143 h 259"/>
                <a:gd name="T16" fmla="*/ 322 w 400"/>
                <a:gd name="T17" fmla="*/ 122 h 259"/>
                <a:gd name="T18" fmla="*/ 341 w 400"/>
                <a:gd name="T19" fmla="*/ 100 h 259"/>
                <a:gd name="T20" fmla="*/ 359 w 400"/>
                <a:gd name="T21" fmla="*/ 77 h 259"/>
                <a:gd name="T22" fmla="*/ 375 w 400"/>
                <a:gd name="T23" fmla="*/ 53 h 259"/>
                <a:gd name="T24" fmla="*/ 389 w 400"/>
                <a:gd name="T25" fmla="*/ 28 h 259"/>
                <a:gd name="T26" fmla="*/ 400 w 400"/>
                <a:gd name="T27" fmla="*/ 0 h 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0"/>
                <a:gd name="T43" fmla="*/ 0 h 259"/>
                <a:gd name="T44" fmla="*/ 400 w 400"/>
                <a:gd name="T45" fmla="*/ 259 h 2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0" h="259">
                  <a:moveTo>
                    <a:pt x="0" y="259"/>
                  </a:moveTo>
                  <a:lnTo>
                    <a:pt x="35" y="255"/>
                  </a:lnTo>
                  <a:lnTo>
                    <a:pt x="69" y="251"/>
                  </a:lnTo>
                  <a:lnTo>
                    <a:pt x="102" y="244"/>
                  </a:lnTo>
                  <a:lnTo>
                    <a:pt x="135" y="234"/>
                  </a:lnTo>
                  <a:lnTo>
                    <a:pt x="196" y="210"/>
                  </a:lnTo>
                  <a:lnTo>
                    <a:pt x="251" y="181"/>
                  </a:lnTo>
                  <a:lnTo>
                    <a:pt x="300" y="143"/>
                  </a:lnTo>
                  <a:lnTo>
                    <a:pt x="322" y="122"/>
                  </a:lnTo>
                  <a:lnTo>
                    <a:pt x="341" y="100"/>
                  </a:lnTo>
                  <a:lnTo>
                    <a:pt x="359" y="77"/>
                  </a:lnTo>
                  <a:lnTo>
                    <a:pt x="375" y="53"/>
                  </a:lnTo>
                  <a:lnTo>
                    <a:pt x="389" y="28"/>
                  </a:lnTo>
                  <a:lnTo>
                    <a:pt x="4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59" name="Freeform 264"/>
            <p:cNvSpPr>
              <a:spLocks/>
            </p:cNvSpPr>
            <p:nvPr/>
          </p:nvSpPr>
          <p:spPr bwMode="auto">
            <a:xfrm>
              <a:off x="660" y="1398"/>
              <a:ext cx="174" cy="96"/>
            </a:xfrm>
            <a:custGeom>
              <a:avLst/>
              <a:gdLst>
                <a:gd name="T0" fmla="*/ 0 w 174"/>
                <a:gd name="T1" fmla="*/ 96 h 96"/>
                <a:gd name="T2" fmla="*/ 49 w 174"/>
                <a:gd name="T3" fmla="*/ 79 h 96"/>
                <a:gd name="T4" fmla="*/ 94 w 174"/>
                <a:gd name="T5" fmla="*/ 57 h 96"/>
                <a:gd name="T6" fmla="*/ 137 w 174"/>
                <a:gd name="T7" fmla="*/ 30 h 96"/>
                <a:gd name="T8" fmla="*/ 174 w 17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96"/>
                <a:gd name="T17" fmla="*/ 174 w 17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96">
                  <a:moveTo>
                    <a:pt x="0" y="96"/>
                  </a:moveTo>
                  <a:lnTo>
                    <a:pt x="49" y="79"/>
                  </a:lnTo>
                  <a:lnTo>
                    <a:pt x="94" y="57"/>
                  </a:lnTo>
                  <a:lnTo>
                    <a:pt x="137" y="30"/>
                  </a:lnTo>
                  <a:lnTo>
                    <a:pt x="1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6444" name="Picture 258" descr="MTH850-full size no back groun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9563" y="1270000"/>
            <a:ext cx="3317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45" name="Freeform 66"/>
          <p:cNvSpPr>
            <a:spLocks/>
          </p:cNvSpPr>
          <p:nvPr/>
        </p:nvSpPr>
        <p:spPr bwMode="auto">
          <a:xfrm rot="978028" flipH="1">
            <a:off x="4687888" y="1881188"/>
            <a:ext cx="693737" cy="369887"/>
          </a:xfrm>
          <a:custGeom>
            <a:avLst/>
            <a:gdLst>
              <a:gd name="T0" fmla="*/ 0 w 249"/>
              <a:gd name="T1" fmla="*/ 2147483647 h 117"/>
              <a:gd name="T2" fmla="*/ 2147483647 w 249"/>
              <a:gd name="T3" fmla="*/ 2147483647 h 117"/>
              <a:gd name="T4" fmla="*/ 2147483647 w 249"/>
              <a:gd name="T5" fmla="*/ 2147483647 h 117"/>
              <a:gd name="T6" fmla="*/ 2147483647 w 249"/>
              <a:gd name="T7" fmla="*/ 0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249"/>
              <a:gd name="T13" fmla="*/ 0 h 117"/>
              <a:gd name="T14" fmla="*/ 249 w 249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" h="117">
                <a:moveTo>
                  <a:pt x="0" y="117"/>
                </a:moveTo>
                <a:cubicBezTo>
                  <a:pt x="57" y="71"/>
                  <a:pt x="114" y="26"/>
                  <a:pt x="132" y="24"/>
                </a:cubicBezTo>
                <a:cubicBezTo>
                  <a:pt x="150" y="22"/>
                  <a:pt x="90" y="106"/>
                  <a:pt x="109" y="102"/>
                </a:cubicBezTo>
                <a:cubicBezTo>
                  <a:pt x="128" y="98"/>
                  <a:pt x="224" y="17"/>
                  <a:pt x="24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16446" name="Picture 245" descr="kch-90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9788" y="3851275"/>
            <a:ext cx="8191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47" name="Text Box 241"/>
          <p:cNvSpPr txBox="1">
            <a:spLocks noChangeArrowheads="1"/>
          </p:cNvSpPr>
          <p:nvPr/>
        </p:nvSpPr>
        <p:spPr bwMode="auto">
          <a:xfrm>
            <a:off x="7218363" y="4273550"/>
            <a:ext cx="9080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100" b="1">
                <a:solidFill>
                  <a:schemeClr val="bg2"/>
                </a:solidFill>
              </a:rPr>
              <a:t>Train computer</a:t>
            </a:r>
          </a:p>
        </p:txBody>
      </p:sp>
      <p:sp>
        <p:nvSpPr>
          <p:cNvPr id="16448" name="Text Box 241"/>
          <p:cNvSpPr txBox="1">
            <a:spLocks noChangeArrowheads="1"/>
          </p:cNvSpPr>
          <p:nvPr/>
        </p:nvSpPr>
        <p:spPr bwMode="auto">
          <a:xfrm>
            <a:off x="8548688" y="3581400"/>
            <a:ext cx="595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 dirty="0">
                <a:solidFill>
                  <a:schemeClr val="bg2"/>
                </a:solidFill>
              </a:rPr>
              <a:t>PIS</a:t>
            </a:r>
          </a:p>
        </p:txBody>
      </p:sp>
      <p:cxnSp>
        <p:nvCxnSpPr>
          <p:cNvPr id="16449" name="Straight Connector 292"/>
          <p:cNvCxnSpPr>
            <a:cxnSpLocks noChangeShapeType="1"/>
          </p:cNvCxnSpPr>
          <p:nvPr/>
        </p:nvCxnSpPr>
        <p:spPr bwMode="auto">
          <a:xfrm>
            <a:off x="6816725" y="3575050"/>
            <a:ext cx="1662113" cy="0"/>
          </a:xfrm>
          <a:prstGeom prst="line">
            <a:avLst/>
          </a:prstGeom>
          <a:noFill/>
          <a:ln w="6350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6450" name="Straight Connector 295"/>
          <p:cNvCxnSpPr>
            <a:cxnSpLocks noChangeShapeType="1"/>
          </p:cNvCxnSpPr>
          <p:nvPr/>
        </p:nvCxnSpPr>
        <p:spPr bwMode="auto">
          <a:xfrm rot="5400000">
            <a:off x="8202612" y="3865563"/>
            <a:ext cx="581025" cy="0"/>
          </a:xfrm>
          <a:prstGeom prst="line">
            <a:avLst/>
          </a:prstGeom>
          <a:noFill/>
          <a:ln w="6350" algn="ctr">
            <a:solidFill>
              <a:srgbClr val="808080"/>
            </a:solidFill>
            <a:round/>
            <a:headEnd/>
            <a:tailEnd/>
          </a:ln>
        </p:spPr>
      </p:cxnSp>
      <p:pic>
        <p:nvPicPr>
          <p:cNvPr id="16451" name="Picture 232" descr="MCj04242360000[1]"/>
          <p:cNvPicPr>
            <a:picLocks noChangeAspect="1" noChangeArrowheads="1"/>
          </p:cNvPicPr>
          <p:nvPr/>
        </p:nvPicPr>
        <p:blipFill>
          <a:blip r:embed="rId12"/>
          <a:srcRect b="25952"/>
          <a:stretch>
            <a:fillRect/>
          </a:stretch>
        </p:blipFill>
        <p:spPr bwMode="auto">
          <a:xfrm>
            <a:off x="8167688" y="3906838"/>
            <a:ext cx="6905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452" name="Straight Connector 303"/>
          <p:cNvCxnSpPr>
            <a:cxnSpLocks noChangeShapeType="1"/>
          </p:cNvCxnSpPr>
          <p:nvPr/>
        </p:nvCxnSpPr>
        <p:spPr bwMode="auto">
          <a:xfrm rot="5400000">
            <a:off x="6525418" y="3879057"/>
            <a:ext cx="582613" cy="0"/>
          </a:xfrm>
          <a:prstGeom prst="line">
            <a:avLst/>
          </a:prstGeom>
          <a:noFill/>
          <a:ln w="6350" algn="ctr">
            <a:solidFill>
              <a:srgbClr val="808080"/>
            </a:solidFill>
            <a:round/>
            <a:headEnd/>
            <a:tailEnd/>
          </a:ln>
        </p:spPr>
      </p:cxnSp>
      <p:pic>
        <p:nvPicPr>
          <p:cNvPr id="16453" name="Picture 3" descr="D:\02_Projects_1\_Asia_South_East\Thailand\00_Seminars\2010_TETRA_MoU_seminar_BKK\ECB_X63-1M_g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3513" y="3836988"/>
            <a:ext cx="5810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54" name="Text Box 241"/>
          <p:cNvSpPr txBox="1">
            <a:spLocks noChangeArrowheads="1"/>
          </p:cNvSpPr>
          <p:nvPr/>
        </p:nvSpPr>
        <p:spPr bwMode="auto">
          <a:xfrm>
            <a:off x="6456363" y="4460875"/>
            <a:ext cx="8445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>
                <a:solidFill>
                  <a:schemeClr val="bg2"/>
                </a:solidFill>
              </a:rPr>
              <a:t>ECB/EHP</a:t>
            </a:r>
          </a:p>
        </p:txBody>
      </p:sp>
      <p:sp>
        <p:nvSpPr>
          <p:cNvPr id="292" name="Line 188"/>
          <p:cNvSpPr>
            <a:spLocks noChangeShapeType="1"/>
          </p:cNvSpPr>
          <p:nvPr/>
        </p:nvSpPr>
        <p:spPr bwMode="auto">
          <a:xfrm>
            <a:off x="533400" y="2971800"/>
            <a:ext cx="0" cy="482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312" name="Group 311"/>
          <p:cNvGrpSpPr/>
          <p:nvPr/>
        </p:nvGrpSpPr>
        <p:grpSpPr>
          <a:xfrm>
            <a:off x="-76200" y="3200400"/>
            <a:ext cx="1142999" cy="1447800"/>
            <a:chOff x="-76200" y="3200400"/>
            <a:chExt cx="1142999" cy="1447800"/>
          </a:xfrm>
        </p:grpSpPr>
        <p:pic>
          <p:nvPicPr>
            <p:cNvPr id="291" name="Picture 253" descr="MCj04348450000[1]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200400"/>
              <a:ext cx="7810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" name="Text Box 178"/>
            <p:cNvSpPr txBox="1">
              <a:spLocks noChangeArrowheads="1"/>
            </p:cNvSpPr>
            <p:nvPr/>
          </p:nvSpPr>
          <p:spPr bwMode="auto">
            <a:xfrm>
              <a:off x="-76200" y="4048036"/>
              <a:ext cx="1142999" cy="6001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accent4"/>
                  </a:solidFill>
                </a:rPr>
                <a:t>ATP centralized mgmt server</a:t>
              </a:r>
              <a:endParaRPr lang="en-US" sz="1100" b="1" dirty="0">
                <a:solidFill>
                  <a:schemeClr val="accent4"/>
                </a:solidFill>
              </a:endParaRPr>
            </a:p>
          </p:txBody>
        </p:sp>
      </p:grpSp>
      <p:cxnSp>
        <p:nvCxnSpPr>
          <p:cNvPr id="294" name="Straight Connector 303"/>
          <p:cNvCxnSpPr>
            <a:cxnSpLocks noChangeShapeType="1"/>
          </p:cNvCxnSpPr>
          <p:nvPr/>
        </p:nvCxnSpPr>
        <p:spPr bwMode="auto">
          <a:xfrm flipH="1">
            <a:off x="8077200" y="3581400"/>
            <a:ext cx="1" cy="1143002"/>
          </a:xfrm>
          <a:prstGeom prst="line">
            <a:avLst/>
          </a:prstGeom>
          <a:noFill/>
          <a:ln w="6350" algn="ctr">
            <a:solidFill>
              <a:srgbClr val="808080"/>
            </a:solidFill>
            <a:round/>
            <a:headEnd/>
            <a:tailEnd/>
          </a:ln>
        </p:spPr>
      </p:cxnSp>
      <p:grpSp>
        <p:nvGrpSpPr>
          <p:cNvPr id="314" name="Group 313"/>
          <p:cNvGrpSpPr/>
          <p:nvPr/>
        </p:nvGrpSpPr>
        <p:grpSpPr>
          <a:xfrm>
            <a:off x="7696200" y="4616450"/>
            <a:ext cx="1371600" cy="615037"/>
            <a:chOff x="7696200" y="4616450"/>
            <a:chExt cx="1371600" cy="615037"/>
          </a:xfrm>
        </p:grpSpPr>
        <p:pic>
          <p:nvPicPr>
            <p:cNvPr id="296" name="Picture 245" descr="kch-90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96200" y="4616450"/>
              <a:ext cx="819150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" name="Text Box 178"/>
            <p:cNvSpPr txBox="1">
              <a:spLocks noChangeArrowheads="1"/>
            </p:cNvSpPr>
            <p:nvPr/>
          </p:nvSpPr>
          <p:spPr bwMode="auto">
            <a:xfrm>
              <a:off x="8458201" y="4800600"/>
              <a:ext cx="609599" cy="430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chemeClr val="accent4"/>
                  </a:solidFill>
                </a:rPr>
                <a:t>Loco ATP</a:t>
              </a:r>
              <a:endParaRPr lang="en-US" sz="11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114800" y="2892990"/>
            <a:ext cx="1870075" cy="1374210"/>
            <a:chOff x="4114800" y="2892990"/>
            <a:chExt cx="1870075" cy="1374210"/>
          </a:xfrm>
        </p:grpSpPr>
        <p:cxnSp>
          <p:nvCxnSpPr>
            <p:cNvPr id="300" name="Straight Connector 303"/>
            <p:cNvCxnSpPr>
              <a:cxnSpLocks noChangeShapeType="1"/>
            </p:cNvCxnSpPr>
            <p:nvPr/>
          </p:nvCxnSpPr>
          <p:spPr bwMode="auto">
            <a:xfrm>
              <a:off x="4800600" y="3657600"/>
              <a:ext cx="609600" cy="0"/>
            </a:xfrm>
            <a:prstGeom prst="line">
              <a:avLst/>
            </a:prstGeom>
            <a:noFill/>
            <a:ln w="6350" algn="ctr">
              <a:solidFill>
                <a:srgbClr val="808080"/>
              </a:solidFill>
              <a:round/>
              <a:headEnd/>
              <a:tailEnd/>
            </a:ln>
          </p:spPr>
        </p:cxnSp>
        <p:pic>
          <p:nvPicPr>
            <p:cNvPr id="298" name="Picture 3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1600" y="3505200"/>
              <a:ext cx="803275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9" name="Picture 245" descr="kch-90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4800" y="3429000"/>
              <a:ext cx="819150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" name="Text Box 178"/>
            <p:cNvSpPr txBox="1">
              <a:spLocks noChangeArrowheads="1"/>
            </p:cNvSpPr>
            <p:nvPr/>
          </p:nvSpPr>
          <p:spPr bwMode="auto">
            <a:xfrm>
              <a:off x="4114800" y="4005590"/>
              <a:ext cx="990600" cy="2616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chemeClr val="accent4"/>
                  </a:solidFill>
                </a:rPr>
                <a:t>Station ATP</a:t>
              </a:r>
              <a:endParaRPr lang="en-US" sz="1100" b="1" dirty="0">
                <a:solidFill>
                  <a:schemeClr val="accent4"/>
                </a:solidFill>
              </a:endParaRPr>
            </a:p>
          </p:txBody>
        </p:sp>
        <p:sp>
          <p:nvSpPr>
            <p:cNvPr id="310" name="Freeform 66"/>
            <p:cNvSpPr>
              <a:spLocks/>
            </p:cNvSpPr>
            <p:nvPr/>
          </p:nvSpPr>
          <p:spPr bwMode="auto">
            <a:xfrm rot="978028" flipH="1">
              <a:off x="4754697" y="2892990"/>
              <a:ext cx="693737" cy="369887"/>
            </a:xfrm>
            <a:custGeom>
              <a:avLst/>
              <a:gdLst>
                <a:gd name="T0" fmla="*/ 0 w 249"/>
                <a:gd name="T1" fmla="*/ 2147483647 h 117"/>
                <a:gd name="T2" fmla="*/ 2147483647 w 249"/>
                <a:gd name="T3" fmla="*/ 2147483647 h 117"/>
                <a:gd name="T4" fmla="*/ 2147483647 w 249"/>
                <a:gd name="T5" fmla="*/ 2147483647 h 117"/>
                <a:gd name="T6" fmla="*/ 2147483647 w 249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"/>
                <a:gd name="T13" fmla="*/ 0 h 117"/>
                <a:gd name="T14" fmla="*/ 249 w 249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" h="117">
                  <a:moveTo>
                    <a:pt x="0" y="117"/>
                  </a:moveTo>
                  <a:cubicBezTo>
                    <a:pt x="57" y="71"/>
                    <a:pt x="114" y="26"/>
                    <a:pt x="132" y="24"/>
                  </a:cubicBezTo>
                  <a:cubicBezTo>
                    <a:pt x="150" y="22"/>
                    <a:pt x="90" y="106"/>
                    <a:pt x="109" y="102"/>
                  </a:cubicBezTo>
                  <a:cubicBezTo>
                    <a:pt x="128" y="98"/>
                    <a:pt x="224" y="17"/>
                    <a:pt x="24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311" name="Text Box 6"/>
          <p:cNvSpPr txBox="1">
            <a:spLocks noChangeArrowheads="1"/>
          </p:cNvSpPr>
          <p:nvPr/>
        </p:nvSpPr>
        <p:spPr bwMode="auto">
          <a:xfrm>
            <a:off x="1828800" y="6324600"/>
            <a:ext cx="548284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Black" pitchFamily="34" charset="0"/>
              </a:rPr>
              <a:t>TCAS (Train Collision Avoidance System)?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00200"/>
            <a:ext cx="5257800" cy="533400"/>
          </a:xfrm>
          <a:prstGeom prst="rect">
            <a:avLst/>
          </a:prstGeom>
          <a:solidFill>
            <a:srgbClr val="CCFF66"/>
          </a:solidFill>
          <a:ln>
            <a:solidFill>
              <a:schemeClr val="bg2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711200"/>
            <a:ext cx="43195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Agenda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1950" y="1600200"/>
            <a:ext cx="52006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kern="0" dirty="0" smtClean="0">
                <a:latin typeface="+mn-lt"/>
                <a:cs typeface="ＭＳ Ｐゴシック" charset="-128"/>
              </a:rPr>
              <a:t>Wireless communication today</a:t>
            </a:r>
            <a:endParaRPr lang="en-US" sz="2400" b="1" kern="0" dirty="0">
              <a:latin typeface="+mn-lt"/>
              <a:cs typeface="ＭＳ Ｐゴシック" charset="-128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kern="0" dirty="0" smtClean="0">
                <a:latin typeface="+mn-lt"/>
                <a:cs typeface="ＭＳ Ｐゴシック" charset="-128"/>
              </a:rPr>
              <a:t>Wireless technologies - narrowband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kern="0" dirty="0" smtClean="0">
                <a:cs typeface="ＭＳ Ｐゴシック" charset="-128"/>
              </a:rPr>
              <a:t>Wireless technologies - broadband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en-US" sz="2400" b="1" kern="0" dirty="0">
              <a:latin typeface="+mn-lt"/>
              <a:cs typeface="ＭＳ Ｐゴシック" charset="-128"/>
            </a:endParaRPr>
          </a:p>
        </p:txBody>
      </p:sp>
      <p:pic>
        <p:nvPicPr>
          <p:cNvPr id="8" name="Picture 2" descr="D:\Profiles\c22577\My Documents\My Pictures\trains\untitled-1.bmp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971800"/>
            <a:ext cx="5257800" cy="914400"/>
          </a:xfrm>
          <a:prstGeom prst="rect">
            <a:avLst/>
          </a:prstGeom>
          <a:solidFill>
            <a:srgbClr val="CCFF66"/>
          </a:solidFill>
          <a:ln>
            <a:solidFill>
              <a:schemeClr val="bg2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711200"/>
            <a:ext cx="43195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Agenda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1950" y="1600200"/>
            <a:ext cx="52006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kern="0" dirty="0" smtClean="0">
                <a:latin typeface="+mn-lt"/>
                <a:cs typeface="ＭＳ Ｐゴシック" charset="-128"/>
              </a:rPr>
              <a:t>Wireless communication today</a:t>
            </a:r>
            <a:endParaRPr lang="en-US" sz="2400" b="1" kern="0" dirty="0">
              <a:latin typeface="+mn-lt"/>
              <a:cs typeface="ＭＳ Ｐゴシック" charset="-128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kern="0" dirty="0" smtClean="0">
                <a:latin typeface="+mn-lt"/>
                <a:cs typeface="ＭＳ Ｐゴシック" charset="-128"/>
              </a:rPr>
              <a:t>Wireless technologies - narrowband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kern="0" dirty="0" smtClean="0">
                <a:cs typeface="ＭＳ Ｐゴシック" charset="-128"/>
              </a:rPr>
              <a:t>Wireless technologies - broadband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en-US" sz="2400" b="1" kern="0" dirty="0">
              <a:latin typeface="+mn-lt"/>
              <a:cs typeface="ＭＳ Ｐゴシック" charset="-128"/>
            </a:endParaRPr>
          </a:p>
        </p:txBody>
      </p:sp>
      <p:pic>
        <p:nvPicPr>
          <p:cNvPr id="8" name="Picture 2" descr="D:\Profiles\c22577\My Documents\My Pictures\trains\untitled-1.bmp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664575" cy="762000"/>
          </a:xfrm>
        </p:spPr>
        <p:txBody>
          <a:bodyPr/>
          <a:lstStyle/>
          <a:p>
            <a:pPr eaLnBrk="1" hangingPunct="1"/>
            <a:r>
              <a:rPr lang="en-US" sz="3600" cap="none" dirty="0" smtClean="0"/>
              <a:t>Wireless technologies today…</a:t>
            </a:r>
            <a:endParaRPr lang="en-GB" sz="3600" cap="none" dirty="0" smtClean="0"/>
          </a:p>
        </p:txBody>
      </p:sp>
      <p:grpSp>
        <p:nvGrpSpPr>
          <p:cNvPr id="3" name="Group 14"/>
          <p:cNvGrpSpPr/>
          <p:nvPr/>
        </p:nvGrpSpPr>
        <p:grpSpPr>
          <a:xfrm>
            <a:off x="4824852" y="977840"/>
            <a:ext cx="3480948" cy="5575360"/>
            <a:chOff x="4824852" y="977840"/>
            <a:chExt cx="3480948" cy="5575360"/>
          </a:xfrm>
        </p:grpSpPr>
        <p:pic>
          <p:nvPicPr>
            <p:cNvPr id="6147" name="Picture 2" descr="D:\zzz_Temp\wifi-certified-lo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3000" y="5219700"/>
              <a:ext cx="32004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3" descr="D:\zzz_Temp\Logo\LTE-Lo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05575" y="3124201"/>
              <a:ext cx="1800225" cy="164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4" descr="D:\zzz_Temp\Logo\wimax-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5689" y="1454150"/>
              <a:ext cx="1643912" cy="174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8" descr="D:\zzz_Temp\Logo\UMTSForum_logo_we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105" y="2749550"/>
              <a:ext cx="1205095" cy="198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0" descr="D:\zzz_Temp\Logo\siteon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24852" y="1489075"/>
              <a:ext cx="1347347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876800" y="977840"/>
              <a:ext cx="33190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latin typeface="Arial Black" pitchFamily="34" charset="0"/>
                </a:rPr>
                <a:t>Wideband / Broadband</a:t>
              </a:r>
              <a:endParaRPr lang="en-GB" sz="2000" b="1" u="sng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WLAN evolution</a:t>
            </a:r>
          </a:p>
        </p:txBody>
      </p:sp>
      <p:sp>
        <p:nvSpPr>
          <p:cNvPr id="331779" name="AutoShape 3"/>
          <p:cNvSpPr>
            <a:spLocks noChangeArrowheads="1"/>
          </p:cNvSpPr>
          <p:nvPr/>
        </p:nvSpPr>
        <p:spPr bwMode="auto">
          <a:xfrm>
            <a:off x="1066801" y="5343525"/>
            <a:ext cx="1905000" cy="709613"/>
          </a:xfrm>
          <a:prstGeom prst="roundRect">
            <a:avLst>
              <a:gd name="adj" fmla="val 16667"/>
            </a:avLst>
          </a:prstGeom>
          <a:solidFill>
            <a:srgbClr val="000000">
              <a:alpha val="39999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780" name="AutoShape 4"/>
          <p:cNvSpPr>
            <a:spLocks noChangeArrowheads="1"/>
          </p:cNvSpPr>
          <p:nvPr/>
        </p:nvSpPr>
        <p:spPr bwMode="auto">
          <a:xfrm>
            <a:off x="3048000" y="5343525"/>
            <a:ext cx="1836737" cy="709613"/>
          </a:xfrm>
          <a:prstGeom prst="roundRect">
            <a:avLst>
              <a:gd name="adj" fmla="val 16667"/>
            </a:avLst>
          </a:prstGeom>
          <a:solidFill>
            <a:srgbClr val="000000">
              <a:alpha val="25098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782" name="AutoShape 6"/>
          <p:cNvSpPr>
            <a:spLocks noChangeArrowheads="1"/>
          </p:cNvSpPr>
          <p:nvPr/>
        </p:nvSpPr>
        <p:spPr bwMode="auto">
          <a:xfrm>
            <a:off x="1066801" y="4592638"/>
            <a:ext cx="1905000" cy="709612"/>
          </a:xfrm>
          <a:prstGeom prst="roundRect">
            <a:avLst>
              <a:gd name="adj" fmla="val 16667"/>
            </a:avLst>
          </a:prstGeom>
          <a:solidFill>
            <a:srgbClr val="000000">
              <a:alpha val="39999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783" name="AutoShape 7"/>
          <p:cNvSpPr>
            <a:spLocks noChangeArrowheads="1"/>
          </p:cNvSpPr>
          <p:nvPr/>
        </p:nvSpPr>
        <p:spPr bwMode="auto">
          <a:xfrm>
            <a:off x="3048000" y="4592638"/>
            <a:ext cx="1836737" cy="709612"/>
          </a:xfrm>
          <a:prstGeom prst="roundRect">
            <a:avLst>
              <a:gd name="adj" fmla="val 16667"/>
            </a:avLst>
          </a:prstGeom>
          <a:solidFill>
            <a:srgbClr val="000000">
              <a:alpha val="25098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785" name="AutoShape 9"/>
          <p:cNvSpPr>
            <a:spLocks noChangeArrowheads="1"/>
          </p:cNvSpPr>
          <p:nvPr/>
        </p:nvSpPr>
        <p:spPr bwMode="auto">
          <a:xfrm>
            <a:off x="1066801" y="3841750"/>
            <a:ext cx="1905000" cy="709613"/>
          </a:xfrm>
          <a:prstGeom prst="roundRect">
            <a:avLst>
              <a:gd name="adj" fmla="val 16667"/>
            </a:avLst>
          </a:prstGeom>
          <a:solidFill>
            <a:srgbClr val="000000">
              <a:alpha val="39999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786" name="AutoShape 10"/>
          <p:cNvSpPr>
            <a:spLocks noChangeArrowheads="1"/>
          </p:cNvSpPr>
          <p:nvPr/>
        </p:nvSpPr>
        <p:spPr bwMode="auto">
          <a:xfrm>
            <a:off x="3048000" y="3841750"/>
            <a:ext cx="1836737" cy="709613"/>
          </a:xfrm>
          <a:prstGeom prst="roundRect">
            <a:avLst>
              <a:gd name="adj" fmla="val 16667"/>
            </a:avLst>
          </a:prstGeom>
          <a:solidFill>
            <a:srgbClr val="000000">
              <a:alpha val="25098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788" name="AutoShape 12"/>
          <p:cNvSpPr>
            <a:spLocks noChangeArrowheads="1"/>
          </p:cNvSpPr>
          <p:nvPr/>
        </p:nvSpPr>
        <p:spPr bwMode="auto">
          <a:xfrm>
            <a:off x="1066801" y="3090863"/>
            <a:ext cx="1905000" cy="709612"/>
          </a:xfrm>
          <a:prstGeom prst="roundRect">
            <a:avLst>
              <a:gd name="adj" fmla="val 16667"/>
            </a:avLst>
          </a:prstGeom>
          <a:solidFill>
            <a:srgbClr val="000000">
              <a:alpha val="39999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789" name="AutoShape 13"/>
          <p:cNvSpPr>
            <a:spLocks noChangeArrowheads="1"/>
          </p:cNvSpPr>
          <p:nvPr/>
        </p:nvSpPr>
        <p:spPr bwMode="auto">
          <a:xfrm>
            <a:off x="3048000" y="3090863"/>
            <a:ext cx="1836737" cy="709612"/>
          </a:xfrm>
          <a:prstGeom prst="roundRect">
            <a:avLst>
              <a:gd name="adj" fmla="val 16667"/>
            </a:avLst>
          </a:prstGeom>
          <a:solidFill>
            <a:srgbClr val="000000">
              <a:alpha val="25098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791" name="AutoShape 15"/>
          <p:cNvSpPr>
            <a:spLocks noChangeArrowheads="1"/>
          </p:cNvSpPr>
          <p:nvPr/>
        </p:nvSpPr>
        <p:spPr bwMode="auto">
          <a:xfrm>
            <a:off x="1066801" y="2341563"/>
            <a:ext cx="1905000" cy="709612"/>
          </a:xfrm>
          <a:prstGeom prst="roundRect">
            <a:avLst>
              <a:gd name="adj" fmla="val 16667"/>
            </a:avLst>
          </a:prstGeom>
          <a:solidFill>
            <a:srgbClr val="000000">
              <a:alpha val="39999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792" name="AutoShape 16"/>
          <p:cNvSpPr>
            <a:spLocks noChangeArrowheads="1"/>
          </p:cNvSpPr>
          <p:nvPr/>
        </p:nvSpPr>
        <p:spPr bwMode="auto">
          <a:xfrm>
            <a:off x="3048000" y="2341563"/>
            <a:ext cx="1836737" cy="709612"/>
          </a:xfrm>
          <a:prstGeom prst="roundRect">
            <a:avLst>
              <a:gd name="adj" fmla="val 16667"/>
            </a:avLst>
          </a:prstGeom>
          <a:solidFill>
            <a:srgbClr val="000000">
              <a:alpha val="25098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794" name="Rectangle 7"/>
          <p:cNvSpPr>
            <a:spLocks noChangeArrowheads="1"/>
          </p:cNvSpPr>
          <p:nvPr/>
        </p:nvSpPr>
        <p:spPr bwMode="auto">
          <a:xfrm>
            <a:off x="430212" y="5230812"/>
            <a:ext cx="5302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200" b="1"/>
              <a:t>1 Mbps</a:t>
            </a:r>
          </a:p>
        </p:txBody>
      </p:sp>
      <p:sp>
        <p:nvSpPr>
          <p:cNvPr id="331795" name="Rectangle 8"/>
          <p:cNvSpPr>
            <a:spLocks noChangeArrowheads="1"/>
          </p:cNvSpPr>
          <p:nvPr/>
        </p:nvSpPr>
        <p:spPr bwMode="auto">
          <a:xfrm>
            <a:off x="354012" y="4468812"/>
            <a:ext cx="6064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200" b="1"/>
              <a:t>11 Mbps</a:t>
            </a:r>
          </a:p>
        </p:txBody>
      </p:sp>
      <p:sp>
        <p:nvSpPr>
          <p:cNvPr id="331796" name="Rectangle 9"/>
          <p:cNvSpPr>
            <a:spLocks noChangeArrowheads="1"/>
          </p:cNvSpPr>
          <p:nvPr/>
        </p:nvSpPr>
        <p:spPr bwMode="auto">
          <a:xfrm>
            <a:off x="344487" y="3733800"/>
            <a:ext cx="61595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200" b="1"/>
              <a:t>54 Mbps</a:t>
            </a:r>
          </a:p>
        </p:txBody>
      </p:sp>
      <p:sp>
        <p:nvSpPr>
          <p:cNvPr id="331797" name="Rectangle 10"/>
          <p:cNvSpPr>
            <a:spLocks noChangeArrowheads="1"/>
          </p:cNvSpPr>
          <p:nvPr/>
        </p:nvSpPr>
        <p:spPr bwMode="auto">
          <a:xfrm>
            <a:off x="304800" y="2971800"/>
            <a:ext cx="7000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200" b="1"/>
              <a:t>300 Mbps</a:t>
            </a:r>
          </a:p>
        </p:txBody>
      </p:sp>
      <p:sp>
        <p:nvSpPr>
          <p:cNvPr id="331798" name="Rectangle 11"/>
          <p:cNvSpPr>
            <a:spLocks noChangeArrowheads="1"/>
          </p:cNvSpPr>
          <p:nvPr/>
        </p:nvSpPr>
        <p:spPr bwMode="auto">
          <a:xfrm>
            <a:off x="304800" y="2295525"/>
            <a:ext cx="7000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200" b="1" dirty="0"/>
              <a:t>450 Mbps</a:t>
            </a:r>
          </a:p>
        </p:txBody>
      </p:sp>
      <p:sp>
        <p:nvSpPr>
          <p:cNvPr id="331799" name="Rectangle 17"/>
          <p:cNvSpPr>
            <a:spLocks noChangeArrowheads="1"/>
          </p:cNvSpPr>
          <p:nvPr/>
        </p:nvSpPr>
        <p:spPr bwMode="auto">
          <a:xfrm>
            <a:off x="1828800" y="6157913"/>
            <a:ext cx="370891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200" b="1" dirty="0"/>
              <a:t>1997</a:t>
            </a:r>
          </a:p>
        </p:txBody>
      </p:sp>
      <p:sp>
        <p:nvSpPr>
          <p:cNvPr id="331800" name="Rectangle 18"/>
          <p:cNvSpPr>
            <a:spLocks noChangeArrowheads="1"/>
          </p:cNvSpPr>
          <p:nvPr/>
        </p:nvSpPr>
        <p:spPr bwMode="auto">
          <a:xfrm>
            <a:off x="3360737" y="6157913"/>
            <a:ext cx="1022739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200" b="1" dirty="0"/>
              <a:t>2000 - 2006</a:t>
            </a:r>
          </a:p>
        </p:txBody>
      </p:sp>
      <p:sp>
        <p:nvSpPr>
          <p:cNvPr id="331803" name="AutoShape 27"/>
          <p:cNvSpPr>
            <a:spLocks noChangeArrowheads="1"/>
          </p:cNvSpPr>
          <p:nvPr/>
        </p:nvSpPr>
        <p:spPr bwMode="auto">
          <a:xfrm>
            <a:off x="1687513" y="4905375"/>
            <a:ext cx="758499" cy="1128713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  <a:alpha val="80000"/>
            </a:schemeClr>
          </a:solidFill>
          <a:ln w="12700">
            <a:solidFill>
              <a:srgbClr val="FFFFFF">
                <a:alpha val="5098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804" name="AutoShape 28"/>
          <p:cNvSpPr>
            <a:spLocks noChangeArrowheads="1"/>
          </p:cNvSpPr>
          <p:nvPr/>
        </p:nvSpPr>
        <p:spPr bwMode="auto">
          <a:xfrm>
            <a:off x="3690937" y="3894138"/>
            <a:ext cx="731319" cy="213995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  <a:alpha val="80000"/>
            </a:schemeClr>
          </a:solidFill>
          <a:ln w="12700">
            <a:solidFill>
              <a:srgbClr val="FFFFFF">
                <a:alpha val="5098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1810" name="Text Box 34"/>
          <p:cNvSpPr txBox="1">
            <a:spLocks noChangeArrowheads="1"/>
          </p:cNvSpPr>
          <p:nvPr/>
        </p:nvSpPr>
        <p:spPr bwMode="auto">
          <a:xfrm>
            <a:off x="1709738" y="4621213"/>
            <a:ext cx="8048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802.11b</a:t>
            </a:r>
          </a:p>
        </p:txBody>
      </p:sp>
      <p:sp>
        <p:nvSpPr>
          <p:cNvPr id="331811" name="Text Box 35"/>
          <p:cNvSpPr txBox="1">
            <a:spLocks noChangeArrowheads="1"/>
          </p:cNvSpPr>
          <p:nvPr/>
        </p:nvSpPr>
        <p:spPr bwMode="auto">
          <a:xfrm>
            <a:off x="3744913" y="3524250"/>
            <a:ext cx="911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802.11g</a:t>
            </a:r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3744912" y="3295650"/>
            <a:ext cx="911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802.11a</a:t>
            </a:r>
          </a:p>
        </p:txBody>
      </p:sp>
      <p:pic>
        <p:nvPicPr>
          <p:cNvPr id="34" name="Picture 2" descr="D:\zzz_Temp\wifi-certified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60350"/>
            <a:ext cx="2667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"/>
          <p:cNvGrpSpPr/>
          <p:nvPr/>
        </p:nvGrpSpPr>
        <p:grpSpPr>
          <a:xfrm>
            <a:off x="6858000" y="1219200"/>
            <a:ext cx="1828800" cy="5125549"/>
            <a:chOff x="6858000" y="1219200"/>
            <a:chExt cx="1828800" cy="5125549"/>
          </a:xfrm>
        </p:grpSpPr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6858000" y="1576388"/>
              <a:ext cx="1828800" cy="709612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6858000" y="5364162"/>
              <a:ext cx="1828800" cy="709613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6858000" y="4613275"/>
              <a:ext cx="1828800" cy="709612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auto">
            <a:xfrm>
              <a:off x="6858000" y="3862387"/>
              <a:ext cx="1828800" cy="709613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AutoShape 14"/>
            <p:cNvSpPr>
              <a:spLocks noChangeArrowheads="1"/>
            </p:cNvSpPr>
            <p:nvPr/>
          </p:nvSpPr>
          <p:spPr bwMode="auto">
            <a:xfrm>
              <a:off x="6858000" y="3111500"/>
              <a:ext cx="1828800" cy="709612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AutoShape 17"/>
            <p:cNvSpPr>
              <a:spLocks noChangeArrowheads="1"/>
            </p:cNvSpPr>
            <p:nvPr/>
          </p:nvSpPr>
          <p:spPr bwMode="auto">
            <a:xfrm>
              <a:off x="6858000" y="2362200"/>
              <a:ext cx="1828800" cy="709612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7010399" y="6178550"/>
              <a:ext cx="1355811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200" b="1" dirty="0" smtClean="0"/>
                <a:t>2015 </a:t>
              </a:r>
              <a:r>
                <a:rPr lang="en-US" sz="1200" b="1" dirty="0"/>
                <a:t>&amp; Beyond</a:t>
              </a:r>
            </a:p>
          </p:txBody>
        </p:sp>
        <p:sp>
          <p:nvSpPr>
            <p:cNvPr id="42" name="AutoShape 29"/>
            <p:cNvSpPr>
              <a:spLocks noChangeArrowheads="1"/>
            </p:cNvSpPr>
            <p:nvPr/>
          </p:nvSpPr>
          <p:spPr bwMode="auto">
            <a:xfrm>
              <a:off x="7464424" y="1600200"/>
              <a:ext cx="728159" cy="4454525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alpha val="80000"/>
              </a:schemeClr>
            </a:solidFill>
            <a:ln w="12700">
              <a:solidFill>
                <a:srgbClr val="FFFFFF">
                  <a:alpha val="5098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7391400" y="1219200"/>
              <a:ext cx="990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802.11ac</a:t>
              </a:r>
              <a:endParaRPr lang="en-US" sz="1200" b="1" dirty="0"/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4953000" y="1576388"/>
            <a:ext cx="1844675" cy="4747724"/>
            <a:chOff x="4953000" y="1576388"/>
            <a:chExt cx="1844675" cy="4747724"/>
          </a:xfrm>
        </p:grpSpPr>
        <p:sp>
          <p:nvSpPr>
            <p:cNvPr id="331781" name="AutoShape 5"/>
            <p:cNvSpPr>
              <a:spLocks noChangeArrowheads="1"/>
            </p:cNvSpPr>
            <p:nvPr/>
          </p:nvSpPr>
          <p:spPr bwMode="auto">
            <a:xfrm>
              <a:off x="4953000" y="5343525"/>
              <a:ext cx="1844675" cy="709613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1784" name="AutoShape 8"/>
            <p:cNvSpPr>
              <a:spLocks noChangeArrowheads="1"/>
            </p:cNvSpPr>
            <p:nvPr/>
          </p:nvSpPr>
          <p:spPr bwMode="auto">
            <a:xfrm>
              <a:off x="4953000" y="4592638"/>
              <a:ext cx="1844675" cy="709612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1787" name="AutoShape 11"/>
            <p:cNvSpPr>
              <a:spLocks noChangeArrowheads="1"/>
            </p:cNvSpPr>
            <p:nvPr/>
          </p:nvSpPr>
          <p:spPr bwMode="auto">
            <a:xfrm>
              <a:off x="4953000" y="3841750"/>
              <a:ext cx="1844675" cy="709613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1790" name="AutoShape 14"/>
            <p:cNvSpPr>
              <a:spLocks noChangeArrowheads="1"/>
            </p:cNvSpPr>
            <p:nvPr/>
          </p:nvSpPr>
          <p:spPr bwMode="auto">
            <a:xfrm>
              <a:off x="4953000" y="3090863"/>
              <a:ext cx="1844675" cy="709612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1793" name="AutoShape 17"/>
            <p:cNvSpPr>
              <a:spLocks noChangeArrowheads="1"/>
            </p:cNvSpPr>
            <p:nvPr/>
          </p:nvSpPr>
          <p:spPr bwMode="auto">
            <a:xfrm>
              <a:off x="4953000" y="2341563"/>
              <a:ext cx="1844675" cy="709612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1801" name="Rectangle 19"/>
            <p:cNvSpPr>
              <a:spLocks noChangeArrowheads="1"/>
            </p:cNvSpPr>
            <p:nvPr/>
          </p:nvSpPr>
          <p:spPr bwMode="auto">
            <a:xfrm>
              <a:off x="5324761" y="6157913"/>
              <a:ext cx="1228439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200" b="1" dirty="0"/>
                <a:t>2008 </a:t>
              </a:r>
              <a:r>
                <a:rPr lang="en-US" sz="1200" b="1" dirty="0" smtClean="0"/>
                <a:t>- present</a:t>
              </a:r>
              <a:endParaRPr lang="en-US" sz="1200" b="1" dirty="0"/>
            </a:p>
          </p:txBody>
        </p:sp>
        <p:sp>
          <p:nvSpPr>
            <p:cNvPr id="331805" name="AutoShape 29"/>
            <p:cNvSpPr>
              <a:spLocks noChangeArrowheads="1"/>
            </p:cNvSpPr>
            <p:nvPr/>
          </p:nvSpPr>
          <p:spPr bwMode="auto">
            <a:xfrm>
              <a:off x="5559425" y="3148013"/>
              <a:ext cx="734480" cy="2886075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alpha val="80000"/>
              </a:schemeClr>
            </a:solidFill>
            <a:ln w="12700">
              <a:solidFill>
                <a:srgbClr val="FFFFFF">
                  <a:alpha val="5098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1813" name="Text Box 37"/>
            <p:cNvSpPr txBox="1">
              <a:spLocks noChangeArrowheads="1"/>
            </p:cNvSpPr>
            <p:nvPr/>
          </p:nvSpPr>
          <p:spPr bwMode="auto">
            <a:xfrm>
              <a:off x="5611813" y="2762250"/>
              <a:ext cx="804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802.11n</a:t>
              </a:r>
            </a:p>
          </p:txBody>
        </p:sp>
        <p:sp>
          <p:nvSpPr>
            <p:cNvPr id="45" name="AutoShape 17"/>
            <p:cNvSpPr>
              <a:spLocks noChangeArrowheads="1"/>
            </p:cNvSpPr>
            <p:nvPr/>
          </p:nvSpPr>
          <p:spPr bwMode="auto">
            <a:xfrm>
              <a:off x="4953000" y="1576388"/>
              <a:ext cx="1844675" cy="709612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39999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3048000" y="1576388"/>
            <a:ext cx="1836737" cy="709612"/>
          </a:xfrm>
          <a:prstGeom prst="roundRect">
            <a:avLst>
              <a:gd name="adj" fmla="val 16667"/>
            </a:avLst>
          </a:prstGeom>
          <a:solidFill>
            <a:srgbClr val="000000">
              <a:alpha val="25098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>
            <a:off x="1066800" y="1576388"/>
            <a:ext cx="1905000" cy="709612"/>
          </a:xfrm>
          <a:prstGeom prst="roundRect">
            <a:avLst>
              <a:gd name="adj" fmla="val 16667"/>
            </a:avLst>
          </a:prstGeom>
          <a:solidFill>
            <a:srgbClr val="000000">
              <a:alpha val="39999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437065" y="1517650"/>
            <a:ext cx="522579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200" b="1" dirty="0" smtClean="0"/>
              <a:t>1 </a:t>
            </a:r>
            <a:r>
              <a:rPr lang="en-US" sz="1200" b="1" dirty="0" err="1"/>
              <a:t>G</a:t>
            </a:r>
            <a:r>
              <a:rPr lang="en-US" sz="1200" b="1" dirty="0" err="1" smtClean="0"/>
              <a:t>bps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95400" y="1169075"/>
            <a:ext cx="3352800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1313" indent="-231775">
              <a:defRPr/>
            </a:pPr>
            <a:endParaRPr lang="en-US" sz="1000" dirty="0"/>
          </a:p>
          <a:p>
            <a:pPr marL="341313" indent="-231775">
              <a:defRPr/>
            </a:pPr>
            <a:r>
              <a:rPr lang="en-US" sz="1400" dirty="0" smtClean="0"/>
              <a:t>802.11s for mobility – 2011</a:t>
            </a:r>
          </a:p>
          <a:p>
            <a:pPr marL="341313" indent="-231775">
              <a:defRPr/>
            </a:pPr>
            <a:endParaRPr lang="en-US" sz="1400" dirty="0" smtClean="0"/>
          </a:p>
          <a:p>
            <a:pPr marL="109538">
              <a:defRPr/>
            </a:pPr>
            <a:r>
              <a:rPr lang="en-US" sz="1400" dirty="0" smtClean="0"/>
              <a:t>Realistic </a:t>
            </a:r>
            <a:r>
              <a:rPr lang="en-US" sz="1400" dirty="0"/>
              <a:t>throughput with mobility @ vehicular speed:</a:t>
            </a:r>
          </a:p>
          <a:p>
            <a:pPr marL="341313" indent="-231775">
              <a:defRPr/>
            </a:pPr>
            <a:endParaRPr lang="en-US" sz="1400" dirty="0"/>
          </a:p>
          <a:p>
            <a:pPr marL="341313" indent="-231775">
              <a:buFont typeface="Arial" pitchFamily="34" charset="0"/>
              <a:buChar char="•"/>
              <a:defRPr/>
            </a:pPr>
            <a:r>
              <a:rPr lang="en-US" sz="1400" dirty="0"/>
              <a:t>802.11a/g ~12 Mbps</a:t>
            </a:r>
          </a:p>
          <a:p>
            <a:pPr marL="341313" indent="-231775">
              <a:buFont typeface="Arial" pitchFamily="34" charset="0"/>
              <a:buChar char="•"/>
              <a:defRPr/>
            </a:pPr>
            <a:r>
              <a:rPr lang="en-US" sz="1400" dirty="0"/>
              <a:t>802.11n </a:t>
            </a:r>
            <a:r>
              <a:rPr lang="en-US" sz="1400" dirty="0" smtClean="0"/>
              <a:t>~40 Mbps</a:t>
            </a:r>
          </a:p>
          <a:p>
            <a:pPr marL="341313" indent="-231775">
              <a:buFont typeface="Arial" pitchFamily="34" charset="0"/>
              <a:buChar char="•"/>
              <a:defRPr/>
            </a:pPr>
            <a:endParaRPr lang="en-US" sz="1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animBg="1"/>
      <p:bldP spid="331780" grpId="0" animBg="1"/>
      <p:bldP spid="331782" grpId="0" animBg="1"/>
      <p:bldP spid="331783" grpId="0" animBg="1"/>
      <p:bldP spid="331785" grpId="0" animBg="1"/>
      <p:bldP spid="331786" grpId="0" animBg="1"/>
      <p:bldP spid="331788" grpId="0" animBg="1"/>
      <p:bldP spid="331789" grpId="0" animBg="1"/>
      <p:bldP spid="331791" grpId="0" animBg="1"/>
      <p:bldP spid="331792" grpId="0" animBg="1"/>
      <p:bldP spid="331794" grpId="0"/>
      <p:bldP spid="331795" grpId="0"/>
      <p:bldP spid="331796" grpId="0"/>
      <p:bldP spid="331797" grpId="0"/>
      <p:bldP spid="331798" grpId="0"/>
      <p:bldP spid="331799" grpId="0"/>
      <p:bldP spid="331800" grpId="0"/>
      <p:bldP spid="331803" grpId="0" animBg="1"/>
      <p:bldP spid="331804" grpId="0" animBg="1"/>
      <p:bldP spid="331810" grpId="0"/>
      <p:bldP spid="331811" grpId="0"/>
      <p:bldP spid="331812" grpId="0"/>
      <p:bldP spid="46" grpId="0" animBg="1"/>
      <p:bldP spid="47" grpId="0" animBg="1"/>
      <p:bldP spid="48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6688" y="5100638"/>
            <a:ext cx="8731250" cy="1111250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" name="Rectangle 21"/>
          <p:cNvSpPr/>
          <p:nvPr/>
        </p:nvSpPr>
        <p:spPr>
          <a:xfrm>
            <a:off x="152400" y="1524000"/>
            <a:ext cx="3868738" cy="3425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124" name="Picture 7" descr="FIRST"/>
          <p:cNvPicPr>
            <a:picLocks noChangeAspect="1" noChangeArrowheads="1"/>
          </p:cNvPicPr>
          <p:nvPr/>
        </p:nvPicPr>
        <p:blipFill>
          <a:blip r:embed="rId3" cstate="print">
            <a:lum bright="54000"/>
          </a:blip>
          <a:srcRect/>
          <a:stretch>
            <a:fillRect/>
          </a:stretch>
        </p:blipFill>
        <p:spPr bwMode="auto">
          <a:xfrm>
            <a:off x="530225" y="2792413"/>
            <a:ext cx="28971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77813" y="5311775"/>
            <a:ext cx="84740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6000" b="1" spc="-160" dirty="0">
                <a:solidFill>
                  <a:srgbClr val="FFFFFF"/>
                </a:solidFill>
                <a:latin typeface="Arial"/>
                <a:cs typeface="Arial" charset="0"/>
              </a:rPr>
              <a:t>AND </a:t>
            </a:r>
            <a:r>
              <a:rPr lang="en-US" sz="6000" b="1" spc="-160" dirty="0">
                <a:solidFill>
                  <a:srgbClr val="FF7900"/>
                </a:solidFill>
                <a:latin typeface="Arial"/>
                <a:cs typeface="Arial" charset="0"/>
              </a:rPr>
              <a:t>2800 </a:t>
            </a:r>
            <a:r>
              <a:rPr lang="en-US" sz="6000" b="1" spc="-160" dirty="0">
                <a:solidFill>
                  <a:srgbClr val="FFFFFF"/>
                </a:solidFill>
                <a:latin typeface="Arial"/>
                <a:cs typeface="Arial" charset="0"/>
              </a:rPr>
              <a:t>PATENTS!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4184650" y="2424113"/>
            <a:ext cx="4773613" cy="28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spc="-100" dirty="0">
                <a:solidFill>
                  <a:srgbClr val="808080"/>
                </a:solidFill>
                <a:latin typeface="Arial"/>
                <a:cs typeface="Arial" charset="0"/>
              </a:rPr>
              <a:t>802.11n  RF DESIGN TOOL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184650" y="1616075"/>
            <a:ext cx="4773613" cy="28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spc="-100" dirty="0">
                <a:solidFill>
                  <a:srgbClr val="808080"/>
                </a:solidFill>
                <a:latin typeface="Arial"/>
                <a:cs typeface="Arial" charset="0"/>
              </a:rPr>
              <a:t>COMMERCIAL SPREAD SPECTRUM  WLAN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4184650" y="3833813"/>
            <a:ext cx="4773613" cy="28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spc="-100" dirty="0">
                <a:solidFill>
                  <a:srgbClr val="808080"/>
                </a:solidFill>
                <a:latin typeface="Arial"/>
                <a:cs typeface="Arial" charset="0"/>
              </a:rPr>
              <a:t>SCANNER + </a:t>
            </a:r>
            <a:r>
              <a:rPr lang="en-US" b="1" spc="-100" dirty="0" err="1">
                <a:solidFill>
                  <a:srgbClr val="808080"/>
                </a:solidFill>
                <a:latin typeface="Arial"/>
                <a:cs typeface="Arial" charset="0"/>
              </a:rPr>
              <a:t>WiFI</a:t>
            </a:r>
            <a:r>
              <a:rPr lang="en-US" b="1" spc="-100" dirty="0">
                <a:solidFill>
                  <a:srgbClr val="808080"/>
                </a:solidFill>
                <a:latin typeface="Arial"/>
                <a:cs typeface="Arial" charset="0"/>
              </a:rPr>
              <a:t> MOBILE COMPUTER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4184650" y="3429000"/>
            <a:ext cx="4773613" cy="290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spc="-100" dirty="0">
                <a:solidFill>
                  <a:srgbClr val="808080"/>
                </a:solidFill>
                <a:latin typeface="Arial"/>
                <a:cs typeface="Arial" charset="0"/>
              </a:rPr>
              <a:t>VoIP WLAN  SMARTPHONE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4184650" y="2828925"/>
            <a:ext cx="4773613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spc="-100" dirty="0">
                <a:solidFill>
                  <a:srgbClr val="808080"/>
                </a:solidFill>
                <a:latin typeface="Arial"/>
                <a:cs typeface="Arial" charset="0"/>
              </a:rPr>
              <a:t>BAND-UNLOCKED RADIO FOR SECURITY, TROUBLESHOOTING, ACCESS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4184650" y="2019300"/>
            <a:ext cx="4773613" cy="290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spc="-100" dirty="0">
                <a:solidFill>
                  <a:srgbClr val="808080"/>
                </a:solidFill>
                <a:latin typeface="Arial"/>
                <a:cs typeface="Arial" charset="0"/>
              </a:rPr>
              <a:t>WIRELESS LAN SWITCH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4184650" y="4641850"/>
            <a:ext cx="4773613" cy="290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spc="-100" dirty="0">
                <a:solidFill>
                  <a:srgbClr val="808080"/>
                </a:solidFill>
                <a:latin typeface="Arial"/>
                <a:cs typeface="Arial" charset="0"/>
              </a:rPr>
              <a:t>MIMO POINT-TO-POINT LINK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4184650" y="4238625"/>
            <a:ext cx="4773613" cy="28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spc="-100" dirty="0">
                <a:solidFill>
                  <a:srgbClr val="808080"/>
                </a:solidFill>
                <a:latin typeface="Arial"/>
                <a:cs typeface="Arial" charset="0"/>
              </a:rPr>
              <a:t>FIXED </a:t>
            </a:r>
            <a:r>
              <a:rPr lang="en-US" b="1" spc="-100" dirty="0" err="1">
                <a:solidFill>
                  <a:srgbClr val="808080"/>
                </a:solidFill>
                <a:latin typeface="Arial"/>
                <a:cs typeface="Arial" charset="0"/>
              </a:rPr>
              <a:t>WiMAX</a:t>
            </a:r>
            <a:r>
              <a:rPr lang="en-US" b="1" spc="-100" dirty="0">
                <a:solidFill>
                  <a:srgbClr val="808080"/>
                </a:solidFill>
                <a:latin typeface="Arial"/>
                <a:cs typeface="Arial" charset="0"/>
              </a:rPr>
              <a:t> OUTDOOR LINK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60350" y="265113"/>
            <a:ext cx="7305675" cy="44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anchor="ctr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3200" b="1" kern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 CULTURE OF INNOVATION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317500"/>
            <a:ext cx="7551738" cy="520700"/>
          </a:xfrm>
        </p:spPr>
        <p:txBody>
          <a:bodyPr bIns="0"/>
          <a:lstStyle/>
          <a:p>
            <a:pPr eaLnBrk="1" hangingPunct="1"/>
            <a:r>
              <a:rPr lang="en-US" sz="3200" dirty="0" smtClean="0">
                <a:ea typeface="ＭＳ Ｐゴシック"/>
                <a:cs typeface="ＭＳ Ｐゴシック"/>
              </a:rPr>
              <a:t>WLAN ARCHITECTURE EVOLUTION</a:t>
            </a:r>
            <a:br>
              <a:rPr lang="en-US" sz="3200" dirty="0" smtClean="0">
                <a:ea typeface="ＭＳ Ｐゴシック"/>
                <a:cs typeface="ＭＳ Ｐゴシック"/>
              </a:rPr>
            </a:br>
            <a:r>
              <a:rPr lang="en-US" sz="2400" dirty="0" smtClean="0">
                <a:ea typeface="ＭＳ Ｐゴシック"/>
                <a:cs typeface="ＭＳ Ｐゴシック"/>
              </a:rPr>
              <a:t>LED BY MOTOROLA</a:t>
            </a:r>
            <a:endParaRPr lang="en-US" sz="3200" dirty="0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85" name="Diagram 84"/>
          <p:cNvGraphicFramePr/>
          <p:nvPr/>
        </p:nvGraphicFramePr>
        <p:xfrm>
          <a:off x="252759" y="1438503"/>
          <a:ext cx="8612460" cy="78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1" name="Rectangle 130"/>
          <p:cNvSpPr/>
          <p:nvPr/>
        </p:nvSpPr>
        <p:spPr>
          <a:xfrm>
            <a:off x="3995738" y="3232150"/>
            <a:ext cx="835025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9" name="Straight Arrow Connector 138"/>
          <p:cNvCxnSpPr/>
          <p:nvPr/>
        </p:nvCxnSpPr>
        <p:spPr>
          <a:xfrm rot="5400000" flipH="1" flipV="1">
            <a:off x="3851275" y="3341688"/>
            <a:ext cx="541338" cy="563562"/>
          </a:xfrm>
          <a:prstGeom prst="straightConnector1">
            <a:avLst/>
          </a:prstGeom>
          <a:ln w="38100" cap="sq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6200000" flipV="1">
            <a:off x="4414838" y="3341687"/>
            <a:ext cx="541338" cy="563563"/>
          </a:xfrm>
          <a:prstGeom prst="straightConnector1">
            <a:avLst/>
          </a:prstGeom>
          <a:ln w="38100" cap="sq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10800000">
            <a:off x="6946900" y="3968750"/>
            <a:ext cx="611188" cy="1588"/>
          </a:xfrm>
          <a:prstGeom prst="straightConnector1">
            <a:avLst/>
          </a:prstGeom>
          <a:ln w="50800" cap="rnd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50"/>
          <p:cNvSpPr txBox="1">
            <a:spLocks noChangeArrowheads="1"/>
          </p:cNvSpPr>
          <p:nvPr/>
        </p:nvSpPr>
        <p:spPr bwMode="auto">
          <a:xfrm>
            <a:off x="665163" y="4383088"/>
            <a:ext cx="16398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latin typeface="Arial"/>
                <a:cs typeface="+mn-cs"/>
              </a:rPr>
              <a:t>FIRST WIRELESS LANS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latin typeface="Arial"/>
                <a:cs typeface="+mn-cs"/>
              </a:rPr>
              <a:t>MOBILE DATA ACCESS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latin typeface="Arial"/>
                <a:cs typeface="+mn-cs"/>
              </a:rPr>
              <a:t>NETWORK OF CONVENIENCE</a:t>
            </a:r>
          </a:p>
        </p:txBody>
      </p:sp>
      <p:sp>
        <p:nvSpPr>
          <p:cNvPr id="146" name="TextBox 50"/>
          <p:cNvSpPr txBox="1">
            <a:spLocks noChangeArrowheads="1"/>
          </p:cNvSpPr>
          <p:nvPr/>
        </p:nvSpPr>
        <p:spPr bwMode="auto">
          <a:xfrm>
            <a:off x="665163" y="5430838"/>
            <a:ext cx="163988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LIMITED MOBILITY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DIFFICULT TO MANAGE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LIMITED SECURITY</a:t>
            </a:r>
          </a:p>
        </p:txBody>
      </p:sp>
      <p:sp>
        <p:nvSpPr>
          <p:cNvPr id="147" name="TextBox 50"/>
          <p:cNvSpPr txBox="1">
            <a:spLocks noChangeArrowheads="1"/>
          </p:cNvSpPr>
          <p:nvPr/>
        </p:nvSpPr>
        <p:spPr bwMode="auto">
          <a:xfrm>
            <a:off x="3570288" y="4383088"/>
            <a:ext cx="199231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latin typeface="Arial"/>
                <a:cs typeface="+mn-cs"/>
              </a:rPr>
              <a:t>COST EFFICIENT 802.11a/b/g WLAN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latin typeface="Arial"/>
                <a:cs typeface="+mn-cs"/>
              </a:rPr>
              <a:t>FILLED NEED FOR LARGER SCALE AFFORDABLE NETWORKS</a:t>
            </a:r>
          </a:p>
        </p:txBody>
      </p:sp>
      <p:sp>
        <p:nvSpPr>
          <p:cNvPr id="148" name="TextBox 50"/>
          <p:cNvSpPr txBox="1">
            <a:spLocks noChangeArrowheads="1"/>
          </p:cNvSpPr>
          <p:nvPr/>
        </p:nvSpPr>
        <p:spPr bwMode="auto">
          <a:xfrm>
            <a:off x="3570288" y="5345113"/>
            <a:ext cx="20589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LIMITED 11n SCALABILITY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BOTTLENECK AT WIRELESS CONTROLLER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LIMITED SECURITY/</a:t>
            </a:r>
            <a:r>
              <a:rPr lang="en-US" sz="1050" b="1" dirty="0" err="1">
                <a:solidFill>
                  <a:srgbClr val="808080"/>
                </a:solidFill>
                <a:latin typeface="Arial"/>
                <a:cs typeface="+mn-cs"/>
              </a:rPr>
              <a:t>QoS</a:t>
            </a: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 </a:t>
            </a:r>
            <a:b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</a:b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AT THE EDGE</a:t>
            </a:r>
          </a:p>
        </p:txBody>
      </p:sp>
      <p:sp>
        <p:nvSpPr>
          <p:cNvPr id="149" name="TextBox 50"/>
          <p:cNvSpPr txBox="1">
            <a:spLocks noChangeArrowheads="1"/>
          </p:cNvSpPr>
          <p:nvPr/>
        </p:nvSpPr>
        <p:spPr bwMode="auto">
          <a:xfrm>
            <a:off x="6323013" y="4383088"/>
            <a:ext cx="2449512" cy="18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latin typeface="Arial"/>
                <a:cs typeface="+mn-cs"/>
              </a:rPr>
              <a:t>BETTER QUALITY OF EXPERIENCE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 smtClean="0">
                <a:latin typeface="Arial"/>
                <a:cs typeface="+mn-cs"/>
              </a:rPr>
              <a:t>MORE </a:t>
            </a:r>
            <a:r>
              <a:rPr lang="en-US" sz="1050" b="1" dirty="0">
                <a:latin typeface="Arial"/>
                <a:cs typeface="+mn-cs"/>
              </a:rPr>
              <a:t>ROBUST, AFFORDABLE WAY TO HANDLE HIGHER NETWORK DEMAND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050" b="1" dirty="0">
              <a:solidFill>
                <a:srgbClr val="808080"/>
              </a:solidFill>
              <a:latin typeface="Arial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NO BOTTLENECKS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SCALABLE 802.11n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VoIP AND VIDEO RELIABILITY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808080"/>
                </a:solidFill>
                <a:latin typeface="Arial"/>
                <a:cs typeface="+mn-cs"/>
              </a:rPr>
              <a:t>SECURITY AT THE EDGE 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4413250" y="2892425"/>
            <a:ext cx="554038" cy="469900"/>
          </a:xfrm>
          <a:prstGeom prst="straightConnector1">
            <a:avLst/>
          </a:prstGeom>
          <a:ln w="38100" cap="sq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10800000">
            <a:off x="3840163" y="2892425"/>
            <a:ext cx="552450" cy="469900"/>
          </a:xfrm>
          <a:prstGeom prst="straightConnector1">
            <a:avLst/>
          </a:prstGeom>
          <a:ln w="38100" cap="sq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rot="10800000">
            <a:off x="6946900" y="2817813"/>
            <a:ext cx="611188" cy="1587"/>
          </a:xfrm>
          <a:prstGeom prst="straightConnector1">
            <a:avLst/>
          </a:prstGeom>
          <a:ln w="50800" cap="rnd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rot="5400000" flipH="1" flipV="1">
            <a:off x="7315994" y="3393282"/>
            <a:ext cx="1000125" cy="1587"/>
          </a:xfrm>
          <a:prstGeom prst="straightConnector1">
            <a:avLst/>
          </a:prstGeom>
          <a:ln w="50800" cap="rnd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 flipH="1" flipV="1">
            <a:off x="6188869" y="3393282"/>
            <a:ext cx="1000125" cy="1587"/>
          </a:xfrm>
          <a:prstGeom prst="straightConnector1">
            <a:avLst/>
          </a:prstGeom>
          <a:ln w="50800" cap="rnd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3582145" y="2640081"/>
            <a:ext cx="516158" cy="252757"/>
            <a:chOff x="4410075" y="2821781"/>
            <a:chExt cx="447675" cy="178594"/>
          </a:xfrm>
          <a:solidFill>
            <a:schemeClr val="accent2"/>
          </a:solidFill>
        </p:grpSpPr>
        <p:sp>
          <p:nvSpPr>
            <p:cNvPr id="179" name="Rounded Rectangle 178"/>
            <p:cNvSpPr/>
            <p:nvPr/>
          </p:nvSpPr>
          <p:spPr>
            <a:xfrm>
              <a:off x="4410075" y="2895098"/>
              <a:ext cx="447675" cy="1052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34955" y="2875360"/>
              <a:ext cx="107156" cy="0"/>
            </a:xfrm>
            <a:prstGeom prst="line">
              <a:avLst/>
            </a:prstGeom>
            <a:grpFill/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4728020" y="2875360"/>
              <a:ext cx="107156" cy="0"/>
            </a:xfrm>
            <a:prstGeom prst="line">
              <a:avLst/>
            </a:prstGeom>
            <a:grpFill/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2"/>
          <p:cNvGrpSpPr>
            <a:grpSpLocks/>
          </p:cNvGrpSpPr>
          <p:nvPr/>
        </p:nvGrpSpPr>
        <p:grpSpPr bwMode="auto">
          <a:xfrm>
            <a:off x="4708579" y="2640081"/>
            <a:ext cx="516158" cy="252757"/>
            <a:chOff x="4410075" y="2821781"/>
            <a:chExt cx="447675" cy="178594"/>
          </a:xfrm>
          <a:solidFill>
            <a:schemeClr val="accent2"/>
          </a:solidFill>
        </p:grpSpPr>
        <p:sp>
          <p:nvSpPr>
            <p:cNvPr id="183" name="Rounded Rectangle 182"/>
            <p:cNvSpPr/>
            <p:nvPr/>
          </p:nvSpPr>
          <p:spPr>
            <a:xfrm>
              <a:off x="4410075" y="2895098"/>
              <a:ext cx="447675" cy="1052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5400000" flipH="1" flipV="1">
              <a:off x="4434955" y="2875360"/>
              <a:ext cx="107156" cy="0"/>
            </a:xfrm>
            <a:prstGeom prst="line">
              <a:avLst/>
            </a:prstGeom>
            <a:grpFill/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 flipH="1" flipV="1">
              <a:off x="4728020" y="2875360"/>
              <a:ext cx="107156" cy="0"/>
            </a:xfrm>
            <a:prstGeom prst="line">
              <a:avLst/>
            </a:prstGeom>
            <a:grpFill/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3582145" y="3789710"/>
            <a:ext cx="516158" cy="252757"/>
            <a:chOff x="4410075" y="2821781"/>
            <a:chExt cx="447675" cy="178594"/>
          </a:xfrm>
          <a:solidFill>
            <a:schemeClr val="accent2"/>
          </a:solidFill>
        </p:grpSpPr>
        <p:sp>
          <p:nvSpPr>
            <p:cNvPr id="187" name="Rounded Rectangle 186"/>
            <p:cNvSpPr/>
            <p:nvPr/>
          </p:nvSpPr>
          <p:spPr>
            <a:xfrm>
              <a:off x="4410075" y="2895098"/>
              <a:ext cx="447675" cy="1052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88" name="Straight Connector 187"/>
            <p:cNvCxnSpPr/>
            <p:nvPr/>
          </p:nvCxnSpPr>
          <p:spPr>
            <a:xfrm rot="5400000" flipH="1" flipV="1">
              <a:off x="4434955" y="2875360"/>
              <a:ext cx="107156" cy="0"/>
            </a:xfrm>
            <a:prstGeom prst="line">
              <a:avLst/>
            </a:prstGeom>
            <a:grpFill/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4728020" y="2875360"/>
              <a:ext cx="107156" cy="0"/>
            </a:xfrm>
            <a:prstGeom prst="line">
              <a:avLst/>
            </a:prstGeom>
            <a:grpFill/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4708579" y="3789710"/>
            <a:ext cx="516158" cy="252757"/>
            <a:chOff x="4410075" y="2821781"/>
            <a:chExt cx="447675" cy="178594"/>
          </a:xfrm>
          <a:solidFill>
            <a:schemeClr val="accent2"/>
          </a:solidFill>
        </p:grpSpPr>
        <p:sp>
          <p:nvSpPr>
            <p:cNvPr id="191" name="Rounded Rectangle 190"/>
            <p:cNvSpPr/>
            <p:nvPr/>
          </p:nvSpPr>
          <p:spPr>
            <a:xfrm>
              <a:off x="4410075" y="2895098"/>
              <a:ext cx="447675" cy="1052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>
            <a:xfrm rot="5400000" flipH="1" flipV="1">
              <a:off x="4434955" y="2875360"/>
              <a:ext cx="107156" cy="0"/>
            </a:xfrm>
            <a:prstGeom prst="line">
              <a:avLst/>
            </a:prstGeom>
            <a:grpFill/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4728020" y="2875360"/>
              <a:ext cx="107156" cy="0"/>
            </a:xfrm>
            <a:prstGeom prst="line">
              <a:avLst/>
            </a:prstGeom>
            <a:grpFill/>
            <a:ln w="28575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7558088" y="2640013"/>
            <a:ext cx="515937" cy="252412"/>
            <a:chOff x="4410075" y="2821781"/>
            <a:chExt cx="447675" cy="178594"/>
          </a:xfrm>
        </p:grpSpPr>
        <p:sp>
          <p:nvSpPr>
            <p:cNvPr id="199" name="Rounded Rectangle 198"/>
            <p:cNvSpPr/>
            <p:nvPr/>
          </p:nvSpPr>
          <p:spPr>
            <a:xfrm>
              <a:off x="4410075" y="2894791"/>
              <a:ext cx="447675" cy="1055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>
            <a:xfrm rot="5400000" flipH="1" flipV="1">
              <a:off x="44352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47286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32"/>
          <p:cNvGrpSpPr>
            <a:grpSpLocks/>
          </p:cNvGrpSpPr>
          <p:nvPr/>
        </p:nvGrpSpPr>
        <p:grpSpPr bwMode="auto">
          <a:xfrm>
            <a:off x="650875" y="2640013"/>
            <a:ext cx="515938" cy="252412"/>
            <a:chOff x="4410075" y="2821781"/>
            <a:chExt cx="447675" cy="178594"/>
          </a:xfrm>
        </p:grpSpPr>
        <p:sp>
          <p:nvSpPr>
            <p:cNvPr id="211" name="Rounded Rectangle 210"/>
            <p:cNvSpPr/>
            <p:nvPr/>
          </p:nvSpPr>
          <p:spPr>
            <a:xfrm>
              <a:off x="4410075" y="2894791"/>
              <a:ext cx="447675" cy="1055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4435237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47286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32"/>
          <p:cNvGrpSpPr>
            <a:grpSpLocks/>
          </p:cNvGrpSpPr>
          <p:nvPr/>
        </p:nvGrpSpPr>
        <p:grpSpPr bwMode="auto">
          <a:xfrm>
            <a:off x="1776413" y="2640013"/>
            <a:ext cx="515937" cy="252412"/>
            <a:chOff x="4410075" y="2821781"/>
            <a:chExt cx="447675" cy="178594"/>
          </a:xfrm>
        </p:grpSpPr>
        <p:sp>
          <p:nvSpPr>
            <p:cNvPr id="215" name="Rounded Rectangle 214"/>
            <p:cNvSpPr/>
            <p:nvPr/>
          </p:nvSpPr>
          <p:spPr>
            <a:xfrm>
              <a:off x="4410075" y="2894791"/>
              <a:ext cx="447675" cy="1055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 rot="5400000" flipH="1" flipV="1">
              <a:off x="44352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 flipH="1" flipV="1">
              <a:off x="47286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2"/>
          <p:cNvGrpSpPr>
            <a:grpSpLocks/>
          </p:cNvGrpSpPr>
          <p:nvPr/>
        </p:nvGrpSpPr>
        <p:grpSpPr bwMode="auto">
          <a:xfrm>
            <a:off x="650875" y="3789363"/>
            <a:ext cx="515938" cy="252412"/>
            <a:chOff x="4410075" y="2821781"/>
            <a:chExt cx="447675" cy="178594"/>
          </a:xfrm>
        </p:grpSpPr>
        <p:sp>
          <p:nvSpPr>
            <p:cNvPr id="219" name="Rounded Rectangle 218"/>
            <p:cNvSpPr/>
            <p:nvPr/>
          </p:nvSpPr>
          <p:spPr>
            <a:xfrm>
              <a:off x="4410075" y="2894791"/>
              <a:ext cx="447675" cy="1055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35237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7286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1776413" y="3789363"/>
            <a:ext cx="515937" cy="252412"/>
            <a:chOff x="4410075" y="2821781"/>
            <a:chExt cx="447675" cy="178594"/>
          </a:xfrm>
        </p:grpSpPr>
        <p:sp>
          <p:nvSpPr>
            <p:cNvPr id="223" name="Rounded Rectangle 222"/>
            <p:cNvSpPr/>
            <p:nvPr/>
          </p:nvSpPr>
          <p:spPr>
            <a:xfrm>
              <a:off x="4410075" y="2894791"/>
              <a:ext cx="447675" cy="1055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224" name="Straight Connector 223"/>
            <p:cNvCxnSpPr/>
            <p:nvPr/>
          </p:nvCxnSpPr>
          <p:spPr>
            <a:xfrm rot="5400000" flipH="1" flipV="1">
              <a:off x="44352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 flipH="1" flipV="1">
              <a:off x="47286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Arrow Connector 273"/>
          <p:cNvCxnSpPr/>
          <p:nvPr/>
        </p:nvCxnSpPr>
        <p:spPr>
          <a:xfrm rot="5400000" flipH="1" flipV="1">
            <a:off x="6705600" y="3340100"/>
            <a:ext cx="538163" cy="569913"/>
          </a:xfrm>
          <a:prstGeom prst="straightConnector1">
            <a:avLst/>
          </a:prstGeom>
          <a:ln w="25400" cap="rnd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 rot="16200000" flipV="1">
            <a:off x="7268369" y="3347244"/>
            <a:ext cx="538163" cy="555625"/>
          </a:xfrm>
          <a:prstGeom prst="straightConnector1">
            <a:avLst/>
          </a:prstGeom>
          <a:ln w="25400" cap="rnd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 flipV="1">
            <a:off x="7269163" y="2892425"/>
            <a:ext cx="546100" cy="473075"/>
          </a:xfrm>
          <a:prstGeom prst="straightConnector1">
            <a:avLst/>
          </a:prstGeom>
          <a:ln w="25400" cap="rnd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 rot="10800000">
            <a:off x="6689725" y="2892425"/>
            <a:ext cx="558800" cy="473075"/>
          </a:xfrm>
          <a:prstGeom prst="straightConnector1">
            <a:avLst/>
          </a:prstGeom>
          <a:ln w="25400" cap="rnd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6904038" y="3232150"/>
            <a:ext cx="708025" cy="255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32"/>
          <p:cNvGrpSpPr>
            <a:grpSpLocks/>
          </p:cNvGrpSpPr>
          <p:nvPr/>
        </p:nvGrpSpPr>
        <p:grpSpPr bwMode="auto">
          <a:xfrm>
            <a:off x="6430963" y="2640013"/>
            <a:ext cx="515937" cy="252412"/>
            <a:chOff x="4410075" y="2821781"/>
            <a:chExt cx="447675" cy="178594"/>
          </a:xfrm>
        </p:grpSpPr>
        <p:sp>
          <p:nvSpPr>
            <p:cNvPr id="195" name="Rounded Rectangle 194"/>
            <p:cNvSpPr/>
            <p:nvPr/>
          </p:nvSpPr>
          <p:spPr>
            <a:xfrm>
              <a:off x="4410075" y="2894791"/>
              <a:ext cx="447675" cy="1055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5400000" flipH="1" flipV="1">
              <a:off x="44352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47286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2"/>
          <p:cNvGrpSpPr>
            <a:grpSpLocks/>
          </p:cNvGrpSpPr>
          <p:nvPr/>
        </p:nvGrpSpPr>
        <p:grpSpPr bwMode="auto">
          <a:xfrm>
            <a:off x="7558088" y="3789363"/>
            <a:ext cx="515937" cy="252412"/>
            <a:chOff x="4410075" y="2821781"/>
            <a:chExt cx="447675" cy="178594"/>
          </a:xfrm>
        </p:grpSpPr>
        <p:sp>
          <p:nvSpPr>
            <p:cNvPr id="207" name="Rounded Rectangle 206"/>
            <p:cNvSpPr/>
            <p:nvPr/>
          </p:nvSpPr>
          <p:spPr>
            <a:xfrm>
              <a:off x="4410075" y="2894791"/>
              <a:ext cx="447675" cy="1055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>
            <a:xfrm rot="5400000" flipH="1" flipV="1">
              <a:off x="44352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47286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32"/>
          <p:cNvGrpSpPr>
            <a:grpSpLocks/>
          </p:cNvGrpSpPr>
          <p:nvPr/>
        </p:nvGrpSpPr>
        <p:grpSpPr bwMode="auto">
          <a:xfrm>
            <a:off x="6430963" y="3789363"/>
            <a:ext cx="515937" cy="252412"/>
            <a:chOff x="4410075" y="2821781"/>
            <a:chExt cx="447675" cy="178594"/>
          </a:xfrm>
        </p:grpSpPr>
        <p:sp>
          <p:nvSpPr>
            <p:cNvPr id="203" name="Rounded Rectangle 202"/>
            <p:cNvSpPr/>
            <p:nvPr/>
          </p:nvSpPr>
          <p:spPr>
            <a:xfrm>
              <a:off x="4410075" y="2894791"/>
              <a:ext cx="447675" cy="1055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204" name="Straight Connector 203"/>
            <p:cNvCxnSpPr/>
            <p:nvPr/>
          </p:nvCxnSpPr>
          <p:spPr>
            <a:xfrm rot="5400000" flipH="1" flipV="1">
              <a:off x="44352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 flipH="1" flipV="1">
              <a:off x="4728636" y="2875134"/>
              <a:ext cx="10670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0"/>
            <a:ext cx="8339138" cy="1143000"/>
          </a:xfrm>
        </p:spPr>
        <p:txBody>
          <a:bodyPr/>
          <a:lstStyle/>
          <a:p>
            <a:r>
              <a:rPr lang="en-US" sz="3600" dirty="0" smtClean="0"/>
              <a:t>Motorola’s WLAN – built for mobility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295400"/>
            <a:ext cx="3810000" cy="4525963"/>
          </a:xfrm>
        </p:spPr>
        <p:txBody>
          <a:bodyPr/>
          <a:lstStyle/>
          <a:p>
            <a:r>
              <a:rPr lang="en-US" sz="2000" b="0" dirty="0" smtClean="0"/>
              <a:t>Wireless broadband access in station and in trains</a:t>
            </a:r>
          </a:p>
          <a:p>
            <a:r>
              <a:rPr lang="en-US" sz="2000" b="0" dirty="0" smtClean="0"/>
              <a:t>Intranet access</a:t>
            </a:r>
          </a:p>
          <a:p>
            <a:r>
              <a:rPr lang="en-US" sz="2000" b="0" dirty="0" smtClean="0"/>
              <a:t>Workforce mobility solutions</a:t>
            </a:r>
          </a:p>
          <a:p>
            <a:r>
              <a:rPr lang="en-US" sz="2000" b="0" dirty="0" smtClean="0"/>
              <a:t>Real-time CCTV and information from train to OCC</a:t>
            </a:r>
          </a:p>
          <a:p>
            <a:r>
              <a:rPr lang="en-US" sz="2000" b="0" dirty="0" smtClean="0"/>
              <a:t>Internet access for public</a:t>
            </a:r>
          </a:p>
          <a:p>
            <a:r>
              <a:rPr lang="en-US" sz="2000" b="0" dirty="0" smtClean="0"/>
              <a:t>Personal entertainment</a:t>
            </a:r>
          </a:p>
          <a:p>
            <a:r>
              <a:rPr lang="en-US" sz="2000" b="0" dirty="0" smtClean="0"/>
              <a:t>3G/4G offload</a:t>
            </a:r>
          </a:p>
          <a:p>
            <a:r>
              <a:rPr lang="en-US" sz="2000" b="0" dirty="0" smtClean="0"/>
              <a:t>Wireless intrusion detection &amp; prevention (WIDS/WIPS)</a:t>
            </a:r>
          </a:p>
          <a:p>
            <a:endParaRPr lang="en-GB" sz="2000" b="0" dirty="0"/>
          </a:p>
        </p:txBody>
      </p:sp>
      <p:pic>
        <p:nvPicPr>
          <p:cNvPr id="17" name="Picture 11" descr="Pictu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26753" cy="1499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990600" y="6299887"/>
            <a:ext cx="7162800" cy="481913"/>
            <a:chOff x="304800" y="6299887"/>
            <a:chExt cx="7162800" cy="481913"/>
          </a:xfrm>
        </p:grpSpPr>
        <p:sp>
          <p:nvSpPr>
            <p:cNvPr id="18" name="Rectangle 17"/>
            <p:cNvSpPr/>
            <p:nvPr/>
          </p:nvSpPr>
          <p:spPr>
            <a:xfrm>
              <a:off x="304800" y="6304006"/>
              <a:ext cx="1219200" cy="44484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Efficiency</a:t>
              </a:r>
              <a:endParaRPr lang="en-GB" sz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0400" y="6299887"/>
              <a:ext cx="1295400" cy="4613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Safety</a:t>
              </a:r>
              <a:endParaRPr lang="en-GB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72200" y="6304006"/>
              <a:ext cx="1295400" cy="47779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Experience</a:t>
              </a:r>
              <a:endParaRPr lang="en-GB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76400" y="6304006"/>
              <a:ext cx="1295400" cy="47779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Life cycle</a:t>
              </a:r>
              <a:endParaRPr lang="en-GB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8200" y="6304006"/>
              <a:ext cx="1295400" cy="461319"/>
            </a:xfrm>
            <a:prstGeom prst="rect">
              <a:avLst/>
            </a:prstGeom>
            <a:solidFill>
              <a:srgbClr val="0066CC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Security</a:t>
              </a:r>
              <a:endParaRPr lang="en-GB" sz="1200" dirty="0"/>
            </a:p>
          </p:txBody>
        </p:sp>
      </p:grpSp>
      <p:pic>
        <p:nvPicPr>
          <p:cNvPr id="24" name="Picture 41" descr="MC65_Numeric UIScreen_Front"/>
          <p:cNvPicPr>
            <a:picLocks noChangeAspect="1" noChangeArrowheads="1"/>
          </p:cNvPicPr>
          <p:nvPr/>
        </p:nvPicPr>
        <p:blipFill>
          <a:blip r:embed="rId4"/>
          <a:srcRect l="27565" t="12474" r="24962" b="13829"/>
          <a:stretch>
            <a:fillRect/>
          </a:stretch>
        </p:blipFill>
        <p:spPr bwMode="auto">
          <a:xfrm>
            <a:off x="8077200" y="1905000"/>
            <a:ext cx="773546" cy="15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143000"/>
            <a:ext cx="264604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7" descr="Applianc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06905"/>
            <a:ext cx="2895600" cy="75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3" name="Picture 1" descr="D:\zzz_Temp\zzTemp\apple-iphone5454.jpg"/>
          <p:cNvPicPr>
            <a:picLocks noChangeAspect="1" noChangeArrowheads="1"/>
          </p:cNvPicPr>
          <p:nvPr/>
        </p:nvPicPr>
        <p:blipFill>
          <a:blip r:embed="rId7"/>
          <a:srcRect l="39783" t="2589" r="23417" b="2589"/>
          <a:stretch>
            <a:fillRect/>
          </a:stretch>
        </p:blipFill>
        <p:spPr bwMode="auto">
          <a:xfrm>
            <a:off x="7239000" y="2133600"/>
            <a:ext cx="725213" cy="1371600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>
            <a:off x="6692438" y="3352800"/>
            <a:ext cx="2603962" cy="2471214"/>
            <a:chOff x="1636713" y="679450"/>
            <a:chExt cx="5511800" cy="5230812"/>
          </a:xfrm>
        </p:grpSpPr>
        <p:sp>
          <p:nvSpPr>
            <p:cNvPr id="45" name="Oval 2"/>
            <p:cNvSpPr>
              <a:spLocks noChangeArrowheads="1"/>
            </p:cNvSpPr>
            <p:nvPr/>
          </p:nvSpPr>
          <p:spPr bwMode="gray">
            <a:xfrm rot="10800000">
              <a:off x="2438400" y="1849437"/>
              <a:ext cx="4059238" cy="4060825"/>
            </a:xfrm>
            <a:prstGeom prst="ellipse">
              <a:avLst/>
            </a:prstGeom>
            <a:solidFill>
              <a:schemeClr val="tx1">
                <a:alpha val="5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90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46" name="Picture 3" descr="Untitled-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4440238" y="2135187"/>
              <a:ext cx="1733550" cy="2608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" descr="Untitled-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2743200" y="2154237"/>
              <a:ext cx="1719263" cy="260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5" descr="Untitled-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2968625" y="3886200"/>
              <a:ext cx="29622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11"/>
            <p:cNvSpPr>
              <a:spLocks noChangeArrowheads="1"/>
            </p:cNvSpPr>
            <p:nvPr/>
          </p:nvSpPr>
          <p:spPr bwMode="gray">
            <a:xfrm rot="3505801" flipH="1">
              <a:off x="2201069" y="4647406"/>
              <a:ext cx="22225" cy="1150937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gray">
            <a:xfrm rot="10800000" flipH="1">
              <a:off x="2959100" y="3879850"/>
              <a:ext cx="1492250" cy="86836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gray">
            <a:xfrm rot="10800000" flipH="1" flipV="1">
              <a:off x="4460875" y="3884612"/>
              <a:ext cx="1497013" cy="863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gray">
            <a:xfrm rot="10800000">
              <a:off x="4448175" y="2151062"/>
              <a:ext cx="0" cy="176371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53" name="WordArt 16"/>
            <p:cNvSpPr>
              <a:spLocks noChangeArrowheads="1" noChangeShapeType="1" noTextEdit="1"/>
            </p:cNvSpPr>
            <p:nvPr/>
          </p:nvSpPr>
          <p:spPr bwMode="gray">
            <a:xfrm>
              <a:off x="2847974" y="979869"/>
              <a:ext cx="3198813" cy="3871911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4085173"/>
                </a:avLst>
              </a:prstTxWarp>
            </a:bodyPr>
            <a:lstStyle/>
            <a:p>
              <a:pPr algn="ctr"/>
              <a:r>
                <a:rPr lang="en-US" sz="105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Infrastructure</a:t>
              </a:r>
            </a:p>
            <a:p>
              <a:pPr algn="ctr"/>
              <a:r>
                <a:rPr lang="en-US" sz="105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Management</a:t>
              </a:r>
            </a:p>
          </p:txBody>
        </p:sp>
        <p:sp>
          <p:nvSpPr>
            <p:cNvPr id="54" name="WordArt 17"/>
            <p:cNvSpPr>
              <a:spLocks noChangeArrowheads="1" noChangeShapeType="1" noTextEdit="1"/>
            </p:cNvSpPr>
            <p:nvPr/>
          </p:nvSpPr>
          <p:spPr bwMode="gray">
            <a:xfrm rot="3687984">
              <a:off x="2116931" y="2350294"/>
              <a:ext cx="3198813" cy="37719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5076300"/>
                </a:avLst>
              </a:prstTxWarp>
            </a:bodyPr>
            <a:lstStyle/>
            <a:p>
              <a:pPr algn="ctr"/>
              <a:r>
                <a:rPr lang="en-US" sz="105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Network</a:t>
              </a:r>
            </a:p>
            <a:p>
              <a:pPr algn="ctr"/>
              <a:r>
                <a:rPr lang="en-US" sz="105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Assurance</a:t>
              </a:r>
            </a:p>
          </p:txBody>
        </p:sp>
        <p:sp>
          <p:nvSpPr>
            <p:cNvPr id="55" name="WordArt 18"/>
            <p:cNvSpPr>
              <a:spLocks noChangeArrowheads="1" noChangeShapeType="1" noTextEdit="1"/>
            </p:cNvSpPr>
            <p:nvPr/>
          </p:nvSpPr>
          <p:spPr bwMode="gray">
            <a:xfrm>
              <a:off x="2847975" y="3232150"/>
              <a:ext cx="3198813" cy="252412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304709"/>
                </a:avLst>
              </a:prstTxWarp>
            </a:bodyPr>
            <a:lstStyle/>
            <a:p>
              <a:pPr algn="ctr"/>
              <a:r>
                <a:rPr lang="en-US" sz="105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Managed Services</a:t>
              </a:r>
            </a:p>
          </p:txBody>
        </p:sp>
        <p:sp>
          <p:nvSpPr>
            <p:cNvPr id="56" name="WordArt 19"/>
            <p:cNvSpPr>
              <a:spLocks noChangeArrowheads="1" noChangeShapeType="1" noTextEdit="1"/>
            </p:cNvSpPr>
            <p:nvPr/>
          </p:nvSpPr>
          <p:spPr bwMode="gray">
            <a:xfrm>
              <a:off x="2847975" y="2008187"/>
              <a:ext cx="3198813" cy="252412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4009532"/>
                </a:avLst>
              </a:prstTxWarp>
            </a:bodyPr>
            <a:lstStyle/>
            <a:p>
              <a:pPr algn="ctr"/>
              <a:r>
                <a:rPr lang="en-US" sz="105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Advanced Services</a:t>
              </a:r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gray">
            <a:xfrm rot="10800000" flipH="1">
              <a:off x="4437063" y="679450"/>
              <a:ext cx="22225" cy="538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58" name="Picture 21" descr="Untitled-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3692525" y="3119437"/>
              <a:ext cx="1509713" cy="151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22"/>
            <p:cNvSpPr txBox="1">
              <a:spLocks noChangeArrowheads="1"/>
            </p:cNvSpPr>
            <p:nvPr/>
          </p:nvSpPr>
          <p:spPr bwMode="gray">
            <a:xfrm>
              <a:off x="4015557" y="3536237"/>
              <a:ext cx="865232" cy="6840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700" b="1">
                  <a:solidFill>
                    <a:srgbClr val="000000"/>
                  </a:solidFill>
                  <a:cs typeface="Arial" pitchFamily="34" charset="0"/>
                </a:rPr>
                <a:t>Solutions</a:t>
              </a:r>
              <a:br>
                <a:rPr lang="en-US" sz="700" b="1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en-US" sz="700" b="1">
                  <a:solidFill>
                    <a:srgbClr val="000000"/>
                  </a:solidFill>
                  <a:cs typeface="Arial" pitchFamily="34" charset="0"/>
                </a:rPr>
                <a:t>for Any</a:t>
              </a:r>
              <a:br>
                <a:rPr lang="en-US" sz="700" b="1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en-US" sz="700" b="1">
                  <a:solidFill>
                    <a:srgbClr val="000000"/>
                  </a:solidFill>
                  <a:cs typeface="Arial" pitchFamily="34" charset="0"/>
                </a:rPr>
                <a:t>WLAN</a:t>
              </a:r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gray">
            <a:xfrm rot="10800000">
              <a:off x="2743200" y="2154237"/>
              <a:ext cx="3443288" cy="3455988"/>
            </a:xfrm>
            <a:prstGeom prst="ellips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9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WordArt 26"/>
            <p:cNvSpPr>
              <a:spLocks noChangeArrowheads="1" noChangeShapeType="1" noTextEdit="1"/>
            </p:cNvSpPr>
            <p:nvPr/>
          </p:nvSpPr>
          <p:spPr bwMode="gray">
            <a:xfrm rot="-3559596">
              <a:off x="3629026" y="2374899"/>
              <a:ext cx="3198812" cy="3840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5058612"/>
                </a:avLst>
              </a:prstTxWarp>
            </a:bodyPr>
            <a:lstStyle/>
            <a:p>
              <a:pPr algn="ctr"/>
              <a:r>
                <a:rPr lang="en-US" sz="105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Security &amp;</a:t>
              </a:r>
            </a:p>
            <a:p>
              <a:pPr algn="ctr"/>
              <a:r>
                <a:rPr lang="en-US" sz="105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Compliance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458200" cy="592138"/>
          </a:xfrm>
        </p:spPr>
        <p:txBody>
          <a:bodyPr/>
          <a:lstStyle/>
          <a:p>
            <a:r>
              <a:rPr lang="en-US" sz="3200" dirty="0" smtClean="0"/>
              <a:t>Wireless broadband using mesh WLAN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73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410200"/>
            <a:ext cx="17102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TextBox 158"/>
          <p:cNvSpPr txBox="1">
            <a:spLocks noChangeArrowheads="1"/>
          </p:cNvSpPr>
          <p:nvPr/>
        </p:nvSpPr>
        <p:spPr bwMode="auto">
          <a:xfrm>
            <a:off x="4343400" y="4800600"/>
            <a:ext cx="81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802.11n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148262" y="4572000"/>
            <a:ext cx="1023938" cy="798512"/>
            <a:chOff x="1028701" y="2503170"/>
            <a:chExt cx="708659" cy="948690"/>
          </a:xfrm>
        </p:grpSpPr>
        <p:cxnSp>
          <p:nvCxnSpPr>
            <p:cNvPr id="26" name="Straight Arrow Connector 25"/>
            <p:cNvCxnSpPr/>
            <p:nvPr/>
          </p:nvCxnSpPr>
          <p:spPr>
            <a:xfrm rot="10800000">
              <a:off x="1025762" y="2493451"/>
              <a:ext cx="666908" cy="484718"/>
            </a:xfrm>
            <a:prstGeom prst="straightConnector1">
              <a:avLst/>
            </a:prstGeom>
            <a:ln w="38100">
              <a:solidFill>
                <a:srgbClr val="0063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85443" y="2994964"/>
              <a:ext cx="617467" cy="0"/>
            </a:xfrm>
            <a:prstGeom prst="line">
              <a:avLst/>
            </a:prstGeom>
            <a:ln w="34925">
              <a:solidFill>
                <a:srgbClr val="0063B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086777" y="2983920"/>
              <a:ext cx="650428" cy="467744"/>
            </a:xfrm>
            <a:prstGeom prst="straightConnector1">
              <a:avLst/>
            </a:prstGeom>
            <a:ln w="38100">
              <a:solidFill>
                <a:srgbClr val="0063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5571" name="Picture 3" descr="D:\02_Projects_1\_Asia_East\HongKong\00_Seminars\2012_AP_Rail\ipad-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334000"/>
            <a:ext cx="1028700" cy="1303020"/>
          </a:xfrm>
          <a:prstGeom prst="rect">
            <a:avLst/>
          </a:prstGeom>
          <a:noFill/>
        </p:spPr>
      </p:pic>
      <p:pic>
        <p:nvPicPr>
          <p:cNvPr id="365572" name="Picture 4" descr="D:\02_Projects_1\_Asia_East\HongKong\00_Seminars\2012_AP_Rail\Spyder-Gallery-01.jpg"/>
          <p:cNvPicPr>
            <a:picLocks noChangeAspect="1" noChangeArrowheads="1"/>
          </p:cNvPicPr>
          <p:nvPr/>
        </p:nvPicPr>
        <p:blipFill>
          <a:blip r:embed="rId4"/>
          <a:srcRect l="17143" t="5393" r="17143" b="16158"/>
          <a:stretch>
            <a:fillRect/>
          </a:stretch>
        </p:blipFill>
        <p:spPr bwMode="auto">
          <a:xfrm>
            <a:off x="5770418" y="5715000"/>
            <a:ext cx="477982" cy="914400"/>
          </a:xfrm>
          <a:prstGeom prst="rect">
            <a:avLst/>
          </a:prstGeom>
          <a:noFill/>
        </p:spPr>
      </p:pic>
      <p:pic>
        <p:nvPicPr>
          <p:cNvPr id="52" name="Picture 41" descr="MC65_Numeric UIScreen_Front"/>
          <p:cNvPicPr>
            <a:picLocks noChangeAspect="1" noChangeArrowheads="1"/>
          </p:cNvPicPr>
          <p:nvPr/>
        </p:nvPicPr>
        <p:blipFill>
          <a:blip r:embed="rId5"/>
          <a:srcRect l="27565" t="12474" r="24962" b="13829"/>
          <a:stretch>
            <a:fillRect/>
          </a:stretch>
        </p:blipFill>
        <p:spPr bwMode="auto">
          <a:xfrm>
            <a:off x="2362200" y="5410200"/>
            <a:ext cx="551873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>
            <a:off x="5029200" y="4191000"/>
            <a:ext cx="1295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J:\02_Projects_2\_Icons\PP_icons-1\images.jpg"/>
          <p:cNvPicPr>
            <a:picLocks noChangeAspect="1" noChangeArrowheads="1"/>
          </p:cNvPicPr>
          <p:nvPr/>
        </p:nvPicPr>
        <p:blipFill>
          <a:blip r:embed="rId6"/>
          <a:srcRect t="17978" r="19014" b="19101"/>
          <a:stretch>
            <a:fillRect/>
          </a:stretch>
        </p:blipFill>
        <p:spPr bwMode="auto">
          <a:xfrm>
            <a:off x="6172200" y="3927282"/>
            <a:ext cx="1167493" cy="568518"/>
          </a:xfrm>
          <a:prstGeom prst="rect">
            <a:avLst/>
          </a:prstGeom>
          <a:noFill/>
        </p:spPr>
      </p:pic>
      <p:grpSp>
        <p:nvGrpSpPr>
          <p:cNvPr id="3" name="Group 72"/>
          <p:cNvGrpSpPr/>
          <p:nvPr/>
        </p:nvGrpSpPr>
        <p:grpSpPr>
          <a:xfrm>
            <a:off x="3198316" y="4684628"/>
            <a:ext cx="977415" cy="1070244"/>
            <a:chOff x="3198316" y="4684628"/>
            <a:chExt cx="977415" cy="1070244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 rot="6381974">
              <a:off x="2920504" y="5069072"/>
              <a:ext cx="963612" cy="407987"/>
            </a:xfrm>
            <a:prstGeom prst="straightConnector1">
              <a:avLst/>
            </a:prstGeom>
            <a:ln w="38100">
              <a:solidFill>
                <a:srgbClr val="0063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3657600" y="4858050"/>
              <a:ext cx="85830" cy="704550"/>
            </a:xfrm>
            <a:prstGeom prst="line">
              <a:avLst/>
            </a:prstGeom>
            <a:ln w="34925">
              <a:solidFill>
                <a:srgbClr val="0063B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 bwMode="auto">
            <a:xfrm rot="17181974">
              <a:off x="3508981" y="4957678"/>
              <a:ext cx="939800" cy="393700"/>
            </a:xfrm>
            <a:prstGeom prst="straightConnector1">
              <a:avLst/>
            </a:prstGeom>
            <a:ln w="38100">
              <a:solidFill>
                <a:srgbClr val="0063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6" descr="D:\Profiles\grk783\Desktop\Nimbus\QBR Q1 2011\Image\Bezel_rugg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410200"/>
            <a:ext cx="1828800" cy="11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150"/>
          <p:cNvSpPr txBox="1">
            <a:spLocks noChangeArrowheads="1"/>
          </p:cNvSpPr>
          <p:nvPr/>
        </p:nvSpPr>
        <p:spPr bwMode="auto">
          <a:xfrm>
            <a:off x="1524000" y="1219200"/>
            <a:ext cx="1066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Mesh WLAN network along trackside</a:t>
            </a:r>
            <a:endParaRPr lang="en-US" sz="1400" dirty="0"/>
          </a:p>
        </p:txBody>
      </p:sp>
      <p:pic>
        <p:nvPicPr>
          <p:cNvPr id="51" name="Picture 8" descr="Picture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9684"/>
            <a:ext cx="1447800" cy="1854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1" descr="Picture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447800" cy="102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1"/>
          <p:cNvGrpSpPr>
            <a:grpSpLocks/>
          </p:cNvGrpSpPr>
          <p:nvPr/>
        </p:nvGrpSpPr>
        <p:grpSpPr bwMode="auto">
          <a:xfrm rot="19030564">
            <a:off x="1790211" y="2199150"/>
            <a:ext cx="1123643" cy="1771625"/>
            <a:chOff x="185205" y="2503170"/>
            <a:chExt cx="2246940" cy="800997"/>
          </a:xfrm>
        </p:grpSpPr>
        <p:cxnSp>
          <p:nvCxnSpPr>
            <p:cNvPr id="30" name="Straight Arrow Connector 29"/>
            <p:cNvCxnSpPr/>
            <p:nvPr/>
          </p:nvCxnSpPr>
          <p:spPr>
            <a:xfrm rot="10800000">
              <a:off x="1028701" y="2503170"/>
              <a:ext cx="667347" cy="483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2569436" flipV="1">
              <a:off x="890519" y="2926182"/>
              <a:ext cx="978179" cy="1399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2569436">
              <a:off x="185205" y="2985722"/>
              <a:ext cx="2246940" cy="3184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1330" name="Picture 2" descr="D:\02_Projects_1\_Asia_East\HongKong\00_Seminars\2012_AP_Rail\tr101.gi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447800"/>
            <a:ext cx="5238750" cy="2162175"/>
          </a:xfrm>
          <a:prstGeom prst="rect">
            <a:avLst/>
          </a:prstGeom>
          <a:noFill/>
        </p:spPr>
      </p:pic>
      <p:pic>
        <p:nvPicPr>
          <p:cNvPr id="29" name="Picture 245" descr="kch-90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8525" y="4038600"/>
            <a:ext cx="994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32" descr="MCj04242360000[1]"/>
          <p:cNvPicPr>
            <a:picLocks noChangeAspect="1" noChangeArrowheads="1"/>
          </p:cNvPicPr>
          <p:nvPr/>
        </p:nvPicPr>
        <p:blipFill>
          <a:blip r:embed="rId12"/>
          <a:srcRect b="25952"/>
          <a:stretch>
            <a:fillRect/>
          </a:stretch>
        </p:blipFill>
        <p:spPr bwMode="auto">
          <a:xfrm>
            <a:off x="8229600" y="3429000"/>
            <a:ext cx="6905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7339693" y="4267200"/>
            <a:ext cx="661307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72400" y="3733800"/>
            <a:ext cx="4572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72400" y="4800600"/>
            <a:ext cx="304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1" descr="D:\VMSS_masterplan\2012_Vertical_sync\icon-img-samsung-scd-3080_cctv_dome_camera-5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4648200"/>
            <a:ext cx="533400" cy="53340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 flipV="1">
            <a:off x="7772400" y="3733800"/>
            <a:ext cx="0" cy="1066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Wireless cellular evolution</a:t>
            </a:r>
            <a:endParaRPr lang="en-GB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4081"/>
          <a:stretch>
            <a:fillRect/>
          </a:stretch>
        </p:blipFill>
        <p:spPr bwMode="auto">
          <a:xfrm>
            <a:off x="0" y="868426"/>
            <a:ext cx="7162800" cy="53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0" y="6400800"/>
            <a:ext cx="2150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Agilent Technologies</a:t>
            </a:r>
            <a:endParaRPr lang="en-GB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010400" y="1126744"/>
          <a:ext cx="1981200" cy="41168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1633"/>
                <a:gridCol w="1189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 radio features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Rel-99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WCDMA FDD &amp; TDD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Rel-4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TD-SCDMA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Rel-5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HSDPA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Rel-6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HSUPA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Rel-7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HSPA+,</a:t>
                      </a:r>
                      <a:r>
                        <a:rPr lang="en-US" sz="1400" baseline="0" dirty="0" smtClean="0"/>
                        <a:t> EDGE evolution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Rel-8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lvl="1" indent="-231775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en-US" sz="1400" dirty="0" smtClean="0"/>
                        <a:t>LTE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Rel-9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en-US" sz="1400" dirty="0" smtClean="0"/>
                        <a:t>LTE</a:t>
                      </a:r>
                      <a:r>
                        <a:rPr lang="en-US" sz="1400" baseline="0" dirty="0" smtClean="0"/>
                        <a:t> enhance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Rel-10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en-US" sz="1400" dirty="0" smtClean="0"/>
                        <a:t>LTE-A air interface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LTE for railways?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Passenger oriented</a:t>
            </a:r>
          </a:p>
          <a:p>
            <a:pPr lvl="1"/>
            <a:r>
              <a:rPr lang="en-US" dirty="0" smtClean="0"/>
              <a:t>Travel information</a:t>
            </a:r>
          </a:p>
          <a:p>
            <a:pPr lvl="1"/>
            <a:r>
              <a:rPr lang="en-US" dirty="0" smtClean="0"/>
              <a:t>Tourist information</a:t>
            </a:r>
          </a:p>
          <a:p>
            <a:pPr lvl="1"/>
            <a:r>
              <a:rPr lang="en-US" dirty="0" smtClean="0"/>
              <a:t>Real-time TV</a:t>
            </a:r>
          </a:p>
          <a:p>
            <a:pPr lvl="1"/>
            <a:r>
              <a:rPr lang="en-US" dirty="0" smtClean="0"/>
              <a:t>Personal multi-media entertainment</a:t>
            </a:r>
          </a:p>
          <a:p>
            <a:pPr lvl="1"/>
            <a:r>
              <a:rPr lang="en-US" dirty="0" err="1" smtClean="0"/>
              <a:t>Wi-fi</a:t>
            </a:r>
            <a:r>
              <a:rPr lang="en-US" dirty="0" smtClean="0"/>
              <a:t> internet access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Train/Crew services</a:t>
            </a:r>
          </a:p>
          <a:p>
            <a:pPr lvl="1"/>
            <a:r>
              <a:rPr lang="en-US" dirty="0" smtClean="0"/>
              <a:t>Crew communications</a:t>
            </a:r>
          </a:p>
          <a:p>
            <a:pPr lvl="1"/>
            <a:r>
              <a:rPr lang="en-US" dirty="0" smtClean="0"/>
              <a:t>Security </a:t>
            </a:r>
          </a:p>
          <a:p>
            <a:pPr lvl="2"/>
            <a:r>
              <a:rPr lang="en-US" dirty="0" smtClean="0"/>
              <a:t>diagnosis and maintenance</a:t>
            </a:r>
          </a:p>
          <a:p>
            <a:pPr lvl="2"/>
            <a:r>
              <a:rPr lang="en-US" dirty="0" smtClean="0"/>
              <a:t>CCTV</a:t>
            </a:r>
          </a:p>
          <a:p>
            <a:pPr lvl="1"/>
            <a:r>
              <a:rPr lang="en-US" dirty="0" smtClean="0"/>
              <a:t>Fleet maintenance</a:t>
            </a:r>
          </a:p>
          <a:p>
            <a:pPr lvl="1"/>
            <a:endParaRPr lang="en-US" dirty="0" smtClean="0"/>
          </a:p>
          <a:p>
            <a:endParaRPr lang="en-GB" dirty="0"/>
          </a:p>
        </p:txBody>
      </p:sp>
      <p:pic>
        <p:nvPicPr>
          <p:cNvPr id="4" name="Picture 3" descr="D:\zzz_Temp\Logo\LTE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14400"/>
            <a:ext cx="242277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866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D:\02_Projects_1\_Asia_East\HongKong\00_Seminars\2012_AP_Rail\tr10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447800"/>
            <a:ext cx="5238750" cy="2162175"/>
          </a:xfrm>
          <a:prstGeom prst="rect">
            <a:avLst/>
          </a:prstGeom>
          <a:noFill/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458200" cy="592138"/>
          </a:xfrm>
        </p:spPr>
        <p:txBody>
          <a:bodyPr/>
          <a:lstStyle/>
          <a:p>
            <a:r>
              <a:rPr lang="en-US" sz="3200" dirty="0" smtClean="0"/>
              <a:t>Wireless broadband using public carrier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73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410200"/>
            <a:ext cx="17102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TextBox 143"/>
          <p:cNvSpPr txBox="1">
            <a:spLocks noChangeArrowheads="1"/>
          </p:cNvSpPr>
          <p:nvPr/>
        </p:nvSpPr>
        <p:spPr bwMode="auto">
          <a:xfrm>
            <a:off x="3352800" y="32004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WLAN access point with 3G/4G card</a:t>
            </a:r>
            <a:endParaRPr lang="en-US" sz="1400" dirty="0"/>
          </a:p>
        </p:txBody>
      </p:sp>
      <p:sp>
        <p:nvSpPr>
          <p:cNvPr id="57356" name="TextBox 150"/>
          <p:cNvSpPr txBox="1">
            <a:spLocks noChangeArrowheads="1"/>
          </p:cNvSpPr>
          <p:nvPr/>
        </p:nvSpPr>
        <p:spPr bwMode="auto">
          <a:xfrm>
            <a:off x="1066800" y="1524000"/>
            <a:ext cx="99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3G / 4G </a:t>
            </a:r>
            <a:r>
              <a:rPr lang="en-US" sz="1400" dirty="0" smtClean="0"/>
              <a:t>public cellular network</a:t>
            </a:r>
            <a:endParaRPr lang="en-US" sz="1400" dirty="0"/>
          </a:p>
        </p:txBody>
      </p:sp>
      <p:sp>
        <p:nvSpPr>
          <p:cNvPr id="57358" name="TextBox 158"/>
          <p:cNvSpPr txBox="1">
            <a:spLocks noChangeArrowheads="1"/>
          </p:cNvSpPr>
          <p:nvPr/>
        </p:nvSpPr>
        <p:spPr bwMode="auto">
          <a:xfrm>
            <a:off x="4343400" y="4800600"/>
            <a:ext cx="81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802.11n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19030564">
            <a:off x="1790211" y="2199150"/>
            <a:ext cx="1123643" cy="1771625"/>
            <a:chOff x="185205" y="2503170"/>
            <a:chExt cx="2246940" cy="800997"/>
          </a:xfrm>
        </p:grpSpPr>
        <p:cxnSp>
          <p:nvCxnSpPr>
            <p:cNvPr id="22" name="Straight Arrow Connector 21"/>
            <p:cNvCxnSpPr/>
            <p:nvPr/>
          </p:nvCxnSpPr>
          <p:spPr>
            <a:xfrm rot="10800000">
              <a:off x="1028701" y="2503170"/>
              <a:ext cx="667347" cy="483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2569436" flipV="1">
              <a:off x="890519" y="2926182"/>
              <a:ext cx="978179" cy="1399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2569436">
              <a:off x="185205" y="2985722"/>
              <a:ext cx="2246940" cy="3184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148262" y="4572000"/>
            <a:ext cx="1023938" cy="798512"/>
            <a:chOff x="1028701" y="2503170"/>
            <a:chExt cx="708659" cy="948690"/>
          </a:xfrm>
        </p:grpSpPr>
        <p:cxnSp>
          <p:nvCxnSpPr>
            <p:cNvPr id="26" name="Straight Arrow Connector 25"/>
            <p:cNvCxnSpPr/>
            <p:nvPr/>
          </p:nvCxnSpPr>
          <p:spPr>
            <a:xfrm rot="10800000">
              <a:off x="1025762" y="2493451"/>
              <a:ext cx="666908" cy="484718"/>
            </a:xfrm>
            <a:prstGeom prst="straightConnector1">
              <a:avLst/>
            </a:prstGeom>
            <a:ln w="38100">
              <a:solidFill>
                <a:srgbClr val="0063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85443" y="2994964"/>
              <a:ext cx="617467" cy="0"/>
            </a:xfrm>
            <a:prstGeom prst="line">
              <a:avLst/>
            </a:prstGeom>
            <a:ln w="34925">
              <a:solidFill>
                <a:srgbClr val="0063B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086777" y="2983920"/>
              <a:ext cx="650428" cy="467744"/>
            </a:xfrm>
            <a:prstGeom prst="straightConnector1">
              <a:avLst/>
            </a:prstGeom>
            <a:ln w="38100">
              <a:solidFill>
                <a:srgbClr val="0063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3"/>
          <p:cNvGrpSpPr/>
          <p:nvPr/>
        </p:nvGrpSpPr>
        <p:grpSpPr>
          <a:xfrm>
            <a:off x="381000" y="1237343"/>
            <a:ext cx="1219200" cy="1505857"/>
            <a:chOff x="609600" y="4419600"/>
            <a:chExt cx="400050" cy="790575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609600" y="4419600"/>
              <a:ext cx="400050" cy="136525"/>
              <a:chOff x="545" y="2320"/>
              <a:chExt cx="252" cy="86"/>
            </a:xfrm>
          </p:grpSpPr>
          <p:sp>
            <p:nvSpPr>
              <p:cNvPr id="183" name="Freeform 42"/>
              <p:cNvSpPr>
                <a:spLocks/>
              </p:cNvSpPr>
              <p:nvPr/>
            </p:nvSpPr>
            <p:spPr bwMode="auto">
              <a:xfrm>
                <a:off x="718" y="2356"/>
                <a:ext cx="79" cy="49"/>
              </a:xfrm>
              <a:custGeom>
                <a:avLst/>
                <a:gdLst/>
                <a:ahLst/>
                <a:cxnLst>
                  <a:cxn ang="0">
                    <a:pos x="0" y="345"/>
                  </a:cxn>
                  <a:cxn ang="0">
                    <a:pos x="144" y="227"/>
                  </a:cxn>
                  <a:cxn ang="0">
                    <a:pos x="153" y="284"/>
                  </a:cxn>
                  <a:cxn ang="0">
                    <a:pos x="376" y="93"/>
                  </a:cxn>
                  <a:cxn ang="0">
                    <a:pos x="386" y="125"/>
                  </a:cxn>
                  <a:cxn ang="0">
                    <a:pos x="547" y="0"/>
                  </a:cxn>
                </a:cxnLst>
                <a:rect l="0" t="0" r="r" b="b"/>
                <a:pathLst>
                  <a:path w="547" h="345">
                    <a:moveTo>
                      <a:pt x="0" y="345"/>
                    </a:moveTo>
                    <a:lnTo>
                      <a:pt x="144" y="227"/>
                    </a:lnTo>
                    <a:lnTo>
                      <a:pt x="153" y="284"/>
                    </a:lnTo>
                    <a:lnTo>
                      <a:pt x="376" y="93"/>
                    </a:lnTo>
                    <a:lnTo>
                      <a:pt x="386" y="125"/>
                    </a:lnTo>
                    <a:lnTo>
                      <a:pt x="547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Freeform 43"/>
              <p:cNvSpPr>
                <a:spLocks/>
              </p:cNvSpPr>
              <p:nvPr/>
            </p:nvSpPr>
            <p:spPr bwMode="auto">
              <a:xfrm>
                <a:off x="684" y="2320"/>
                <a:ext cx="54" cy="75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54" y="374"/>
                  </a:cxn>
                  <a:cxn ang="0">
                    <a:pos x="118" y="421"/>
                  </a:cxn>
                  <a:cxn ang="0">
                    <a:pos x="240" y="148"/>
                  </a:cxn>
                  <a:cxn ang="0">
                    <a:pos x="291" y="185"/>
                  </a:cxn>
                  <a:cxn ang="0">
                    <a:pos x="381" y="0"/>
                  </a:cxn>
                </a:cxnLst>
                <a:rect l="0" t="0" r="r" b="b"/>
                <a:pathLst>
                  <a:path w="381" h="525">
                    <a:moveTo>
                      <a:pt x="0" y="525"/>
                    </a:moveTo>
                    <a:lnTo>
                      <a:pt x="54" y="374"/>
                    </a:lnTo>
                    <a:lnTo>
                      <a:pt x="118" y="421"/>
                    </a:lnTo>
                    <a:lnTo>
                      <a:pt x="240" y="148"/>
                    </a:lnTo>
                    <a:lnTo>
                      <a:pt x="291" y="185"/>
                    </a:lnTo>
                    <a:lnTo>
                      <a:pt x="381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44"/>
              <p:cNvSpPr>
                <a:spLocks/>
              </p:cNvSpPr>
              <p:nvPr/>
            </p:nvSpPr>
            <p:spPr bwMode="auto">
              <a:xfrm>
                <a:off x="602" y="2320"/>
                <a:ext cx="55" cy="75"/>
              </a:xfrm>
              <a:custGeom>
                <a:avLst/>
                <a:gdLst/>
                <a:ahLst/>
                <a:cxnLst>
                  <a:cxn ang="0">
                    <a:pos x="384" y="525"/>
                  </a:cxn>
                  <a:cxn ang="0">
                    <a:pos x="326" y="379"/>
                  </a:cxn>
                  <a:cxn ang="0">
                    <a:pos x="257" y="423"/>
                  </a:cxn>
                  <a:cxn ang="0">
                    <a:pos x="132" y="148"/>
                  </a:cxn>
                  <a:cxn ang="0">
                    <a:pos x="84" y="190"/>
                  </a:cxn>
                  <a:cxn ang="0">
                    <a:pos x="0" y="0"/>
                  </a:cxn>
                </a:cxnLst>
                <a:rect l="0" t="0" r="r" b="b"/>
                <a:pathLst>
                  <a:path w="384" h="525">
                    <a:moveTo>
                      <a:pt x="384" y="525"/>
                    </a:moveTo>
                    <a:lnTo>
                      <a:pt x="326" y="379"/>
                    </a:lnTo>
                    <a:lnTo>
                      <a:pt x="257" y="423"/>
                    </a:lnTo>
                    <a:lnTo>
                      <a:pt x="132" y="148"/>
                    </a:lnTo>
                    <a:lnTo>
                      <a:pt x="84" y="19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Freeform 45"/>
              <p:cNvSpPr>
                <a:spLocks/>
              </p:cNvSpPr>
              <p:nvPr/>
            </p:nvSpPr>
            <p:spPr bwMode="auto">
              <a:xfrm>
                <a:off x="545" y="2357"/>
                <a:ext cx="77" cy="49"/>
              </a:xfrm>
              <a:custGeom>
                <a:avLst/>
                <a:gdLst/>
                <a:ahLst/>
                <a:cxnLst>
                  <a:cxn ang="0">
                    <a:pos x="539" y="344"/>
                  </a:cxn>
                  <a:cxn ang="0">
                    <a:pos x="393" y="218"/>
                  </a:cxn>
                  <a:cxn ang="0">
                    <a:pos x="390" y="275"/>
                  </a:cxn>
                  <a:cxn ang="0">
                    <a:pos x="170" y="81"/>
                  </a:cxn>
                  <a:cxn ang="0">
                    <a:pos x="156" y="127"/>
                  </a:cxn>
                  <a:cxn ang="0">
                    <a:pos x="0" y="0"/>
                  </a:cxn>
                </a:cxnLst>
                <a:rect l="0" t="0" r="r" b="b"/>
                <a:pathLst>
                  <a:path w="539" h="344">
                    <a:moveTo>
                      <a:pt x="539" y="344"/>
                    </a:moveTo>
                    <a:lnTo>
                      <a:pt x="393" y="218"/>
                    </a:lnTo>
                    <a:lnTo>
                      <a:pt x="390" y="275"/>
                    </a:lnTo>
                    <a:lnTo>
                      <a:pt x="170" y="81"/>
                    </a:lnTo>
                    <a:lnTo>
                      <a:pt x="156" y="12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771525" y="4570413"/>
              <a:ext cx="79375" cy="639762"/>
              <a:chOff x="647" y="2415"/>
              <a:chExt cx="50" cy="403"/>
            </a:xfrm>
          </p:grpSpPr>
          <p:sp>
            <p:nvSpPr>
              <p:cNvPr id="188" name="Line 47"/>
              <p:cNvSpPr>
                <a:spLocks noChangeShapeType="1"/>
              </p:cNvSpPr>
              <p:nvPr/>
            </p:nvSpPr>
            <p:spPr bwMode="auto">
              <a:xfrm>
                <a:off x="665" y="2559"/>
                <a:ext cx="16" cy="1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" name="Group 48"/>
              <p:cNvGrpSpPr>
                <a:grpSpLocks/>
              </p:cNvGrpSpPr>
              <p:nvPr/>
            </p:nvGrpSpPr>
            <p:grpSpPr bwMode="auto">
              <a:xfrm>
                <a:off x="647" y="2415"/>
                <a:ext cx="50" cy="403"/>
                <a:chOff x="647" y="2415"/>
                <a:chExt cx="50" cy="403"/>
              </a:xfrm>
            </p:grpSpPr>
            <p:sp>
              <p:nvSpPr>
                <p:cNvPr id="190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672" y="2420"/>
                  <a:ext cx="1" cy="81"/>
                </a:xfrm>
                <a:prstGeom prst="line">
                  <a:avLst/>
                </a:prstGeom>
                <a:noFill/>
                <a:ln w="79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647" y="2499"/>
                  <a:ext cx="20" cy="319"/>
                </a:xfrm>
                <a:prstGeom prst="line">
                  <a:avLst/>
                </a:prstGeom>
                <a:noFill/>
                <a:ln w="79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" name="Line 51"/>
                <p:cNvSpPr>
                  <a:spLocks noChangeShapeType="1"/>
                </p:cNvSpPr>
                <p:nvPr/>
              </p:nvSpPr>
              <p:spPr bwMode="auto">
                <a:xfrm>
                  <a:off x="677" y="2500"/>
                  <a:ext cx="20" cy="318"/>
                </a:xfrm>
                <a:prstGeom prst="line">
                  <a:avLst/>
                </a:prstGeom>
                <a:noFill/>
                <a:ln w="79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" name="Line 52"/>
                <p:cNvSpPr>
                  <a:spLocks noChangeShapeType="1"/>
                </p:cNvSpPr>
                <p:nvPr/>
              </p:nvSpPr>
              <p:spPr bwMode="auto">
                <a:xfrm>
                  <a:off x="648" y="2810"/>
                  <a:ext cx="49" cy="1"/>
                </a:xfrm>
                <a:prstGeom prst="line">
                  <a:avLst/>
                </a:prstGeom>
                <a:noFill/>
                <a:ln w="79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" name="Line 53"/>
                <p:cNvSpPr>
                  <a:spLocks noChangeShapeType="1"/>
                </p:cNvSpPr>
                <p:nvPr/>
              </p:nvSpPr>
              <p:spPr bwMode="auto">
                <a:xfrm>
                  <a:off x="654" y="2723"/>
                  <a:ext cx="38" cy="1"/>
                </a:xfrm>
                <a:prstGeom prst="line">
                  <a:avLst/>
                </a:prstGeom>
                <a:noFill/>
                <a:ln w="79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5" name="Line 54"/>
                <p:cNvSpPr>
                  <a:spLocks noChangeShapeType="1"/>
                </p:cNvSpPr>
                <p:nvPr/>
              </p:nvSpPr>
              <p:spPr bwMode="auto">
                <a:xfrm>
                  <a:off x="654" y="2725"/>
                  <a:ext cx="41" cy="8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6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649" y="2723"/>
                  <a:ext cx="42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7" name="Line 56"/>
                <p:cNvSpPr>
                  <a:spLocks noChangeShapeType="1"/>
                </p:cNvSpPr>
                <p:nvPr/>
              </p:nvSpPr>
              <p:spPr bwMode="auto">
                <a:xfrm>
                  <a:off x="659" y="2638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8" name="Line 57"/>
                <p:cNvSpPr>
                  <a:spLocks noChangeShapeType="1"/>
                </p:cNvSpPr>
                <p:nvPr/>
              </p:nvSpPr>
              <p:spPr bwMode="auto">
                <a:xfrm>
                  <a:off x="659" y="2637"/>
                  <a:ext cx="31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652" y="2637"/>
                  <a:ext cx="32" cy="8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0" name="Line 59"/>
                <p:cNvSpPr>
                  <a:spLocks noChangeShapeType="1"/>
                </p:cNvSpPr>
                <p:nvPr/>
              </p:nvSpPr>
              <p:spPr bwMode="auto">
                <a:xfrm>
                  <a:off x="662" y="2559"/>
                  <a:ext cx="23" cy="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57" y="2559"/>
                  <a:ext cx="22" cy="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62" y="2500"/>
                  <a:ext cx="15" cy="6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3" name="Oval 62"/>
                <p:cNvSpPr>
                  <a:spLocks noChangeArrowheads="1"/>
                </p:cNvSpPr>
                <p:nvPr/>
              </p:nvSpPr>
              <p:spPr bwMode="auto">
                <a:xfrm>
                  <a:off x="666" y="2415"/>
                  <a:ext cx="12" cy="9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pic>
        <p:nvPicPr>
          <p:cNvPr id="365571" name="Picture 3" descr="D:\02_Projects_1\_Asia_East\HongKong\00_Seminars\2012_AP_Rail\ipad-nor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334000"/>
            <a:ext cx="1028700" cy="1303020"/>
          </a:xfrm>
          <a:prstGeom prst="rect">
            <a:avLst/>
          </a:prstGeom>
          <a:noFill/>
        </p:spPr>
      </p:pic>
      <p:pic>
        <p:nvPicPr>
          <p:cNvPr id="365572" name="Picture 4" descr="D:\02_Projects_1\_Asia_East\HongKong\00_Seminars\2012_AP_Rail\Spyder-Gallery-01.jpg"/>
          <p:cNvPicPr>
            <a:picLocks noChangeAspect="1" noChangeArrowheads="1"/>
          </p:cNvPicPr>
          <p:nvPr/>
        </p:nvPicPr>
        <p:blipFill>
          <a:blip r:embed="rId5"/>
          <a:srcRect l="17143" t="5393" r="17143" b="16158"/>
          <a:stretch>
            <a:fillRect/>
          </a:stretch>
        </p:blipFill>
        <p:spPr bwMode="auto">
          <a:xfrm>
            <a:off x="5770418" y="5715000"/>
            <a:ext cx="477982" cy="914400"/>
          </a:xfrm>
          <a:prstGeom prst="rect">
            <a:avLst/>
          </a:prstGeom>
          <a:noFill/>
        </p:spPr>
      </p:pic>
      <p:pic>
        <p:nvPicPr>
          <p:cNvPr id="52" name="Picture 41" descr="MC65_Numeric UIScreen_Front"/>
          <p:cNvPicPr>
            <a:picLocks noChangeAspect="1" noChangeArrowheads="1"/>
          </p:cNvPicPr>
          <p:nvPr/>
        </p:nvPicPr>
        <p:blipFill>
          <a:blip r:embed="rId6"/>
          <a:srcRect l="27565" t="12474" r="24962" b="13829"/>
          <a:stretch>
            <a:fillRect/>
          </a:stretch>
        </p:blipFill>
        <p:spPr bwMode="auto">
          <a:xfrm>
            <a:off x="2362200" y="5410200"/>
            <a:ext cx="551873" cy="11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7" descr="Tri_radio AP"/>
          <p:cNvPicPr>
            <a:picLocks noChangeAspect="1" noChangeArrowheads="1"/>
          </p:cNvPicPr>
          <p:nvPr/>
        </p:nvPicPr>
        <p:blipFill>
          <a:blip r:embed="rId7"/>
          <a:srcRect l="7883" t="19803" r="4660" b="11241"/>
          <a:stretch>
            <a:fillRect/>
          </a:stretch>
        </p:blipFill>
        <p:spPr bwMode="auto">
          <a:xfrm>
            <a:off x="3352800" y="3733800"/>
            <a:ext cx="1761793" cy="92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>
            <a:off x="5029200" y="4191000"/>
            <a:ext cx="1295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J:\02_Projects_2\_Icons\PP_icons-1\images.jpg"/>
          <p:cNvPicPr>
            <a:picLocks noChangeAspect="1" noChangeArrowheads="1"/>
          </p:cNvPicPr>
          <p:nvPr/>
        </p:nvPicPr>
        <p:blipFill>
          <a:blip r:embed="rId8"/>
          <a:srcRect t="17978" r="19014" b="19101"/>
          <a:stretch>
            <a:fillRect/>
          </a:stretch>
        </p:blipFill>
        <p:spPr bwMode="auto">
          <a:xfrm>
            <a:off x="6172200" y="3927282"/>
            <a:ext cx="1167493" cy="568518"/>
          </a:xfrm>
          <a:prstGeom prst="rect">
            <a:avLst/>
          </a:prstGeom>
          <a:noFill/>
        </p:spPr>
      </p:pic>
      <p:grpSp>
        <p:nvGrpSpPr>
          <p:cNvPr id="8" name="Group 72"/>
          <p:cNvGrpSpPr/>
          <p:nvPr/>
        </p:nvGrpSpPr>
        <p:grpSpPr>
          <a:xfrm>
            <a:off x="3198316" y="4684628"/>
            <a:ext cx="977415" cy="1070244"/>
            <a:chOff x="3198316" y="4684628"/>
            <a:chExt cx="977415" cy="1070244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 rot="6381974">
              <a:off x="2920504" y="5069072"/>
              <a:ext cx="963612" cy="407987"/>
            </a:xfrm>
            <a:prstGeom prst="straightConnector1">
              <a:avLst/>
            </a:prstGeom>
            <a:ln w="38100">
              <a:solidFill>
                <a:srgbClr val="0063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3657600" y="4858050"/>
              <a:ext cx="85830" cy="704550"/>
            </a:xfrm>
            <a:prstGeom prst="line">
              <a:avLst/>
            </a:prstGeom>
            <a:ln w="34925">
              <a:solidFill>
                <a:srgbClr val="0063B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 bwMode="auto">
            <a:xfrm rot="17181974">
              <a:off x="3508981" y="4957678"/>
              <a:ext cx="939800" cy="393700"/>
            </a:xfrm>
            <a:prstGeom prst="straightConnector1">
              <a:avLst/>
            </a:prstGeom>
            <a:ln w="38100">
              <a:solidFill>
                <a:srgbClr val="0063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6" descr="D:\Profiles\grk783\Desktop\Nimbus\QBR Q1 2011\Image\Bezel_rugge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410200"/>
            <a:ext cx="1828800" cy="11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45" descr="kch-90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8525" y="4038600"/>
            <a:ext cx="994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32" descr="MCj04242360000[1]"/>
          <p:cNvPicPr>
            <a:picLocks noChangeAspect="1" noChangeArrowheads="1"/>
          </p:cNvPicPr>
          <p:nvPr/>
        </p:nvPicPr>
        <p:blipFill>
          <a:blip r:embed="rId11"/>
          <a:srcRect b="25952"/>
          <a:stretch>
            <a:fillRect/>
          </a:stretch>
        </p:blipFill>
        <p:spPr bwMode="auto">
          <a:xfrm>
            <a:off x="8229600" y="3429000"/>
            <a:ext cx="6905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Connector 53"/>
          <p:cNvCxnSpPr/>
          <p:nvPr/>
        </p:nvCxnSpPr>
        <p:spPr>
          <a:xfrm flipV="1">
            <a:off x="7339693" y="4267200"/>
            <a:ext cx="661307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772400" y="3733800"/>
            <a:ext cx="4572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772400" y="4800600"/>
            <a:ext cx="304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7041" name="Picture 1" descr="D:\VMSS_masterplan\2012_Vertical_sync\icon-img-samsung-scd-3080_cctv_dome_camera-5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1000" y="4648200"/>
            <a:ext cx="533400" cy="533400"/>
          </a:xfrm>
          <a:prstGeom prst="rect">
            <a:avLst/>
          </a:prstGeom>
          <a:noFill/>
        </p:spPr>
      </p:pic>
      <p:cxnSp>
        <p:nvCxnSpPr>
          <p:cNvPr id="63" name="Straight Connector 62"/>
          <p:cNvCxnSpPr/>
          <p:nvPr/>
        </p:nvCxnSpPr>
        <p:spPr>
          <a:xfrm flipV="1">
            <a:off x="7772400" y="3733800"/>
            <a:ext cx="0" cy="1066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71462" y="152400"/>
            <a:ext cx="7881937" cy="990600"/>
          </a:xfrm>
        </p:spPr>
        <p:txBody>
          <a:bodyPr/>
          <a:lstStyle/>
          <a:p>
            <a:r>
              <a:rPr lang="en-US" sz="3200" dirty="0" smtClean="0"/>
              <a:t>Market needs…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6096000" y="1066800"/>
            <a:ext cx="2819400" cy="4800601"/>
            <a:chOff x="6096000" y="1600201"/>
            <a:chExt cx="2819400" cy="4800601"/>
          </a:xfrm>
        </p:grpSpPr>
        <p:pic>
          <p:nvPicPr>
            <p:cNvPr id="16404" name="Picture 9" descr="internet-versus-world-wide-web-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 l="16000" r="16000"/>
            <a:stretch>
              <a:fillRect/>
            </a:stretch>
          </p:blipFill>
          <p:spPr bwMode="auto">
            <a:xfrm>
              <a:off x="6271684" y="2763348"/>
              <a:ext cx="1143000" cy="11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19" descr="cnn_nr_hillary_yellow_suit_080204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90883" y="2913062"/>
              <a:ext cx="1195917" cy="89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64" name="Rectangle 24"/>
            <p:cNvSpPr>
              <a:spLocks noChangeArrowheads="1"/>
            </p:cNvSpPr>
            <p:nvPr/>
          </p:nvSpPr>
          <p:spPr bwMode="auto">
            <a:xfrm>
              <a:off x="6096000" y="3962401"/>
              <a:ext cx="2819400" cy="24384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Travel information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Advertisements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Location based services</a:t>
              </a:r>
            </a:p>
            <a:p>
              <a:pPr marL="231775" lvl="1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Infotainment - Multimedia Passenger information display</a:t>
              </a:r>
            </a:p>
            <a:p>
              <a:pPr marL="231775" lvl="1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Personal multimedia entertainment</a:t>
              </a:r>
              <a:endParaRPr lang="en-US" sz="1200" b="1" dirty="0"/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In-train </a:t>
              </a:r>
              <a:r>
                <a:rPr lang="en-US" sz="1200" b="1" dirty="0" err="1" smtClean="0"/>
                <a:t>wi-fi</a:t>
              </a:r>
              <a:r>
                <a:rPr lang="en-US" sz="1200" b="1" dirty="0" smtClean="0"/>
                <a:t> – broadband internet access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3G/4G offload</a:t>
              </a:r>
              <a:endParaRPr lang="en-US" sz="1200" b="1" dirty="0"/>
            </a:p>
          </p:txBody>
        </p:sp>
        <p:sp>
          <p:nvSpPr>
            <p:cNvPr id="34" name="Content Placeholder 4"/>
            <p:cNvSpPr txBox="1">
              <a:spLocks/>
            </p:cNvSpPr>
            <p:nvPr/>
          </p:nvSpPr>
          <p:spPr>
            <a:xfrm>
              <a:off x="6096000" y="1600201"/>
              <a:ext cx="2819400" cy="1143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/>
            <a:lstStyle/>
            <a:p>
              <a:pPr marL="225425" marR="0" lvl="0" indent="-225425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ＭＳ Ｐゴシック" charset="-128"/>
                </a:rPr>
                <a:t>EXTERNAL - CUSTOMER</a:t>
              </a:r>
            </a:p>
            <a:p>
              <a:pPr marL="225425" marR="0" lvl="0" indent="-225425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ＭＳ Ｐゴシック" charset="-128"/>
                </a:rPr>
                <a:t>Customer satisfaction</a:t>
              </a: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152400" y="1066800"/>
            <a:ext cx="2870526" cy="4800601"/>
            <a:chOff x="152400" y="1600201"/>
            <a:chExt cx="2870526" cy="4800601"/>
          </a:xfrm>
        </p:grpSpPr>
        <p:sp>
          <p:nvSpPr>
            <p:cNvPr id="266263" name="Rectangle 23"/>
            <p:cNvSpPr>
              <a:spLocks noChangeArrowheads="1"/>
            </p:cNvSpPr>
            <p:nvPr/>
          </p:nvSpPr>
          <p:spPr bwMode="auto">
            <a:xfrm>
              <a:off x="152400" y="3962401"/>
              <a:ext cx="2819400" cy="243840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Crew communications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Train monitoring and control – real-time telemetry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Fleet maintenance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Resilience, reliability, maintainability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Increasing line capacity (shorter headways)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CBTC / TCAS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Unattended Train Operations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Mobile workforce applications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endParaRPr lang="en-US" sz="1200" b="1" dirty="0" smtClean="0"/>
            </a:p>
          </p:txBody>
        </p:sp>
        <p:sp>
          <p:nvSpPr>
            <p:cNvPr id="32" name="Content Placeholder 4"/>
            <p:cNvSpPr txBox="1">
              <a:spLocks/>
            </p:cNvSpPr>
            <p:nvPr/>
          </p:nvSpPr>
          <p:spPr>
            <a:xfrm>
              <a:off x="152400" y="1600201"/>
              <a:ext cx="2819400" cy="1142999"/>
            </a:xfrm>
            <a:prstGeom prst="rect">
              <a:avLst/>
            </a:prstGeom>
            <a:solidFill>
              <a:srgbClr val="CCFF99"/>
            </a:solidFill>
          </p:spPr>
          <p:txBody>
            <a:bodyPr/>
            <a:lstStyle/>
            <a:p>
              <a:pPr marL="225425" marR="0" lvl="0" indent="-225425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400" b="1" kern="0" dirty="0" smtClean="0">
                  <a:latin typeface="+mn-lt"/>
                  <a:ea typeface="ＭＳ Ｐゴシック" charset="-128"/>
                  <a:cs typeface="ＭＳ Ｐゴシック" charset="-128"/>
                </a:rPr>
                <a:t>INTERNAL - OPERATIONS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endParaRPr>
            </a:p>
            <a:p>
              <a:pPr marL="225425" marR="0" lvl="0" indent="-225425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ＭＳ Ｐゴシック" charset="-128"/>
                </a:rPr>
                <a:t>Improve efficiency</a:t>
              </a:r>
            </a:p>
          </p:txBody>
        </p:sp>
        <p:pic>
          <p:nvPicPr>
            <p:cNvPr id="345093" name="Picture 5" descr="D:\Profiles\c22577\My Documents\My Pictures\_Train_disasters\808_27_3461---Railway-Clock_we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" y="2913062"/>
              <a:ext cx="1295400" cy="867918"/>
            </a:xfrm>
            <a:prstGeom prst="rect">
              <a:avLst/>
            </a:prstGeom>
            <a:noFill/>
          </p:spPr>
        </p:pic>
        <p:pic>
          <p:nvPicPr>
            <p:cNvPr id="345094" name="Picture 6" descr="D:\Profiles\c22577\My Documents\My Pictures\_Train_disasters\shink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23999" y="2913060"/>
              <a:ext cx="1498927" cy="896939"/>
            </a:xfrm>
            <a:prstGeom prst="rect">
              <a:avLst/>
            </a:prstGeom>
            <a:noFill/>
          </p:spPr>
        </p:pic>
      </p:grpSp>
      <p:grpSp>
        <p:nvGrpSpPr>
          <p:cNvPr id="4" name="Group 44"/>
          <p:cNvGrpSpPr/>
          <p:nvPr/>
        </p:nvGrpSpPr>
        <p:grpSpPr>
          <a:xfrm>
            <a:off x="3124200" y="1066800"/>
            <a:ext cx="2819400" cy="4800601"/>
            <a:chOff x="3124200" y="1600201"/>
            <a:chExt cx="2819400" cy="4800601"/>
          </a:xfrm>
        </p:grpSpPr>
        <p:sp>
          <p:nvSpPr>
            <p:cNvPr id="266262" name="Rectangle 22"/>
            <p:cNvSpPr>
              <a:spLocks noChangeArrowheads="1"/>
            </p:cNvSpPr>
            <p:nvPr/>
          </p:nvSpPr>
          <p:spPr bwMode="auto">
            <a:xfrm>
              <a:off x="3124200" y="3962401"/>
              <a:ext cx="2819400" cy="243840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Group communications &amp; coordination 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Remote diagnostics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Remote control in case of emergency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Passenger emergency communications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Information security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Platform-to-driver </a:t>
              </a:r>
              <a:r>
                <a:rPr lang="en-US" sz="1200" b="1" dirty="0"/>
                <a:t>video</a:t>
              </a:r>
            </a:p>
            <a:p>
              <a:pPr marL="231775" indent="-231775">
                <a:spcBef>
                  <a:spcPct val="20000"/>
                </a:spcBef>
                <a:buFontTx/>
                <a:buChar char="•"/>
              </a:pPr>
              <a:r>
                <a:rPr lang="en-US" sz="1200" b="1" dirty="0" smtClean="0"/>
                <a:t>In-train CCTV surveillance - train-to-station/OCC video</a:t>
              </a:r>
              <a:endParaRPr lang="en-US" sz="1200" b="1" dirty="0"/>
            </a:p>
          </p:txBody>
        </p:sp>
        <p:sp>
          <p:nvSpPr>
            <p:cNvPr id="33" name="Content Placeholder 4"/>
            <p:cNvSpPr txBox="1">
              <a:spLocks/>
            </p:cNvSpPr>
            <p:nvPr/>
          </p:nvSpPr>
          <p:spPr>
            <a:xfrm>
              <a:off x="3124200" y="1600201"/>
              <a:ext cx="2819400" cy="1142999"/>
            </a:xfrm>
            <a:prstGeom prst="rect">
              <a:avLst/>
            </a:prstGeom>
            <a:solidFill>
              <a:srgbClr val="FFCC66"/>
            </a:solidFill>
          </p:spPr>
          <p:txBody>
            <a:bodyPr/>
            <a:lstStyle/>
            <a:p>
              <a:pPr marL="225425" indent="-225425" eaLnBrk="0" hangingPunct="0">
                <a:spcBef>
                  <a:spcPct val="20000"/>
                </a:spcBef>
                <a:defRPr/>
              </a:pPr>
              <a:r>
                <a:rPr lang="en-US" sz="1400" b="1" kern="0" dirty="0" smtClean="0">
                  <a:latin typeface="+mn-lt"/>
                  <a:ea typeface="ＭＳ Ｐゴシック" charset="-128"/>
                  <a:cs typeface="ＭＳ Ｐゴシック" charset="-128"/>
                </a:rPr>
                <a:t>EMERGENCIES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endParaRPr>
            </a:p>
            <a:p>
              <a:pPr marL="225425" marR="0" lvl="0" indent="-225425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ＭＳ Ｐゴシック" charset="-128"/>
                </a:rPr>
                <a:t>Improve incident response</a:t>
              </a:r>
            </a:p>
            <a:p>
              <a:pPr marL="225425" marR="0" lvl="0" indent="-225425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ＭＳ Ｐゴシック" charset="-128"/>
                </a:rPr>
                <a:t>Prevent incidents</a:t>
              </a:r>
            </a:p>
            <a:p>
              <a:pPr marL="225425" indent="-225425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ＭＳ Ｐゴシック" charset="-128"/>
                </a:rPr>
                <a:t>Increase </a:t>
              </a:r>
              <a:r>
                <a:rPr lang="en-US" sz="1200" b="1" kern="0" dirty="0" smtClean="0">
                  <a:latin typeface="+mn-lt"/>
                  <a:ea typeface="ＭＳ Ｐゴシック" charset="-128"/>
                  <a:cs typeface="ＭＳ Ｐゴシック" charset="-128"/>
                </a:rPr>
                <a:t>safety</a:t>
              </a:r>
            </a:p>
            <a:p>
              <a:pPr marL="225425" indent="-225425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1200" b="1" kern="0" dirty="0" smtClean="0">
                  <a:latin typeface="+mn-lt"/>
                  <a:ea typeface="ＭＳ Ｐゴシック" charset="-128"/>
                  <a:cs typeface="ＭＳ Ｐゴシック" charset="-128"/>
                </a:rPr>
                <a:t>Increase security</a:t>
              </a:r>
            </a:p>
            <a:p>
              <a:pPr marL="225425" marR="0" lvl="0" indent="-225425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45090" name="Picture 2" descr="D:\Profiles\c22577\My Documents\My Pictures\_Train_disasters\2005_London_Bombing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83728" y="2913062"/>
              <a:ext cx="1243755" cy="933534"/>
            </a:xfrm>
            <a:prstGeom prst="rect">
              <a:avLst/>
            </a:prstGeom>
            <a:noFill/>
          </p:spPr>
        </p:pic>
        <p:pic>
          <p:nvPicPr>
            <p:cNvPr id="345096" name="Picture 8" descr="D:\Profiles\c22577\My Documents\My Pictures\_Train_disasters\TrainCrashPA_468x296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51210" y="2929343"/>
              <a:ext cx="1392390" cy="880657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990600" y="6299887"/>
            <a:ext cx="7162800" cy="481913"/>
            <a:chOff x="304800" y="6299887"/>
            <a:chExt cx="7162800" cy="481913"/>
          </a:xfrm>
        </p:grpSpPr>
        <p:sp>
          <p:nvSpPr>
            <p:cNvPr id="28" name="Rectangle 27"/>
            <p:cNvSpPr/>
            <p:nvPr/>
          </p:nvSpPr>
          <p:spPr>
            <a:xfrm>
              <a:off x="6172200" y="6304006"/>
              <a:ext cx="1295400" cy="477794"/>
            </a:xfrm>
            <a:prstGeom prst="rect">
              <a:avLst/>
            </a:prstGeom>
            <a:solidFill>
              <a:srgbClr val="0066CC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Experience</a:t>
              </a:r>
              <a:endParaRPr lang="en-GB" sz="12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04800" y="6304006"/>
              <a:ext cx="2667000" cy="477794"/>
              <a:chOff x="304800" y="6304006"/>
              <a:chExt cx="2667000" cy="47779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04800" y="6304006"/>
                <a:ext cx="1219200" cy="444843"/>
              </a:xfrm>
              <a:prstGeom prst="rect">
                <a:avLst/>
              </a:prstGeom>
              <a:solidFill>
                <a:srgbClr val="0066CC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Efficiency</a:t>
                </a:r>
                <a:endParaRPr lang="en-GB" sz="12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676400" y="6304006"/>
                <a:ext cx="1295400" cy="477794"/>
              </a:xfrm>
              <a:prstGeom prst="rect">
                <a:avLst/>
              </a:prstGeom>
              <a:solidFill>
                <a:srgbClr val="0066CC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Life cycle</a:t>
                </a:r>
                <a:endParaRPr lang="en-GB" sz="12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200400" y="6299887"/>
              <a:ext cx="2743200" cy="465438"/>
              <a:chOff x="3200400" y="6299887"/>
              <a:chExt cx="2743200" cy="46543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200400" y="6299887"/>
                <a:ext cx="1295400" cy="461319"/>
              </a:xfrm>
              <a:prstGeom prst="rect">
                <a:avLst/>
              </a:prstGeom>
              <a:solidFill>
                <a:srgbClr val="0066CC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Safety</a:t>
                </a:r>
                <a:endParaRPr lang="en-GB" sz="12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648200" y="6304006"/>
                <a:ext cx="1295400" cy="461319"/>
              </a:xfrm>
              <a:prstGeom prst="rect">
                <a:avLst/>
              </a:prstGeom>
              <a:solidFill>
                <a:srgbClr val="0066CC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Security</a:t>
                </a:r>
                <a:endParaRPr lang="en-GB" sz="1200" dirty="0"/>
              </a:p>
            </p:txBody>
          </p:sp>
        </p:grpSp>
      </p:grp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66800" y="5801380"/>
            <a:ext cx="6994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How can wireless communication help?</a:t>
            </a:r>
            <a:endParaRPr lang="en-GB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/>
          <p:cNvSpPr/>
          <p:nvPr/>
        </p:nvSpPr>
        <p:spPr>
          <a:xfrm>
            <a:off x="2057400" y="0"/>
            <a:ext cx="2057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114800" y="0"/>
            <a:ext cx="1981200" cy="6858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11" name="Line 141"/>
          <p:cNvSpPr>
            <a:spLocks noChangeShapeType="1"/>
          </p:cNvSpPr>
          <p:nvPr/>
        </p:nvSpPr>
        <p:spPr bwMode="auto">
          <a:xfrm flipH="1">
            <a:off x="31242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3" name="Line 3"/>
          <p:cNvSpPr>
            <a:spLocks noChangeShapeType="1"/>
          </p:cNvSpPr>
          <p:nvPr/>
        </p:nvSpPr>
        <p:spPr bwMode="auto">
          <a:xfrm>
            <a:off x="6632575" y="1954213"/>
            <a:ext cx="77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59638" y="990600"/>
            <a:ext cx="1527175" cy="1614488"/>
            <a:chOff x="4573" y="1056"/>
            <a:chExt cx="962" cy="1017"/>
          </a:xfrm>
        </p:grpSpPr>
        <p:sp>
          <p:nvSpPr>
            <p:cNvPr id="17508" name="AutoShape 5"/>
            <p:cNvSpPr>
              <a:spLocks noChangeArrowheads="1"/>
            </p:cNvSpPr>
            <p:nvPr/>
          </p:nvSpPr>
          <p:spPr bwMode="auto">
            <a:xfrm>
              <a:off x="4660" y="1552"/>
              <a:ext cx="390" cy="203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7509" name="Text Box 6"/>
            <p:cNvSpPr txBox="1">
              <a:spLocks noChangeArrowheads="1"/>
            </p:cNvSpPr>
            <p:nvPr/>
          </p:nvSpPr>
          <p:spPr bwMode="auto">
            <a:xfrm>
              <a:off x="4720" y="1570"/>
              <a:ext cx="271" cy="17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ea typeface="ＭＳ Ｐゴシック" pitchFamily="34" charset="-128"/>
                </a:rPr>
                <a:t>TCI</a:t>
              </a:r>
            </a:p>
          </p:txBody>
        </p:sp>
        <p:sp>
          <p:nvSpPr>
            <p:cNvPr id="17510" name="Text Box 7"/>
            <p:cNvSpPr txBox="1">
              <a:spLocks noChangeArrowheads="1"/>
            </p:cNvSpPr>
            <p:nvPr/>
          </p:nvSpPr>
          <p:spPr bwMode="auto">
            <a:xfrm>
              <a:off x="5158" y="1324"/>
              <a:ext cx="3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ea typeface="ＭＳ Ｐゴシック" pitchFamily="34" charset="-128"/>
                </a:rPr>
                <a:t>TRCP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874" y="1771"/>
              <a:ext cx="646" cy="302"/>
              <a:chOff x="4562" y="2019"/>
              <a:chExt cx="646" cy="302"/>
            </a:xfrm>
          </p:grpSpPr>
          <p:sp>
            <p:nvSpPr>
              <p:cNvPr id="17520" name="Freeform 9"/>
              <p:cNvSpPr>
                <a:spLocks/>
              </p:cNvSpPr>
              <p:nvPr/>
            </p:nvSpPr>
            <p:spPr bwMode="auto">
              <a:xfrm flipV="1">
                <a:off x="4562" y="2019"/>
                <a:ext cx="646" cy="180"/>
              </a:xfrm>
              <a:custGeom>
                <a:avLst/>
                <a:gdLst>
                  <a:gd name="T0" fmla="*/ 0 w 514"/>
                  <a:gd name="T1" fmla="*/ 1 h 320"/>
                  <a:gd name="T2" fmla="*/ 0 w 514"/>
                  <a:gd name="T3" fmla="*/ 0 h 320"/>
                  <a:gd name="T4" fmla="*/ 614312 w 514"/>
                  <a:gd name="T5" fmla="*/ 0 h 320"/>
                  <a:gd name="T6" fmla="*/ 0 60000 65536"/>
                  <a:gd name="T7" fmla="*/ 0 60000 65536"/>
                  <a:gd name="T8" fmla="*/ 0 60000 65536"/>
                  <a:gd name="T9" fmla="*/ 0 w 514"/>
                  <a:gd name="T10" fmla="*/ 0 h 320"/>
                  <a:gd name="T11" fmla="*/ 514 w 514"/>
                  <a:gd name="T12" fmla="*/ 320 h 3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4" h="320">
                    <a:moveTo>
                      <a:pt x="0" y="320"/>
                    </a:moveTo>
                    <a:lnTo>
                      <a:pt x="0" y="0"/>
                    </a:lnTo>
                    <a:lnTo>
                      <a:pt x="514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flipH="1" flipV="1">
                <a:off x="5033" y="2251"/>
                <a:ext cx="158" cy="70"/>
                <a:chOff x="533" y="884"/>
                <a:chExt cx="158" cy="70"/>
              </a:xfrm>
            </p:grpSpPr>
            <p:sp>
              <p:nvSpPr>
                <p:cNvPr id="17532" name="Freeform 11"/>
                <p:cNvSpPr>
                  <a:spLocks/>
                </p:cNvSpPr>
                <p:nvPr/>
              </p:nvSpPr>
              <p:spPr bwMode="auto">
                <a:xfrm>
                  <a:off x="533" y="884"/>
                  <a:ext cx="158" cy="47"/>
                </a:xfrm>
                <a:custGeom>
                  <a:avLst/>
                  <a:gdLst>
                    <a:gd name="T0" fmla="*/ 0 w 392"/>
                    <a:gd name="T1" fmla="*/ 1 h 85"/>
                    <a:gd name="T2" fmla="*/ 0 w 392"/>
                    <a:gd name="T3" fmla="*/ 0 h 85"/>
                    <a:gd name="T4" fmla="*/ 0 w 392"/>
                    <a:gd name="T5" fmla="*/ 0 h 85"/>
                    <a:gd name="T6" fmla="*/ 0 w 392"/>
                    <a:gd name="T7" fmla="*/ 1 h 85"/>
                    <a:gd name="T8" fmla="*/ 0 w 392"/>
                    <a:gd name="T9" fmla="*/ 1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2"/>
                    <a:gd name="T16" fmla="*/ 0 h 85"/>
                    <a:gd name="T17" fmla="*/ 392 w 392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2" h="85">
                      <a:moveTo>
                        <a:pt x="294" y="85"/>
                      </a:moveTo>
                      <a:lnTo>
                        <a:pt x="392" y="0"/>
                      </a:lnTo>
                      <a:lnTo>
                        <a:pt x="0" y="0"/>
                      </a:lnTo>
                      <a:lnTo>
                        <a:pt x="98" y="85"/>
                      </a:lnTo>
                      <a:lnTo>
                        <a:pt x="294" y="85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33" name="Rectangle 12"/>
                <p:cNvSpPr>
                  <a:spLocks noChangeArrowheads="1"/>
                </p:cNvSpPr>
                <p:nvPr/>
              </p:nvSpPr>
              <p:spPr bwMode="auto">
                <a:xfrm>
                  <a:off x="585" y="933"/>
                  <a:ext cx="66" cy="2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flipH="1" flipV="1">
                <a:off x="4813" y="2248"/>
                <a:ext cx="158" cy="70"/>
                <a:chOff x="533" y="884"/>
                <a:chExt cx="158" cy="70"/>
              </a:xfrm>
            </p:grpSpPr>
            <p:sp>
              <p:nvSpPr>
                <p:cNvPr id="17530" name="Freeform 14"/>
                <p:cNvSpPr>
                  <a:spLocks/>
                </p:cNvSpPr>
                <p:nvPr/>
              </p:nvSpPr>
              <p:spPr bwMode="auto">
                <a:xfrm>
                  <a:off x="533" y="884"/>
                  <a:ext cx="158" cy="47"/>
                </a:xfrm>
                <a:custGeom>
                  <a:avLst/>
                  <a:gdLst>
                    <a:gd name="T0" fmla="*/ 0 w 392"/>
                    <a:gd name="T1" fmla="*/ 1 h 85"/>
                    <a:gd name="T2" fmla="*/ 0 w 392"/>
                    <a:gd name="T3" fmla="*/ 0 h 85"/>
                    <a:gd name="T4" fmla="*/ 0 w 392"/>
                    <a:gd name="T5" fmla="*/ 0 h 85"/>
                    <a:gd name="T6" fmla="*/ 0 w 392"/>
                    <a:gd name="T7" fmla="*/ 1 h 85"/>
                    <a:gd name="T8" fmla="*/ 0 w 392"/>
                    <a:gd name="T9" fmla="*/ 1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2"/>
                    <a:gd name="T16" fmla="*/ 0 h 85"/>
                    <a:gd name="T17" fmla="*/ 392 w 392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2" h="85">
                      <a:moveTo>
                        <a:pt x="294" y="85"/>
                      </a:moveTo>
                      <a:lnTo>
                        <a:pt x="392" y="0"/>
                      </a:lnTo>
                      <a:lnTo>
                        <a:pt x="0" y="0"/>
                      </a:lnTo>
                      <a:lnTo>
                        <a:pt x="98" y="85"/>
                      </a:lnTo>
                      <a:lnTo>
                        <a:pt x="294" y="85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31" name="Rectangle 15"/>
                <p:cNvSpPr>
                  <a:spLocks noChangeArrowheads="1"/>
                </p:cNvSpPr>
                <p:nvPr/>
              </p:nvSpPr>
              <p:spPr bwMode="auto">
                <a:xfrm>
                  <a:off x="585" y="933"/>
                  <a:ext cx="66" cy="2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flipH="1" flipV="1">
                <a:off x="4600" y="2246"/>
                <a:ext cx="158" cy="70"/>
                <a:chOff x="533" y="884"/>
                <a:chExt cx="158" cy="70"/>
              </a:xfrm>
            </p:grpSpPr>
            <p:sp>
              <p:nvSpPr>
                <p:cNvPr id="17528" name="Freeform 17"/>
                <p:cNvSpPr>
                  <a:spLocks/>
                </p:cNvSpPr>
                <p:nvPr/>
              </p:nvSpPr>
              <p:spPr bwMode="auto">
                <a:xfrm>
                  <a:off x="533" y="884"/>
                  <a:ext cx="158" cy="47"/>
                </a:xfrm>
                <a:custGeom>
                  <a:avLst/>
                  <a:gdLst>
                    <a:gd name="T0" fmla="*/ 0 w 392"/>
                    <a:gd name="T1" fmla="*/ 1 h 85"/>
                    <a:gd name="T2" fmla="*/ 0 w 392"/>
                    <a:gd name="T3" fmla="*/ 0 h 85"/>
                    <a:gd name="T4" fmla="*/ 0 w 392"/>
                    <a:gd name="T5" fmla="*/ 0 h 85"/>
                    <a:gd name="T6" fmla="*/ 0 w 392"/>
                    <a:gd name="T7" fmla="*/ 1 h 85"/>
                    <a:gd name="T8" fmla="*/ 0 w 392"/>
                    <a:gd name="T9" fmla="*/ 1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2"/>
                    <a:gd name="T16" fmla="*/ 0 h 85"/>
                    <a:gd name="T17" fmla="*/ 392 w 392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2" h="85">
                      <a:moveTo>
                        <a:pt x="294" y="85"/>
                      </a:moveTo>
                      <a:lnTo>
                        <a:pt x="392" y="0"/>
                      </a:lnTo>
                      <a:lnTo>
                        <a:pt x="0" y="0"/>
                      </a:lnTo>
                      <a:lnTo>
                        <a:pt x="98" y="85"/>
                      </a:lnTo>
                      <a:lnTo>
                        <a:pt x="294" y="85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29" name="Rectangle 18"/>
                <p:cNvSpPr>
                  <a:spLocks noChangeArrowheads="1"/>
                </p:cNvSpPr>
                <p:nvPr/>
              </p:nvSpPr>
              <p:spPr bwMode="auto">
                <a:xfrm>
                  <a:off x="585" y="933"/>
                  <a:ext cx="66" cy="2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524" name="Line 19"/>
              <p:cNvSpPr>
                <a:spLocks noChangeShapeType="1"/>
              </p:cNvSpPr>
              <p:nvPr/>
            </p:nvSpPr>
            <p:spPr bwMode="auto">
              <a:xfrm flipH="1" flipV="1">
                <a:off x="5101" y="2199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7525" name="Line 20"/>
              <p:cNvSpPr>
                <a:spLocks noChangeShapeType="1"/>
              </p:cNvSpPr>
              <p:nvPr/>
            </p:nvSpPr>
            <p:spPr bwMode="auto">
              <a:xfrm flipH="1" flipV="1">
                <a:off x="4889" y="2199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7526" name="Line 21"/>
              <p:cNvSpPr>
                <a:spLocks noChangeShapeType="1"/>
              </p:cNvSpPr>
              <p:nvPr/>
            </p:nvSpPr>
            <p:spPr bwMode="auto">
              <a:xfrm flipH="1" flipV="1">
                <a:off x="4669" y="2199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7527" name="Text Box 22"/>
              <p:cNvSpPr txBox="1">
                <a:spLocks noChangeArrowheads="1"/>
              </p:cNvSpPr>
              <p:nvPr/>
            </p:nvSpPr>
            <p:spPr bwMode="auto">
              <a:xfrm>
                <a:off x="4575" y="2024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ea typeface="ＭＳ Ｐゴシック" pitchFamily="34" charset="-128"/>
                  </a:rPr>
                  <a:t>PA</a:t>
                </a:r>
              </a:p>
            </p:txBody>
          </p:sp>
        </p:grpSp>
        <p:sp>
          <p:nvSpPr>
            <p:cNvPr id="17512" name="Line 23"/>
            <p:cNvSpPr>
              <a:spLocks noChangeShapeType="1"/>
            </p:cNvSpPr>
            <p:nvPr/>
          </p:nvSpPr>
          <p:spPr bwMode="auto">
            <a:xfrm flipV="1">
              <a:off x="4752" y="1248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7513" name="Text Box 24"/>
            <p:cNvSpPr txBox="1">
              <a:spLocks noChangeArrowheads="1"/>
            </p:cNvSpPr>
            <p:nvPr/>
          </p:nvSpPr>
          <p:spPr bwMode="auto">
            <a:xfrm>
              <a:off x="4573" y="1056"/>
              <a:ext cx="3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ea typeface="ＭＳ Ｐゴシック" pitchFamily="34" charset="-128"/>
                </a:rPr>
                <a:t>Data</a:t>
              </a:r>
            </a:p>
          </p:txBody>
        </p:sp>
        <p:sp>
          <p:nvSpPr>
            <p:cNvPr id="17514" name="Line 25"/>
            <p:cNvSpPr>
              <a:spLocks noChangeShapeType="1"/>
            </p:cNvSpPr>
            <p:nvPr/>
          </p:nvSpPr>
          <p:spPr bwMode="auto">
            <a:xfrm>
              <a:off x="5056" y="1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5208" y="1504"/>
              <a:ext cx="264" cy="304"/>
              <a:chOff x="2096" y="2528"/>
              <a:chExt cx="264" cy="304"/>
            </a:xfrm>
          </p:grpSpPr>
          <p:sp>
            <p:nvSpPr>
              <p:cNvPr id="17516" name="Rectangle 27"/>
              <p:cNvSpPr>
                <a:spLocks noChangeArrowheads="1"/>
              </p:cNvSpPr>
              <p:nvPr/>
            </p:nvSpPr>
            <p:spPr bwMode="auto">
              <a:xfrm>
                <a:off x="2096" y="2528"/>
                <a:ext cx="264" cy="30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7517" name="Rectangle 28"/>
              <p:cNvSpPr>
                <a:spLocks noChangeArrowheads="1"/>
              </p:cNvSpPr>
              <p:nvPr/>
            </p:nvSpPr>
            <p:spPr bwMode="auto">
              <a:xfrm>
                <a:off x="2128" y="2568"/>
                <a:ext cx="72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7518" name="Rectangle 29"/>
              <p:cNvSpPr>
                <a:spLocks noChangeArrowheads="1"/>
              </p:cNvSpPr>
              <p:nvPr/>
            </p:nvSpPr>
            <p:spPr bwMode="auto">
              <a:xfrm>
                <a:off x="2216" y="2576"/>
                <a:ext cx="112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7519" name="Rectangle 30"/>
              <p:cNvSpPr>
                <a:spLocks noChangeArrowheads="1"/>
              </p:cNvSpPr>
              <p:nvPr/>
            </p:nvSpPr>
            <p:spPr bwMode="auto">
              <a:xfrm>
                <a:off x="2216" y="2664"/>
                <a:ext cx="112" cy="1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17416" name="Rectangle 3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400800" cy="990600"/>
          </a:xfrm>
        </p:spPr>
        <p:txBody>
          <a:bodyPr/>
          <a:lstStyle/>
          <a:p>
            <a:r>
              <a:rPr lang="en-US" sz="3600" dirty="0" smtClean="0"/>
              <a:t>In summary…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7162800" y="609600"/>
            <a:ext cx="1600200" cy="327025"/>
            <a:chOff x="144" y="3072"/>
            <a:chExt cx="1008" cy="206"/>
          </a:xfrm>
        </p:grpSpPr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144" y="3120"/>
            <a:ext cx="1008" cy="158"/>
          </p:xfrm>
          <a:graphic>
            <a:graphicData uri="http://schemas.openxmlformats.org/presentationml/2006/ole">
              <p:oleObj spid="_x0000_s726018" name="Photo Editor Photo" r:id="rId4" imgW="2752381" imgH="428798" progId="">
                <p:embed/>
              </p:oleObj>
            </a:graphicData>
          </a:graphic>
        </p:graphicFrame>
        <p:sp>
          <p:nvSpPr>
            <p:cNvPr id="17507" name="Line 35"/>
            <p:cNvSpPr>
              <a:spLocks noChangeShapeType="1"/>
            </p:cNvSpPr>
            <p:nvPr/>
          </p:nvSpPr>
          <p:spPr bwMode="auto">
            <a:xfrm flipV="1">
              <a:off x="1008" y="307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7418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9525" y="1825625"/>
            <a:ext cx="8032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66"/>
          <p:cNvSpPr txBox="1">
            <a:spLocks noChangeArrowheads="1"/>
          </p:cNvSpPr>
          <p:nvPr/>
        </p:nvSpPr>
        <p:spPr bwMode="auto">
          <a:xfrm>
            <a:off x="6175375" y="1524000"/>
            <a:ext cx="12160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ea typeface="ＭＳ Ｐゴシック" pitchFamily="34" charset="-128"/>
              </a:rPr>
              <a:t>TETRA mobile </a:t>
            </a:r>
          </a:p>
        </p:txBody>
      </p:sp>
      <p:sp>
        <p:nvSpPr>
          <p:cNvPr id="17421" name="Text Box 67"/>
          <p:cNvSpPr txBox="1">
            <a:spLocks noChangeArrowheads="1"/>
          </p:cNvSpPr>
          <p:nvPr/>
        </p:nvSpPr>
        <p:spPr bwMode="auto">
          <a:xfrm>
            <a:off x="2514600" y="21336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>
                <a:ea typeface="ＭＳ Ｐゴシック" pitchFamily="34" charset="-128"/>
              </a:rPr>
              <a:t>Voice, packet data, TEDS</a:t>
            </a:r>
          </a:p>
        </p:txBody>
      </p:sp>
      <p:sp>
        <p:nvSpPr>
          <p:cNvPr id="17423" name="Text Box 70"/>
          <p:cNvSpPr txBox="1">
            <a:spLocks noChangeArrowheads="1"/>
          </p:cNvSpPr>
          <p:nvPr/>
        </p:nvSpPr>
        <p:spPr bwMode="auto">
          <a:xfrm>
            <a:off x="152400" y="2438400"/>
            <a:ext cx="111918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dirty="0">
                <a:ea typeface="ＭＳ Ｐゴシック" pitchFamily="34" charset="-128"/>
              </a:rPr>
              <a:t>Application </a:t>
            </a:r>
            <a:r>
              <a:rPr lang="en-US" sz="1200" dirty="0" smtClean="0">
                <a:ea typeface="ＭＳ Ｐゴシック" pitchFamily="34" charset="-128"/>
              </a:rPr>
              <a:t>servers</a:t>
            </a:r>
            <a:endParaRPr lang="en-US" sz="1200" dirty="0">
              <a:ea typeface="ＭＳ Ｐゴシック" pitchFamily="34" charset="-128"/>
            </a:endParaRPr>
          </a:p>
        </p:txBody>
      </p:sp>
      <p:grpSp>
        <p:nvGrpSpPr>
          <p:cNvPr id="12" name="Group 122"/>
          <p:cNvGrpSpPr>
            <a:grpSpLocks/>
          </p:cNvGrpSpPr>
          <p:nvPr/>
        </p:nvGrpSpPr>
        <p:grpSpPr bwMode="auto">
          <a:xfrm>
            <a:off x="4491038" y="609600"/>
            <a:ext cx="1223963" cy="2354263"/>
            <a:chOff x="3597" y="144"/>
            <a:chExt cx="771" cy="1483"/>
          </a:xfrm>
        </p:grpSpPr>
        <p:pic>
          <p:nvPicPr>
            <p:cNvPr id="17475" name="Picture 123" descr="MTH850-full size no back ground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44" y="192"/>
              <a:ext cx="336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77" name="Text Box 125"/>
            <p:cNvSpPr txBox="1">
              <a:spLocks noChangeArrowheads="1"/>
            </p:cNvSpPr>
            <p:nvPr/>
          </p:nvSpPr>
          <p:spPr bwMode="auto">
            <a:xfrm>
              <a:off x="3597" y="1104"/>
              <a:ext cx="707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ea typeface="ＭＳ Ｐゴシック" pitchFamily="34" charset="-128"/>
                </a:rPr>
                <a:t>Handheld</a:t>
              </a:r>
            </a:p>
            <a:p>
              <a:pPr algn="ctr"/>
              <a:r>
                <a:rPr lang="en-US" sz="1200" dirty="0">
                  <a:ea typeface="ＭＳ Ｐゴシック" pitchFamily="34" charset="-128"/>
                </a:rPr>
                <a:t>Applications</a:t>
              </a:r>
            </a:p>
            <a:p>
              <a:pPr algn="ctr"/>
              <a:r>
                <a:rPr lang="en-US" sz="1200" dirty="0"/>
                <a:t>(e.g. WAP,</a:t>
              </a:r>
            </a:p>
            <a:p>
              <a:pPr algn="ctr"/>
              <a:r>
                <a:rPr lang="en-US" sz="1200" dirty="0"/>
                <a:t>d/base query)</a:t>
              </a:r>
            </a:p>
          </p:txBody>
        </p:sp>
        <p:sp>
          <p:nvSpPr>
            <p:cNvPr id="17478" name="Oval 126"/>
            <p:cNvSpPr>
              <a:spLocks noChangeArrowheads="1"/>
            </p:cNvSpPr>
            <p:nvPr/>
          </p:nvSpPr>
          <p:spPr bwMode="auto">
            <a:xfrm>
              <a:off x="4272" y="144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40" name="Oval 128"/>
          <p:cNvSpPr>
            <a:spLocks noChangeArrowheads="1"/>
          </p:cNvSpPr>
          <p:nvPr/>
        </p:nvSpPr>
        <p:spPr bwMode="auto">
          <a:xfrm>
            <a:off x="3200400" y="3657600"/>
            <a:ext cx="1524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1" name="Oval 129"/>
          <p:cNvSpPr>
            <a:spLocks noChangeArrowheads="1"/>
          </p:cNvSpPr>
          <p:nvPr/>
        </p:nvSpPr>
        <p:spPr bwMode="auto">
          <a:xfrm>
            <a:off x="4648200" y="5105400"/>
            <a:ext cx="1524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7445" name="Picture 133" descr="Sony%20RZ50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048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6" name="Line 134"/>
          <p:cNvSpPr>
            <a:spLocks noChangeShapeType="1"/>
          </p:cNvSpPr>
          <p:nvPr/>
        </p:nvSpPr>
        <p:spPr bwMode="auto">
          <a:xfrm flipH="1">
            <a:off x="74676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47" name="Line 135"/>
          <p:cNvSpPr>
            <a:spLocks noChangeShapeType="1"/>
          </p:cNvSpPr>
          <p:nvPr/>
        </p:nvSpPr>
        <p:spPr bwMode="auto">
          <a:xfrm>
            <a:off x="7467600" y="2971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48" name="Line 136"/>
          <p:cNvSpPr>
            <a:spLocks noChangeShapeType="1"/>
          </p:cNvSpPr>
          <p:nvPr/>
        </p:nvSpPr>
        <p:spPr bwMode="auto">
          <a:xfrm flipH="1">
            <a:off x="7010400" y="3581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50" name="Text Box 138"/>
          <p:cNvSpPr txBox="1">
            <a:spLocks noChangeArrowheads="1"/>
          </p:cNvSpPr>
          <p:nvPr/>
        </p:nvSpPr>
        <p:spPr bwMode="auto">
          <a:xfrm>
            <a:off x="7570788" y="3763963"/>
            <a:ext cx="14414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ea typeface="ＭＳ Ｐゴシック" pitchFamily="34" charset="-128"/>
              </a:rPr>
              <a:t>CCTV surveillance</a:t>
            </a:r>
          </a:p>
        </p:txBody>
      </p:sp>
      <p:sp>
        <p:nvSpPr>
          <p:cNvPr id="17464" name="Text Box 160"/>
          <p:cNvSpPr txBox="1">
            <a:spLocks noChangeArrowheads="1"/>
          </p:cNvSpPr>
          <p:nvPr/>
        </p:nvSpPr>
        <p:spPr bwMode="auto">
          <a:xfrm>
            <a:off x="4953000" y="3657600"/>
            <a:ext cx="114299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a typeface="ＭＳ Ｐゴシック" pitchFamily="34" charset="-128"/>
              </a:rPr>
              <a:t>Mobile computing devices </a:t>
            </a:r>
          </a:p>
        </p:txBody>
      </p:sp>
      <p:sp>
        <p:nvSpPr>
          <p:cNvPr id="17456" name="Oval 161"/>
          <p:cNvSpPr>
            <a:spLocks noChangeArrowheads="1"/>
          </p:cNvSpPr>
          <p:nvPr/>
        </p:nvSpPr>
        <p:spPr bwMode="auto">
          <a:xfrm>
            <a:off x="7848600" y="3124200"/>
            <a:ext cx="1524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7" name="Oval 162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Oval 163"/>
          <p:cNvSpPr>
            <a:spLocks noChangeArrowheads="1"/>
          </p:cNvSpPr>
          <p:nvPr/>
        </p:nvSpPr>
        <p:spPr bwMode="auto">
          <a:xfrm>
            <a:off x="609600" y="2286000"/>
            <a:ext cx="1524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7426" name="Picture 165" descr="samsung-70-lcd-tv-indi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3142"/>
          <a:stretch>
            <a:fillRect/>
          </a:stretch>
        </p:blipFill>
        <p:spPr bwMode="auto">
          <a:xfrm>
            <a:off x="7696200" y="4179888"/>
            <a:ext cx="114300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Line 166"/>
          <p:cNvSpPr>
            <a:spLocks noChangeShapeType="1"/>
          </p:cNvSpPr>
          <p:nvPr/>
        </p:nvSpPr>
        <p:spPr bwMode="auto">
          <a:xfrm flipH="1">
            <a:off x="7467600" y="4484688"/>
            <a:ext cx="22860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8" name="Text Box 167"/>
          <p:cNvSpPr txBox="1">
            <a:spLocks noChangeArrowheads="1"/>
          </p:cNvSpPr>
          <p:nvPr/>
        </p:nvSpPr>
        <p:spPr bwMode="auto">
          <a:xfrm>
            <a:off x="7561263" y="5029200"/>
            <a:ext cx="142716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ea typeface="ＭＳ Ｐゴシック" pitchFamily="34" charset="-128"/>
              </a:rPr>
              <a:t>PIDS or InfoMedia</a:t>
            </a:r>
          </a:p>
        </p:txBody>
      </p:sp>
      <p:sp>
        <p:nvSpPr>
          <p:cNvPr id="17432" name="Line 222"/>
          <p:cNvSpPr>
            <a:spLocks noChangeShapeType="1"/>
          </p:cNvSpPr>
          <p:nvPr/>
        </p:nvSpPr>
        <p:spPr bwMode="auto">
          <a:xfrm flipH="1">
            <a:off x="1219200" y="3008312"/>
            <a:ext cx="228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34" name="Oval 224"/>
          <p:cNvSpPr>
            <a:spLocks noChangeArrowheads="1"/>
          </p:cNvSpPr>
          <p:nvPr/>
        </p:nvSpPr>
        <p:spPr bwMode="auto">
          <a:xfrm>
            <a:off x="7467600" y="4267200"/>
            <a:ext cx="1524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5" name="Oval 225"/>
          <p:cNvSpPr>
            <a:spLocks noChangeArrowheads="1"/>
          </p:cNvSpPr>
          <p:nvPr/>
        </p:nvSpPr>
        <p:spPr bwMode="auto">
          <a:xfrm>
            <a:off x="762000" y="3541712"/>
            <a:ext cx="1524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7438" name="Picture 265" descr="MCj04348450000[1]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14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371600"/>
            <a:ext cx="1480182" cy="7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7" descr="Tri_radio AP"/>
          <p:cNvPicPr>
            <a:picLocks noChangeAspect="1" noChangeArrowheads="1"/>
          </p:cNvPicPr>
          <p:nvPr/>
        </p:nvPicPr>
        <p:blipFill>
          <a:blip r:embed="rId11"/>
          <a:srcRect l="7883" t="19803" r="4660" b="11241"/>
          <a:stretch>
            <a:fillRect/>
          </a:stretch>
        </p:blipFill>
        <p:spPr bwMode="auto">
          <a:xfrm>
            <a:off x="6248400" y="3200400"/>
            <a:ext cx="1066800" cy="56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Line 135"/>
          <p:cNvSpPr>
            <a:spLocks noChangeShapeType="1"/>
          </p:cNvSpPr>
          <p:nvPr/>
        </p:nvSpPr>
        <p:spPr bwMode="auto">
          <a:xfrm>
            <a:off x="7620000" y="2133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2" name="Line 136"/>
          <p:cNvSpPr>
            <a:spLocks noChangeShapeType="1"/>
          </p:cNvSpPr>
          <p:nvPr/>
        </p:nvSpPr>
        <p:spPr bwMode="auto">
          <a:xfrm flipH="1">
            <a:off x="74676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" name="Freeform 157"/>
          <p:cNvSpPr>
            <a:spLocks/>
          </p:cNvSpPr>
          <p:nvPr/>
        </p:nvSpPr>
        <p:spPr bwMode="auto">
          <a:xfrm rot="5400000" flipH="1">
            <a:off x="6153944" y="4133056"/>
            <a:ext cx="1101725" cy="303213"/>
          </a:xfrm>
          <a:custGeom>
            <a:avLst/>
            <a:gdLst>
              <a:gd name="T0" fmla="*/ 0 w 249"/>
              <a:gd name="T1" fmla="*/ 464061994 h 117"/>
              <a:gd name="T2" fmla="*/ 2147483647 w 249"/>
              <a:gd name="T3" fmla="*/ 95101050 h 117"/>
              <a:gd name="T4" fmla="*/ 2147483647 w 249"/>
              <a:gd name="T5" fmla="*/ 406181160 h 117"/>
              <a:gd name="T6" fmla="*/ 2147483647 w 249"/>
              <a:gd name="T7" fmla="*/ 0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249"/>
              <a:gd name="T13" fmla="*/ 0 h 117"/>
              <a:gd name="T14" fmla="*/ 249 w 249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" h="117">
                <a:moveTo>
                  <a:pt x="0" y="117"/>
                </a:moveTo>
                <a:cubicBezTo>
                  <a:pt x="57" y="71"/>
                  <a:pt x="114" y="26"/>
                  <a:pt x="132" y="24"/>
                </a:cubicBezTo>
                <a:cubicBezTo>
                  <a:pt x="150" y="22"/>
                  <a:pt x="90" y="106"/>
                  <a:pt x="109" y="102"/>
                </a:cubicBezTo>
                <a:cubicBezTo>
                  <a:pt x="128" y="98"/>
                  <a:pt x="224" y="17"/>
                  <a:pt x="24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134" name="Picture 3" descr="D:\02_Projects_1\_Asia_East\HongKong\00_Seminars\2012_AP_Rail\ipad-normal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05600" y="4724400"/>
            <a:ext cx="727911" cy="922020"/>
          </a:xfrm>
          <a:prstGeom prst="rect">
            <a:avLst/>
          </a:prstGeom>
          <a:noFill/>
        </p:spPr>
      </p:pic>
      <p:pic>
        <p:nvPicPr>
          <p:cNvPr id="135" name="Picture 4" descr="D:\02_Projects_1\_Asia_East\HongKong\00_Seminars\2012_AP_Rail\Spyder-Gallery-01.jpg"/>
          <p:cNvPicPr>
            <a:picLocks noChangeAspect="1" noChangeArrowheads="1"/>
          </p:cNvPicPr>
          <p:nvPr/>
        </p:nvPicPr>
        <p:blipFill>
          <a:blip r:embed="rId13"/>
          <a:srcRect l="17143" t="5393" r="17143" b="16158"/>
          <a:stretch>
            <a:fillRect/>
          </a:stretch>
        </p:blipFill>
        <p:spPr bwMode="auto">
          <a:xfrm>
            <a:off x="6270913" y="4953000"/>
            <a:ext cx="358487" cy="685800"/>
          </a:xfrm>
          <a:prstGeom prst="rect">
            <a:avLst/>
          </a:prstGeom>
          <a:noFill/>
        </p:spPr>
      </p:pic>
      <p:pic>
        <p:nvPicPr>
          <p:cNvPr id="136" name="Picture 41" descr="MC65_Numeric UIScreen_Front"/>
          <p:cNvPicPr>
            <a:picLocks noChangeAspect="1" noChangeArrowheads="1"/>
          </p:cNvPicPr>
          <p:nvPr/>
        </p:nvPicPr>
        <p:blipFill>
          <a:blip r:embed="rId14"/>
          <a:srcRect l="27565" t="12474" r="24962" b="13829"/>
          <a:stretch>
            <a:fillRect/>
          </a:stretch>
        </p:blipFill>
        <p:spPr bwMode="auto">
          <a:xfrm>
            <a:off x="4495800" y="3276600"/>
            <a:ext cx="533400" cy="110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" descr="D:\Profiles\grk783\Desktop\Nimbus\QBR Q1 2011\Image\Bezel_rugged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97797" y="4495800"/>
            <a:ext cx="14138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265" descr="MCj04348450000[1]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29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265" descr="MCj04348450000[1]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524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292" name="Picture 4" descr="D:\02_Projects_1\_Asia_East\HongKong\00_Seminars\2012_AP_Rail\Pix\400_F_33782668_ieV2VbVq97pmQpiSyPqBCZ6mjZ84Gzqp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267200"/>
            <a:ext cx="1295400" cy="1295400"/>
          </a:xfrm>
          <a:prstGeom prst="rect">
            <a:avLst/>
          </a:prstGeom>
          <a:noFill/>
        </p:spPr>
      </p:pic>
      <p:pic>
        <p:nvPicPr>
          <p:cNvPr id="524293" name="Picture 5" descr="D:\02_Projects_1\_Asia_East\HongKong\00_Seminars\2012_AP_Rail\Pix\intrane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3088" y="2971800"/>
            <a:ext cx="1027112" cy="1027112"/>
          </a:xfrm>
          <a:prstGeom prst="rect">
            <a:avLst/>
          </a:prstGeom>
          <a:noFill/>
        </p:spPr>
      </p:pic>
      <p:sp>
        <p:nvSpPr>
          <p:cNvPr id="150" name="Text Box 70"/>
          <p:cNvSpPr txBox="1">
            <a:spLocks noChangeArrowheads="1"/>
          </p:cNvSpPr>
          <p:nvPr/>
        </p:nvSpPr>
        <p:spPr bwMode="auto">
          <a:xfrm>
            <a:off x="457200" y="3950513"/>
            <a:ext cx="1119188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ea typeface="ＭＳ Ｐゴシック" pitchFamily="34" charset="-128"/>
              </a:rPr>
              <a:t>Intranet</a:t>
            </a:r>
            <a:endParaRPr lang="en-US" sz="1200" dirty="0">
              <a:ea typeface="ＭＳ Ｐゴシック" pitchFamily="34" charset="-128"/>
            </a:endParaRPr>
          </a:p>
        </p:txBody>
      </p:sp>
      <p:sp>
        <p:nvSpPr>
          <p:cNvPr id="176" name="Text Box 160"/>
          <p:cNvSpPr txBox="1">
            <a:spLocks noChangeArrowheads="1"/>
          </p:cNvSpPr>
          <p:nvPr/>
        </p:nvSpPr>
        <p:spPr bwMode="auto">
          <a:xfrm>
            <a:off x="4663792" y="5791200"/>
            <a:ext cx="892745" cy="276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ea typeface="ＭＳ Ｐゴシック" pitchFamily="34" charset="-128"/>
              </a:rPr>
              <a:t>Trackside</a:t>
            </a:r>
            <a:endParaRPr lang="en-US" sz="1200" b="1" dirty="0">
              <a:ea typeface="ＭＳ Ｐゴシック" pitchFamily="34" charset="-128"/>
            </a:endParaRPr>
          </a:p>
        </p:txBody>
      </p:sp>
      <p:sp>
        <p:nvSpPr>
          <p:cNvPr id="177" name="Text Box 160"/>
          <p:cNvSpPr txBox="1">
            <a:spLocks noChangeArrowheads="1"/>
          </p:cNvSpPr>
          <p:nvPr/>
        </p:nvSpPr>
        <p:spPr bwMode="auto">
          <a:xfrm>
            <a:off x="7347319" y="5819001"/>
            <a:ext cx="980910" cy="276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err="1" smtClean="0">
                <a:ea typeface="ＭＳ Ｐゴシック" pitchFamily="34" charset="-128"/>
              </a:rPr>
              <a:t>Trainborne</a:t>
            </a:r>
            <a:endParaRPr lang="en-US" sz="1200" b="1" dirty="0">
              <a:ea typeface="ＭＳ Ｐゴシック" pitchFamily="34" charset="-128"/>
            </a:endParaRPr>
          </a:p>
        </p:txBody>
      </p:sp>
      <p:pic>
        <p:nvPicPr>
          <p:cNvPr id="170" name="Picture 169" descr="D:\zzz_Temp\Logo\LTE-Logo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191000"/>
            <a:ext cx="1349568" cy="12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2" descr="D:\zzz_Temp\wifi-certified-logo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971800"/>
            <a:ext cx="2057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Text Box 160"/>
          <p:cNvSpPr txBox="1">
            <a:spLocks noChangeArrowheads="1"/>
          </p:cNvSpPr>
          <p:nvPr/>
        </p:nvSpPr>
        <p:spPr bwMode="auto">
          <a:xfrm>
            <a:off x="2133600" y="5791200"/>
            <a:ext cx="1856855" cy="276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ea typeface="ＭＳ Ｐゴシック" pitchFamily="34" charset="-128"/>
              </a:rPr>
              <a:t>Wireless infrastructure</a:t>
            </a:r>
            <a:endParaRPr lang="en-US" sz="1200" b="1" dirty="0">
              <a:ea typeface="ＭＳ Ｐゴシック" pitchFamily="34" charset="-128"/>
            </a:endParaRPr>
          </a:p>
        </p:txBody>
      </p:sp>
      <p:sp>
        <p:nvSpPr>
          <p:cNvPr id="181" name="Text Box 160"/>
          <p:cNvSpPr txBox="1">
            <a:spLocks noChangeArrowheads="1"/>
          </p:cNvSpPr>
          <p:nvPr/>
        </p:nvSpPr>
        <p:spPr bwMode="auto">
          <a:xfrm>
            <a:off x="197416" y="5791200"/>
            <a:ext cx="1766830" cy="276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ea typeface="ＭＳ Ｐゴシック" pitchFamily="34" charset="-128"/>
              </a:rPr>
              <a:t>Backend applications</a:t>
            </a:r>
            <a:endParaRPr lang="en-US" sz="1200" b="1" dirty="0">
              <a:ea typeface="ＭＳ Ｐゴシック" pitchFamily="34" charset="-128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990600" y="6299887"/>
            <a:ext cx="7162800" cy="481913"/>
            <a:chOff x="304800" y="6299887"/>
            <a:chExt cx="7162800" cy="481913"/>
          </a:xfrm>
        </p:grpSpPr>
        <p:sp>
          <p:nvSpPr>
            <p:cNvPr id="182" name="Rectangle 181"/>
            <p:cNvSpPr/>
            <p:nvPr/>
          </p:nvSpPr>
          <p:spPr>
            <a:xfrm>
              <a:off x="6172200" y="6304006"/>
              <a:ext cx="1295400" cy="477794"/>
            </a:xfrm>
            <a:prstGeom prst="rect">
              <a:avLst/>
            </a:prstGeom>
            <a:solidFill>
              <a:srgbClr val="0066CC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Experience</a:t>
              </a:r>
              <a:endParaRPr lang="en-GB" sz="1200" dirty="0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304800" y="6304006"/>
              <a:ext cx="2667000" cy="477794"/>
              <a:chOff x="304800" y="6304006"/>
              <a:chExt cx="2667000" cy="477794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304800" y="6304006"/>
                <a:ext cx="1219200" cy="444843"/>
              </a:xfrm>
              <a:prstGeom prst="rect">
                <a:avLst/>
              </a:prstGeom>
              <a:solidFill>
                <a:srgbClr val="0066CC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Efficiency</a:t>
                </a:r>
                <a:endParaRPr lang="en-GB" sz="1200" dirty="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676400" y="6304006"/>
                <a:ext cx="1295400" cy="477794"/>
              </a:xfrm>
              <a:prstGeom prst="rect">
                <a:avLst/>
              </a:prstGeom>
              <a:solidFill>
                <a:srgbClr val="0066CC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Life cycle</a:t>
                </a:r>
                <a:endParaRPr lang="en-GB" sz="12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00400" y="6299887"/>
              <a:ext cx="2743200" cy="465438"/>
              <a:chOff x="3200400" y="6299887"/>
              <a:chExt cx="2743200" cy="465438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3200400" y="6299887"/>
                <a:ext cx="1295400" cy="461319"/>
              </a:xfrm>
              <a:prstGeom prst="rect">
                <a:avLst/>
              </a:prstGeom>
              <a:solidFill>
                <a:srgbClr val="0066CC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Safety</a:t>
                </a:r>
                <a:endParaRPr lang="en-GB" sz="1200" dirty="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648200" y="6304006"/>
                <a:ext cx="1295400" cy="461319"/>
              </a:xfrm>
              <a:prstGeom prst="rect">
                <a:avLst/>
              </a:prstGeom>
              <a:solidFill>
                <a:srgbClr val="0066CC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Security</a:t>
                </a:r>
                <a:endParaRPr lang="en-GB" sz="1200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ndSlide_ThisIsOutMoment.jpg"/>
          <p:cNvPicPr>
            <a:picLocks noChangeAspect="1"/>
          </p:cNvPicPr>
          <p:nvPr/>
        </p:nvPicPr>
        <p:blipFill>
          <a:blip r:embed="rId3"/>
          <a:srcRect t="87407"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63BE"/>
              </a:solidFill>
            </a:endParaRPr>
          </a:p>
        </p:txBody>
      </p:sp>
      <p:pic>
        <p:nvPicPr>
          <p:cNvPr id="30724" name="Picture 2" descr="EndSlide_ThankYou-01.png"/>
          <p:cNvPicPr>
            <a:picLocks noChangeAspect="1"/>
          </p:cNvPicPr>
          <p:nvPr/>
        </p:nvPicPr>
        <p:blipFill>
          <a:blip r:embed="rId4"/>
          <a:srcRect r="32222" b="48334"/>
          <a:stretch>
            <a:fillRect/>
          </a:stretch>
        </p:blipFill>
        <p:spPr bwMode="auto">
          <a:xfrm>
            <a:off x="0" y="0"/>
            <a:ext cx="6197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76200"/>
            <a:ext cx="8664575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Wireless technologies today…</a:t>
            </a:r>
            <a:endParaRPr lang="en-GB" sz="3600" dirty="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8831" y="5678269"/>
            <a:ext cx="4083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2"/>
                </a:solidFill>
              </a:rPr>
              <a:t>and </a:t>
            </a:r>
            <a:r>
              <a:rPr lang="en-US" sz="3600" b="1" i="1" dirty="0">
                <a:solidFill>
                  <a:schemeClr val="accent2"/>
                </a:solidFill>
              </a:rPr>
              <a:t>much </a:t>
            </a:r>
            <a:r>
              <a:rPr lang="en-US" sz="3600" b="1" i="1" dirty="0" smtClean="0">
                <a:solidFill>
                  <a:schemeClr val="accent2"/>
                </a:solidFill>
              </a:rPr>
              <a:t>more…</a:t>
            </a:r>
            <a:endParaRPr lang="en-GB" sz="3600" b="1" i="1" dirty="0">
              <a:solidFill>
                <a:schemeClr val="accent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977840"/>
            <a:ext cx="3949700" cy="3975160"/>
            <a:chOff x="228600" y="977840"/>
            <a:chExt cx="3949700" cy="3975160"/>
          </a:xfrm>
        </p:grpSpPr>
        <p:pic>
          <p:nvPicPr>
            <p:cNvPr id="6148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981200"/>
              <a:ext cx="2133600" cy="113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14" descr="p25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200" y="1905000"/>
              <a:ext cx="18161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6" descr="D:\zzz_Temp\Logo\gsm.jpg"/>
            <p:cNvPicPr>
              <a:picLocks noChangeAspect="1" noChangeArrowheads="1"/>
            </p:cNvPicPr>
            <p:nvPr/>
          </p:nvPicPr>
          <p:blipFill>
            <a:blip r:embed="rId4"/>
            <a:srcRect t="10345" b="13792"/>
            <a:stretch>
              <a:fillRect/>
            </a:stretch>
          </p:blipFill>
          <p:spPr bwMode="auto">
            <a:xfrm>
              <a:off x="1143000" y="3276600"/>
              <a:ext cx="22098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371600" y="977840"/>
              <a:ext cx="19069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latin typeface="Arial Black" pitchFamily="34" charset="0"/>
                </a:rPr>
                <a:t>Narrowband</a:t>
              </a:r>
              <a:endParaRPr lang="en-GB" sz="2000" b="1" u="sng" dirty="0">
                <a:latin typeface="Arial Black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24852" y="977840"/>
            <a:ext cx="3480948" cy="5575360"/>
            <a:chOff x="4824852" y="977840"/>
            <a:chExt cx="3480948" cy="5575360"/>
          </a:xfrm>
        </p:grpSpPr>
        <p:pic>
          <p:nvPicPr>
            <p:cNvPr id="6147" name="Picture 2" descr="D:\zzz_Temp\wifi-certified-log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5219700"/>
              <a:ext cx="32004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3" descr="D:\zzz_Temp\Logo\LTE-Log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05575" y="3124201"/>
              <a:ext cx="1800225" cy="164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4" descr="D:\zzz_Temp\Logo\wimax-logo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85689" y="1454150"/>
              <a:ext cx="1643912" cy="174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8" descr="D:\zzz_Temp\Logo\UMTSForum_logo_web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67105" y="2749550"/>
              <a:ext cx="1205095" cy="198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0" descr="D:\zzz_Temp\Logo\siteon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24852" y="1489075"/>
              <a:ext cx="1347347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876800" y="977840"/>
              <a:ext cx="33190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latin typeface="Arial Black" pitchFamily="34" charset="0"/>
                </a:rPr>
                <a:t>Wideband / Broadband</a:t>
              </a:r>
              <a:endParaRPr lang="en-GB" sz="2000" b="1" u="sng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133600"/>
            <a:ext cx="5257800" cy="838200"/>
          </a:xfrm>
          <a:prstGeom prst="rect">
            <a:avLst/>
          </a:prstGeom>
          <a:solidFill>
            <a:srgbClr val="CCFF66"/>
          </a:solidFill>
          <a:ln>
            <a:solidFill>
              <a:schemeClr val="bg2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711200"/>
            <a:ext cx="43195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Agenda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1950" y="1600200"/>
            <a:ext cx="52006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kern="0" dirty="0" smtClean="0">
                <a:latin typeface="+mn-lt"/>
                <a:cs typeface="ＭＳ Ｐゴシック" charset="-128"/>
              </a:rPr>
              <a:t>Wireless communication today</a:t>
            </a:r>
            <a:endParaRPr lang="en-US" sz="2400" b="1" kern="0" dirty="0">
              <a:latin typeface="+mn-lt"/>
              <a:cs typeface="ＭＳ Ｐゴシック" charset="-128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kern="0" dirty="0" smtClean="0">
                <a:latin typeface="+mn-lt"/>
                <a:cs typeface="ＭＳ Ｐゴシック" charset="-128"/>
              </a:rPr>
              <a:t>Wireless technologies - narrowband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b="1" kern="0" dirty="0" smtClean="0">
                <a:cs typeface="ＭＳ Ｐゴシック" charset="-128"/>
              </a:rPr>
              <a:t>Wireless technologies - broadband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en-US" sz="2400" b="1" kern="0" dirty="0">
              <a:latin typeface="+mn-lt"/>
              <a:cs typeface="ＭＳ Ｐゴシック" charset="-128"/>
            </a:endParaRPr>
          </a:p>
        </p:txBody>
      </p:sp>
      <p:pic>
        <p:nvPicPr>
          <p:cNvPr id="8" name="Picture 2" descr="D:\Profiles\c22577\My Documents\My Pictures\trains\untitled-1.bmp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76200"/>
            <a:ext cx="8664575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Wireless technologies today…</a:t>
            </a:r>
            <a:endParaRPr lang="en-GB" sz="3600" dirty="0" smtClean="0"/>
          </a:p>
        </p:txBody>
      </p:sp>
      <p:grpSp>
        <p:nvGrpSpPr>
          <p:cNvPr id="2" name="Group 13"/>
          <p:cNvGrpSpPr/>
          <p:nvPr/>
        </p:nvGrpSpPr>
        <p:grpSpPr>
          <a:xfrm>
            <a:off x="228600" y="977840"/>
            <a:ext cx="3949700" cy="3975160"/>
            <a:chOff x="228600" y="977840"/>
            <a:chExt cx="3949700" cy="3975160"/>
          </a:xfrm>
        </p:grpSpPr>
        <p:pic>
          <p:nvPicPr>
            <p:cNvPr id="6148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981200"/>
              <a:ext cx="2133600" cy="113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14" descr="p25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200" y="1905000"/>
              <a:ext cx="18161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6" descr="D:\zzz_Temp\Logo\gsm.jpg"/>
            <p:cNvPicPr>
              <a:picLocks noChangeAspect="1" noChangeArrowheads="1"/>
            </p:cNvPicPr>
            <p:nvPr/>
          </p:nvPicPr>
          <p:blipFill>
            <a:blip r:embed="rId4"/>
            <a:srcRect t="10345" b="13792"/>
            <a:stretch>
              <a:fillRect/>
            </a:stretch>
          </p:blipFill>
          <p:spPr bwMode="auto">
            <a:xfrm>
              <a:off x="1143000" y="3276600"/>
              <a:ext cx="22098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371600" y="977840"/>
              <a:ext cx="19069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latin typeface="Arial Black" pitchFamily="34" charset="0"/>
                </a:rPr>
                <a:t>Narrowband</a:t>
              </a:r>
              <a:endParaRPr lang="en-GB" sz="2000" b="1" u="sng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66688"/>
            <a:ext cx="4267200" cy="747712"/>
          </a:xfrm>
          <a:noFill/>
        </p:spPr>
        <p:txBody>
          <a:bodyPr/>
          <a:lstStyle/>
          <a:p>
            <a:pPr eaLnBrk="1" hangingPunct="1"/>
            <a:r>
              <a:rPr lang="en-US" sz="3200" dirty="0" smtClean="0"/>
              <a:t>TETRA </a:t>
            </a:r>
            <a:endParaRPr lang="en-US" sz="3200" b="0" i="0" dirty="0" smtClean="0"/>
          </a:p>
        </p:txBody>
      </p:sp>
      <p:grpSp>
        <p:nvGrpSpPr>
          <p:cNvPr id="2" name="Group 39"/>
          <p:cNvGrpSpPr/>
          <p:nvPr/>
        </p:nvGrpSpPr>
        <p:grpSpPr>
          <a:xfrm>
            <a:off x="228600" y="914400"/>
            <a:ext cx="4244975" cy="2239963"/>
            <a:chOff x="4662488" y="914400"/>
            <a:chExt cx="4244975" cy="2239963"/>
          </a:xfrm>
        </p:grpSpPr>
        <p:sp>
          <p:nvSpPr>
            <p:cNvPr id="89" name="Rectangle 4"/>
            <p:cNvSpPr>
              <a:spLocks noChangeArrowheads="1"/>
            </p:cNvSpPr>
            <p:nvPr/>
          </p:nvSpPr>
          <p:spPr bwMode="auto">
            <a:xfrm>
              <a:off x="4662488" y="1468438"/>
              <a:ext cx="4244975" cy="1685925"/>
            </a:xfrm>
            <a:prstGeom prst="rect">
              <a:avLst/>
            </a:prstGeom>
            <a:solidFill>
              <a:srgbClr val="455560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4662488" y="914400"/>
              <a:ext cx="4244975" cy="523875"/>
            </a:xfrm>
            <a:prstGeom prst="rect">
              <a:avLst/>
            </a:prstGeom>
            <a:solidFill>
              <a:srgbClr val="45556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Text Box 9"/>
            <p:cNvSpPr txBox="1">
              <a:spLocks noChangeArrowheads="1"/>
            </p:cNvSpPr>
            <p:nvPr/>
          </p:nvSpPr>
          <p:spPr bwMode="auto">
            <a:xfrm>
              <a:off x="4816475" y="1019175"/>
              <a:ext cx="3965575" cy="2022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The Standard</a:t>
              </a:r>
            </a:p>
            <a:p>
              <a:pPr marL="6350" lvl="1">
                <a:spcBef>
                  <a:spcPct val="95000"/>
                </a:spcBef>
                <a:buClr>
                  <a:srgbClr val="333333"/>
                </a:buClr>
                <a:buSzPct val="90000"/>
                <a:buFont typeface="Wingdings 2" pitchFamily="18" charset="2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Developed by ETSI </a:t>
              </a:r>
            </a:p>
            <a:p>
              <a:pPr marL="6350" lvl="1">
                <a:spcBef>
                  <a:spcPct val="60000"/>
                </a:spcBef>
                <a:buClr>
                  <a:srgbClr val="333333"/>
                </a:buClr>
                <a:buSzPct val="90000"/>
                <a:buFont typeface="Wingdings 2" pitchFamily="18" charset="2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Open digital standard</a:t>
              </a:r>
            </a:p>
            <a:p>
              <a:pPr marL="6350" lvl="1">
                <a:spcBef>
                  <a:spcPct val="60000"/>
                </a:spcBef>
                <a:buClr>
                  <a:srgbClr val="333333"/>
                </a:buClr>
                <a:buSzPct val="90000"/>
                <a:buFont typeface="Wingdings 2" pitchFamily="18" charset="2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TETRA feature set for mission critical users</a:t>
              </a:r>
            </a:p>
            <a:p>
              <a:pPr marL="6350" lvl="1">
                <a:spcBef>
                  <a:spcPct val="60000"/>
                </a:spcBef>
                <a:buClr>
                  <a:srgbClr val="333333"/>
                </a:buClr>
                <a:buSzPct val="90000"/>
                <a:buFont typeface="Wingdings 2" pitchFamily="18" charset="2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Spectrum efficiency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66672" y="3352800"/>
            <a:ext cx="3976728" cy="3276600"/>
            <a:chOff x="4876800" y="609600"/>
            <a:chExt cx="3606800" cy="2971800"/>
          </a:xfrm>
        </p:grpSpPr>
        <p:pic>
          <p:nvPicPr>
            <p:cNvPr id="26" name="Picture 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0" y="914400"/>
              <a:ext cx="34544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4876800" y="2743200"/>
              <a:ext cx="990600" cy="533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Rectangle 2"/>
            <p:cNvSpPr txBox="1">
              <a:spLocks noChangeArrowheads="1"/>
            </p:cNvSpPr>
            <p:nvPr/>
          </p:nvSpPr>
          <p:spPr bwMode="auto">
            <a:xfrm>
              <a:off x="5029200" y="609600"/>
              <a:ext cx="3406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200" b="1" i="1" kern="0" dirty="0">
                  <a:latin typeface="+mj-lt"/>
                  <a:ea typeface="+mj-ea"/>
                  <a:cs typeface="+mj-cs"/>
                </a:rPr>
                <a:t>&gt; 2k contracts across 114 countries</a:t>
              </a:r>
              <a:endParaRPr lang="en-SG" sz="1000" b="1" i="1" kern="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9" name="Rectangle 2"/>
            <p:cNvSpPr txBox="1">
              <a:spLocks noChangeArrowheads="1"/>
            </p:cNvSpPr>
            <p:nvPr/>
          </p:nvSpPr>
          <p:spPr bwMode="auto">
            <a:xfrm>
              <a:off x="4876800" y="3276600"/>
              <a:ext cx="1295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000" b="1" kern="0" dirty="0">
                  <a:latin typeface="+mj-lt"/>
                  <a:ea typeface="+mj-ea"/>
                  <a:cs typeface="+mj-cs"/>
                </a:rPr>
                <a:t>Source: TWC2010</a:t>
              </a:r>
              <a:endParaRPr lang="en-SG" sz="700" b="1" kern="0" dirty="0"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4572000" y="1447800"/>
            <a:ext cx="4419600" cy="4724399"/>
            <a:chOff x="152400" y="1295400"/>
            <a:chExt cx="4419600" cy="4724399"/>
          </a:xfrm>
        </p:grpSpPr>
        <p:sp>
          <p:nvSpPr>
            <p:cNvPr id="37" name="Oval 36"/>
            <p:cNvSpPr/>
            <p:nvPr/>
          </p:nvSpPr>
          <p:spPr>
            <a:xfrm>
              <a:off x="574677" y="1905000"/>
              <a:ext cx="3578223" cy="3505200"/>
            </a:xfrm>
            <a:prstGeom prst="ellipse">
              <a:avLst/>
            </a:prstGeom>
            <a:noFill/>
            <a:ln w="127000">
              <a:solidFill>
                <a:srgbClr val="0063BE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pic>
          <p:nvPicPr>
            <p:cNvPr id="30" name="Picture 3" descr="MTH850-full size no back ground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0360" y="2514600"/>
              <a:ext cx="816840" cy="214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Oval 30"/>
            <p:cNvSpPr/>
            <p:nvPr/>
          </p:nvSpPr>
          <p:spPr>
            <a:xfrm>
              <a:off x="811214" y="1295400"/>
              <a:ext cx="1322386" cy="129539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0">
              <a:solidFill>
                <a:srgbClr val="0063BE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Dispatch service</a:t>
              </a:r>
              <a:endParaRPr lang="en-US" sz="1200" b="1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52400" y="3048000"/>
              <a:ext cx="1322386" cy="129539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0">
              <a:solidFill>
                <a:srgbClr val="0063BE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Telephone inter-connect</a:t>
              </a:r>
              <a:endParaRPr lang="en-US" sz="1100" b="1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811214" y="4724400"/>
              <a:ext cx="1322386" cy="129539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0">
              <a:solidFill>
                <a:srgbClr val="0063BE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Advanced features</a:t>
              </a:r>
              <a:endParaRPr lang="en-US" sz="1200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590800" y="1295401"/>
              <a:ext cx="1322386" cy="129539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0">
              <a:solidFill>
                <a:srgbClr val="0063BE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Security</a:t>
              </a:r>
              <a:endParaRPr lang="en-US" sz="1200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249614" y="3048000"/>
              <a:ext cx="1322386" cy="129539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0">
              <a:solidFill>
                <a:srgbClr val="0063BE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Safety</a:t>
              </a:r>
              <a:endParaRPr lang="en-US" sz="1200" b="1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590800" y="4724400"/>
              <a:ext cx="1322386" cy="129539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0">
              <a:solidFill>
                <a:srgbClr val="0063BE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Data</a:t>
              </a:r>
              <a:endParaRPr lang="en-US" sz="1200" b="1" dirty="0"/>
            </a:p>
          </p:txBody>
        </p:sp>
      </p:grpSp>
      <p:pic>
        <p:nvPicPr>
          <p:cNvPr id="39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28600"/>
            <a:ext cx="17732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SG" smtClean="0"/>
          </a:p>
        </p:txBody>
      </p:sp>
      <p:grpSp>
        <p:nvGrpSpPr>
          <p:cNvPr id="2" name="Group 28"/>
          <p:cNvGrpSpPr/>
          <p:nvPr/>
        </p:nvGrpSpPr>
        <p:grpSpPr>
          <a:xfrm>
            <a:off x="685800" y="338138"/>
            <a:ext cx="7620000" cy="5681662"/>
            <a:chOff x="762000" y="261938"/>
            <a:chExt cx="7620000" cy="5681662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/>
            <a:srcRect l="1703" t="2269" r="1277" b="1277"/>
            <a:stretch>
              <a:fillRect/>
            </a:stretch>
          </p:blipFill>
          <p:spPr bwMode="auto">
            <a:xfrm>
              <a:off x="762000" y="261938"/>
              <a:ext cx="7620000" cy="568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5486400" y="2967335"/>
              <a:ext cx="15023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28.8kbit/s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5400" y="4953000"/>
              <a:ext cx="579678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Air Interface and End-to-End Encryption  </a:t>
              </a:r>
              <a:endParaRPr lang="en-US" sz="2400" dirty="0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791200" y="1524000"/>
            <a:ext cx="3200400" cy="1133475"/>
            <a:chOff x="1152" y="2688"/>
            <a:chExt cx="3652" cy="1295"/>
          </a:xfrm>
        </p:grpSpPr>
        <p:sp>
          <p:nvSpPr>
            <p:cNvPr id="1276933" name="Rectangle 5"/>
            <p:cNvSpPr>
              <a:spLocks noChangeArrowheads="1"/>
            </p:cNvSpPr>
            <p:nvPr/>
          </p:nvSpPr>
          <p:spPr bwMode="auto">
            <a:xfrm>
              <a:off x="1152" y="2688"/>
              <a:ext cx="3605" cy="129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1208" y="2735"/>
              <a:ext cx="911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8900" tIns="44450" rIns="88900" bIns="44450">
              <a:spAutoFit/>
            </a:bodyPr>
            <a:lstStyle/>
            <a:p>
              <a:pPr defTabSz="884238">
                <a:lnSpc>
                  <a:spcPct val="90000"/>
                </a:lnSpc>
                <a:spcBef>
                  <a:spcPct val="50000"/>
                </a:spcBef>
              </a:pPr>
              <a:r>
                <a:rPr lang="en-US" sz="800"/>
                <a:t>Frequency.</a:t>
              </a: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1208" y="3277"/>
              <a:ext cx="622" cy="3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8900" tIns="44450" rIns="88900" bIns="44450">
              <a:spAutoFit/>
            </a:bodyPr>
            <a:lstStyle/>
            <a:p>
              <a:pPr defTabSz="884238">
                <a:lnSpc>
                  <a:spcPct val="85000"/>
                </a:lnSpc>
              </a:pPr>
              <a:r>
                <a:rPr lang="en-US" sz="800"/>
                <a:t>25 kHz</a:t>
              </a:r>
            </a:p>
            <a:p>
              <a:pPr defTabSz="884238">
                <a:lnSpc>
                  <a:spcPct val="85000"/>
                </a:lnSpc>
              </a:pPr>
              <a:r>
                <a:rPr lang="en-US" sz="800"/>
                <a:t>channel</a:t>
              </a: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4047" y="2730"/>
              <a:ext cx="665" cy="2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8900" tIns="44450" rIns="88900" bIns="44450">
              <a:spAutoFit/>
            </a:bodyPr>
            <a:lstStyle/>
            <a:p>
              <a:pPr defTabSz="884238"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 b="1"/>
                <a:t>TDMA</a:t>
              </a:r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>
              <a:off x="1981" y="3792"/>
              <a:ext cx="25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1958" y="2801"/>
              <a:ext cx="0" cy="9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4338" y="3548"/>
              <a:ext cx="466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8900" tIns="44450" rIns="88900" bIns="44450">
              <a:spAutoFit/>
            </a:bodyPr>
            <a:lstStyle/>
            <a:p>
              <a:pPr defTabSz="884238">
                <a:lnSpc>
                  <a:spcPct val="90000"/>
                </a:lnSpc>
                <a:spcBef>
                  <a:spcPct val="50000"/>
                </a:spcBef>
              </a:pPr>
              <a:r>
                <a:rPr lang="en-US" sz="800"/>
                <a:t>Time</a:t>
              </a: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852" y="3019"/>
              <a:ext cx="57" cy="769"/>
              <a:chOff x="1904" y="2749"/>
              <a:chExt cx="62" cy="769"/>
            </a:xfrm>
          </p:grpSpPr>
          <p:sp>
            <p:nvSpPr>
              <p:cNvPr id="33813" name="Line 13"/>
              <p:cNvSpPr>
                <a:spLocks noChangeShapeType="1"/>
              </p:cNvSpPr>
              <p:nvPr/>
            </p:nvSpPr>
            <p:spPr bwMode="auto">
              <a:xfrm>
                <a:off x="1934" y="2790"/>
                <a:ext cx="0" cy="31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4" name="Line 14"/>
              <p:cNvSpPr>
                <a:spLocks noChangeShapeType="1"/>
              </p:cNvSpPr>
              <p:nvPr/>
            </p:nvSpPr>
            <p:spPr bwMode="auto">
              <a:xfrm flipV="1">
                <a:off x="1933" y="2749"/>
                <a:ext cx="30" cy="4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5" name="Line 15"/>
              <p:cNvSpPr>
                <a:spLocks noChangeShapeType="1"/>
              </p:cNvSpPr>
              <p:nvPr/>
            </p:nvSpPr>
            <p:spPr bwMode="auto">
              <a:xfrm flipV="1">
                <a:off x="1904" y="3102"/>
                <a:ext cx="29" cy="4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6" name="Line 16"/>
              <p:cNvSpPr>
                <a:spLocks noChangeShapeType="1"/>
              </p:cNvSpPr>
              <p:nvPr/>
            </p:nvSpPr>
            <p:spPr bwMode="auto">
              <a:xfrm>
                <a:off x="1904" y="3140"/>
                <a:ext cx="29" cy="2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7" name="Line 17"/>
              <p:cNvSpPr>
                <a:spLocks noChangeShapeType="1"/>
              </p:cNvSpPr>
              <p:nvPr/>
            </p:nvSpPr>
            <p:spPr bwMode="auto">
              <a:xfrm>
                <a:off x="1937" y="3170"/>
                <a:ext cx="0" cy="3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8" name="Line 18"/>
              <p:cNvSpPr>
                <a:spLocks noChangeShapeType="1"/>
              </p:cNvSpPr>
              <p:nvPr/>
            </p:nvSpPr>
            <p:spPr bwMode="auto">
              <a:xfrm>
                <a:off x="1936" y="3491"/>
                <a:ext cx="30" cy="2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05" name="Rectangle 19"/>
            <p:cNvSpPr>
              <a:spLocks noChangeArrowheads="1"/>
            </p:cNvSpPr>
            <p:nvPr/>
          </p:nvSpPr>
          <p:spPr bwMode="auto">
            <a:xfrm>
              <a:off x="1968" y="3024"/>
              <a:ext cx="240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1</a:t>
              </a:r>
            </a:p>
          </p:txBody>
        </p:sp>
        <p:sp>
          <p:nvSpPr>
            <p:cNvPr id="33806" name="Rectangle 20"/>
            <p:cNvSpPr>
              <a:spLocks noChangeArrowheads="1"/>
            </p:cNvSpPr>
            <p:nvPr/>
          </p:nvSpPr>
          <p:spPr bwMode="auto">
            <a:xfrm>
              <a:off x="2208" y="3024"/>
              <a:ext cx="240" cy="7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2</a:t>
              </a:r>
            </a:p>
          </p:txBody>
        </p:sp>
        <p:sp>
          <p:nvSpPr>
            <p:cNvPr id="33807" name="Rectangle 21"/>
            <p:cNvSpPr>
              <a:spLocks noChangeArrowheads="1"/>
            </p:cNvSpPr>
            <p:nvPr/>
          </p:nvSpPr>
          <p:spPr bwMode="auto">
            <a:xfrm>
              <a:off x="2448" y="3024"/>
              <a:ext cx="240" cy="768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3</a:t>
              </a:r>
            </a:p>
          </p:txBody>
        </p:sp>
        <p:sp>
          <p:nvSpPr>
            <p:cNvPr id="33808" name="Rectangle 22"/>
            <p:cNvSpPr>
              <a:spLocks noChangeArrowheads="1"/>
            </p:cNvSpPr>
            <p:nvPr/>
          </p:nvSpPr>
          <p:spPr bwMode="auto">
            <a:xfrm>
              <a:off x="2688" y="3024"/>
              <a:ext cx="240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4</a:t>
              </a:r>
            </a:p>
          </p:txBody>
        </p:sp>
        <p:sp>
          <p:nvSpPr>
            <p:cNvPr id="33809" name="Rectangle 23"/>
            <p:cNvSpPr>
              <a:spLocks noChangeArrowheads="1"/>
            </p:cNvSpPr>
            <p:nvPr/>
          </p:nvSpPr>
          <p:spPr bwMode="auto">
            <a:xfrm>
              <a:off x="2928" y="3024"/>
              <a:ext cx="240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1</a:t>
              </a:r>
            </a:p>
          </p:txBody>
        </p:sp>
        <p:sp>
          <p:nvSpPr>
            <p:cNvPr id="33810" name="Rectangle 24"/>
            <p:cNvSpPr>
              <a:spLocks noChangeArrowheads="1"/>
            </p:cNvSpPr>
            <p:nvPr/>
          </p:nvSpPr>
          <p:spPr bwMode="auto">
            <a:xfrm>
              <a:off x="3168" y="3024"/>
              <a:ext cx="240" cy="7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2</a:t>
              </a:r>
            </a:p>
          </p:txBody>
        </p:sp>
        <p:sp>
          <p:nvSpPr>
            <p:cNvPr id="33811" name="Rectangle 25"/>
            <p:cNvSpPr>
              <a:spLocks noChangeArrowheads="1"/>
            </p:cNvSpPr>
            <p:nvPr/>
          </p:nvSpPr>
          <p:spPr bwMode="auto">
            <a:xfrm>
              <a:off x="3408" y="3024"/>
              <a:ext cx="240" cy="768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3</a:t>
              </a:r>
            </a:p>
          </p:txBody>
        </p:sp>
        <p:sp>
          <p:nvSpPr>
            <p:cNvPr id="33812" name="Rectangle 26"/>
            <p:cNvSpPr>
              <a:spLocks noChangeArrowheads="1"/>
            </p:cNvSpPr>
            <p:nvPr/>
          </p:nvSpPr>
          <p:spPr bwMode="auto">
            <a:xfrm>
              <a:off x="3648" y="3024"/>
              <a:ext cx="240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4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SG" smtClean="0"/>
          </a:p>
        </p:txBody>
      </p:sp>
      <p:grpSp>
        <p:nvGrpSpPr>
          <p:cNvPr id="2" name="Group 6"/>
          <p:cNvGrpSpPr/>
          <p:nvPr/>
        </p:nvGrpSpPr>
        <p:grpSpPr>
          <a:xfrm>
            <a:off x="685800" y="381000"/>
            <a:ext cx="7551041" cy="5562600"/>
            <a:chOff x="685800" y="381000"/>
            <a:chExt cx="7551041" cy="5562600"/>
          </a:xfrm>
        </p:grpSpPr>
        <p:grpSp>
          <p:nvGrpSpPr>
            <p:cNvPr id="3" name="Group 4"/>
            <p:cNvGrpSpPr/>
            <p:nvPr/>
          </p:nvGrpSpPr>
          <p:grpSpPr>
            <a:xfrm>
              <a:off x="685800" y="381000"/>
              <a:ext cx="7551041" cy="5562600"/>
              <a:chOff x="685800" y="381000"/>
              <a:chExt cx="7551041" cy="5562600"/>
            </a:xfrm>
          </p:grpSpPr>
          <p:pic>
            <p:nvPicPr>
              <p:cNvPr id="34819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 l="1709" t="2266" r="854" b="2550"/>
              <a:stretch>
                <a:fillRect/>
              </a:stretch>
            </p:blipFill>
            <p:spPr bwMode="auto">
              <a:xfrm>
                <a:off x="685800" y="381000"/>
                <a:ext cx="7551041" cy="556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1030" name="Rectangle 6"/>
              <p:cNvSpPr>
                <a:spLocks noChangeArrowheads="1"/>
              </p:cNvSpPr>
              <p:nvPr/>
            </p:nvSpPr>
            <p:spPr bwMode="auto">
              <a:xfrm>
                <a:off x="838200" y="4800600"/>
                <a:ext cx="66294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89296" y="5486400"/>
              <a:ext cx="50501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7338" indent="-287338">
                <a:buFont typeface="Arial" pitchFamily="34" charset="0"/>
                <a:buChar char="•"/>
              </a:pPr>
              <a:r>
                <a:rPr lang="en-US" sz="1600" dirty="0" smtClean="0"/>
                <a:t>Packet data throughput (downlink): up to 400 kbps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NOREEN~1\LOCALS~1\Temp\articulate\presenter\imgtemp\ZBZgbXPi_files\slide0001_image001.png"/>
</p:tagLst>
</file>

<file path=ppt/theme/theme1.xml><?xml version="1.0" encoding="utf-8"?>
<a:theme xmlns:a="http://schemas.openxmlformats.org/drawingml/2006/main" name="1_Custom Design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BBB2A8"/>
      </a:lt2>
      <a:accent1>
        <a:srgbClr val="FF7900"/>
      </a:accent1>
      <a:accent2>
        <a:srgbClr val="C9282D"/>
      </a:accent2>
      <a:accent3>
        <a:srgbClr val="00A0DF"/>
      </a:accent3>
      <a:accent4>
        <a:srgbClr val="0063BE"/>
      </a:accent4>
      <a:accent5>
        <a:srgbClr val="321B72"/>
      </a:accent5>
      <a:accent6>
        <a:srgbClr val="6B6F2A"/>
      </a:accent6>
      <a:hlink>
        <a:srgbClr val="6E5048"/>
      </a:hlink>
      <a:folHlink>
        <a:srgbClr val="BDB4AA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AFA79F"/>
        </a:lt2>
        <a:accent1>
          <a:srgbClr val="0063BE"/>
        </a:accent1>
        <a:accent2>
          <a:srgbClr val="0063BE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0059AC"/>
        </a:accent6>
        <a:hlink>
          <a:srgbClr val="0063BE"/>
        </a:hlink>
        <a:folHlink>
          <a:srgbClr val="AFA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BBB2A8"/>
      </a:lt2>
      <a:accent1>
        <a:srgbClr val="FF7900"/>
      </a:accent1>
      <a:accent2>
        <a:srgbClr val="C9282D"/>
      </a:accent2>
      <a:accent3>
        <a:srgbClr val="00A0DF"/>
      </a:accent3>
      <a:accent4>
        <a:srgbClr val="0063BE"/>
      </a:accent4>
      <a:accent5>
        <a:srgbClr val="321B72"/>
      </a:accent5>
      <a:accent6>
        <a:srgbClr val="6B6F2A"/>
      </a:accent6>
      <a:hlink>
        <a:srgbClr val="6E5048"/>
      </a:hlink>
      <a:folHlink>
        <a:srgbClr val="BDB4AA"/>
      </a:folHlink>
    </a:clrScheme>
    <a:fontScheme name="2_Custom Desig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AFA79F"/>
        </a:lt2>
        <a:accent1>
          <a:srgbClr val="0063BE"/>
        </a:accent1>
        <a:accent2>
          <a:srgbClr val="0063BE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0059AC"/>
        </a:accent6>
        <a:hlink>
          <a:srgbClr val="0063BE"/>
        </a:hlink>
        <a:folHlink>
          <a:srgbClr val="AFA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ustom Design">
  <a:themeElements>
    <a:clrScheme name="6_Custom Design 13">
      <a:dk1>
        <a:srgbClr val="000000"/>
      </a:dk1>
      <a:lt1>
        <a:srgbClr val="FFFFFF"/>
      </a:lt1>
      <a:dk2>
        <a:srgbClr val="000000"/>
      </a:dk2>
      <a:lt2>
        <a:srgbClr val="AFA79F"/>
      </a:lt2>
      <a:accent1>
        <a:srgbClr val="0063BE"/>
      </a:accent1>
      <a:accent2>
        <a:srgbClr val="0063BE"/>
      </a:accent2>
      <a:accent3>
        <a:srgbClr val="FFFFFF"/>
      </a:accent3>
      <a:accent4>
        <a:srgbClr val="000000"/>
      </a:accent4>
      <a:accent5>
        <a:srgbClr val="AAB7DB"/>
      </a:accent5>
      <a:accent6>
        <a:srgbClr val="0059AC"/>
      </a:accent6>
      <a:hlink>
        <a:srgbClr val="0063BE"/>
      </a:hlink>
      <a:folHlink>
        <a:srgbClr val="AFA79F"/>
      </a:folHlink>
    </a:clrScheme>
    <a:fontScheme name="6_Custom Desig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AFA79F"/>
        </a:lt2>
        <a:accent1>
          <a:srgbClr val="0063BE"/>
        </a:accent1>
        <a:accent2>
          <a:srgbClr val="0063BE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0059AC"/>
        </a:accent6>
        <a:hlink>
          <a:srgbClr val="0063BE"/>
        </a:hlink>
        <a:folHlink>
          <a:srgbClr val="AFA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AFA79F"/>
        </a:lt2>
        <a:accent1>
          <a:srgbClr val="0063BE"/>
        </a:accent1>
        <a:accent2>
          <a:srgbClr val="0063BE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0059AC"/>
        </a:accent6>
        <a:hlink>
          <a:srgbClr val="0063BE"/>
        </a:hlink>
        <a:folHlink>
          <a:srgbClr val="AFA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13313</TotalTime>
  <Words>1651</Words>
  <Application>Microsoft Office PowerPoint</Application>
  <PresentationFormat>On-screen Show (4:3)</PresentationFormat>
  <Paragraphs>545</Paragraphs>
  <Slides>31</Slides>
  <Notes>16</Notes>
  <HiddenSlides>0</HiddenSlides>
  <MMClips>1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1_Custom Design</vt:lpstr>
      <vt:lpstr>4_Custom Design</vt:lpstr>
      <vt:lpstr>2_Custom Design</vt:lpstr>
      <vt:lpstr>6_Custom Design</vt:lpstr>
      <vt:lpstr>3_Custom Design</vt:lpstr>
      <vt:lpstr>Photo Editor Photo</vt:lpstr>
      <vt:lpstr>Slide 1</vt:lpstr>
      <vt:lpstr>Agenda</vt:lpstr>
      <vt:lpstr>Market needs…</vt:lpstr>
      <vt:lpstr>Wireless technologies today…</vt:lpstr>
      <vt:lpstr>Agenda</vt:lpstr>
      <vt:lpstr>Wireless technologies today…</vt:lpstr>
      <vt:lpstr>TETRA </vt:lpstr>
      <vt:lpstr>Slide 8</vt:lpstr>
      <vt:lpstr>Slide 9</vt:lpstr>
      <vt:lpstr>Digital trunked radio evolution</vt:lpstr>
      <vt:lpstr>Motorola’s Dimetra IP radio system Does a lot more with a lot less</vt:lpstr>
      <vt:lpstr>Slide 12</vt:lpstr>
      <vt:lpstr>Slide 13</vt:lpstr>
      <vt:lpstr>Slide 14</vt:lpstr>
      <vt:lpstr>Rail/Metro Segment</vt:lpstr>
      <vt:lpstr>Why TETRA for rail</vt:lpstr>
      <vt:lpstr>TETRA Radio Sub-system</vt:lpstr>
      <vt:lpstr>End-to-end solution for train radio systems</vt:lpstr>
      <vt:lpstr>End-to-end solution for train radio systems</vt:lpstr>
      <vt:lpstr>Agenda</vt:lpstr>
      <vt:lpstr>Wireless technologies today…</vt:lpstr>
      <vt:lpstr>WLAN evolution</vt:lpstr>
      <vt:lpstr>Slide 23</vt:lpstr>
      <vt:lpstr>WLAN ARCHITECTURE EVOLUTION LED BY MOTOROLA</vt:lpstr>
      <vt:lpstr>Motorola’s WLAN – built for mobility</vt:lpstr>
      <vt:lpstr>Wireless broadband using mesh WLAN</vt:lpstr>
      <vt:lpstr>Wireless cellular evolution</vt:lpstr>
      <vt:lpstr>LTE for railways?</vt:lpstr>
      <vt:lpstr>Wireless broadband using public carrier</vt:lpstr>
      <vt:lpstr>In summary…</vt:lpstr>
      <vt:lpstr>Slide 31</vt:lpstr>
    </vt:vector>
  </TitlesOfParts>
  <Company>Motorola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w36117</dc:creator>
  <cp:lastModifiedBy>Alvin Lim</cp:lastModifiedBy>
  <cp:revision>535</cp:revision>
  <dcterms:created xsi:type="dcterms:W3CDTF">2010-11-13T17:23:17Z</dcterms:created>
  <dcterms:modified xsi:type="dcterms:W3CDTF">2012-04-27T06:15:44Z</dcterms:modified>
</cp:coreProperties>
</file>