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8" r:id="rId3"/>
    <p:sldId id="261" r:id="rId4"/>
    <p:sldId id="262" r:id="rId5"/>
    <p:sldId id="269" r:id="rId6"/>
    <p:sldId id="287" r:id="rId7"/>
    <p:sldId id="272" r:id="rId8"/>
    <p:sldId id="273" r:id="rId9"/>
    <p:sldId id="282" r:id="rId10"/>
    <p:sldId id="274" r:id="rId11"/>
    <p:sldId id="285" r:id="rId12"/>
    <p:sldId id="27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CB1B6-D50A-4783-8880-8347421876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68C70CB-8B09-4812-8638-A49E396B29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5ADD758-4306-49B9-A783-28A78121CF1B}"/>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5" name="Footer Placeholder 4">
            <a:extLst>
              <a:ext uri="{FF2B5EF4-FFF2-40B4-BE49-F238E27FC236}">
                <a16:creationId xmlns:a16="http://schemas.microsoft.com/office/drawing/2014/main" id="{BBD09C1C-392B-48FD-AF0F-35E01C3171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FD3A9B-D1BA-46FB-9D7E-72858B0FD284}"/>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1610069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55D29-70CA-4034-942F-2E46EC63F47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AF8D353-2D43-44AE-845C-E3ADA897AAA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98E764-03B1-496F-B89C-8BDA58D347D6}"/>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5" name="Footer Placeholder 4">
            <a:extLst>
              <a:ext uri="{FF2B5EF4-FFF2-40B4-BE49-F238E27FC236}">
                <a16:creationId xmlns:a16="http://schemas.microsoft.com/office/drawing/2014/main" id="{D7D7C997-2936-48B5-994A-80C0BDDA3B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683158-CDE1-4B1E-A86A-1BEE56D5ADA1}"/>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2855506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E6736-3081-47C3-BB53-0AEAECABE36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1558C6D-BDC6-4AFD-B8EC-7C350F99426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2C4B4A-F743-4E8C-83F5-DCF3120E2571}"/>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5" name="Footer Placeholder 4">
            <a:extLst>
              <a:ext uri="{FF2B5EF4-FFF2-40B4-BE49-F238E27FC236}">
                <a16:creationId xmlns:a16="http://schemas.microsoft.com/office/drawing/2014/main" id="{1292DF19-1699-47F9-8F08-64840265C0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449B1F-4627-41C0-8D3C-6788074C46F3}"/>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192946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AFA76-375C-442E-8756-08E6F00F43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D14FDB1-386D-44EC-A312-CD8DCF8D907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8847D3-604E-4F75-B699-5F5F96F1F6CC}"/>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5" name="Footer Placeholder 4">
            <a:extLst>
              <a:ext uri="{FF2B5EF4-FFF2-40B4-BE49-F238E27FC236}">
                <a16:creationId xmlns:a16="http://schemas.microsoft.com/office/drawing/2014/main" id="{06080D47-6ED3-4EB0-8882-D497F0F816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507529-0BA4-47A2-BBCA-DBCB4CE9F194}"/>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383934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74A55-6ABE-4B3E-A2FA-747791258B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C336B89-08FB-417E-81A5-105C9CA39A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57DDBBF-E5BF-45F9-93AC-C443CD3B2906}"/>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5" name="Footer Placeholder 4">
            <a:extLst>
              <a:ext uri="{FF2B5EF4-FFF2-40B4-BE49-F238E27FC236}">
                <a16:creationId xmlns:a16="http://schemas.microsoft.com/office/drawing/2014/main" id="{50467045-29F4-4163-AD9A-BCB58453A3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D87769-1023-4614-9CD0-29A1BF45679D}"/>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1837327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D066A-81B1-43B6-BAB9-CC77E665DF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042C176-E665-413B-9248-1BF8C3CEB74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D93E6AE-F75A-4E44-BB30-174224945A0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372A8F1-70D0-49BE-BD28-B602643E3B09}"/>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6" name="Footer Placeholder 5">
            <a:extLst>
              <a:ext uri="{FF2B5EF4-FFF2-40B4-BE49-F238E27FC236}">
                <a16:creationId xmlns:a16="http://schemas.microsoft.com/office/drawing/2014/main" id="{06C61F3A-2429-40A6-A6E0-814F519C70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9C27ED-F783-4BE2-B39E-B67C46469DCA}"/>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3278870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BB375-EB9C-48A1-92F2-75630CC7EB9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5EBA5A-66E0-456D-90D7-7DCC95E448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56249F4-14AD-4EEC-AAFE-E5A3E21228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A218DCE-EB56-47AB-92F6-35102417A1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062FCFC-C689-4C1E-B902-937506CCCF2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FE00B33-73B5-4DDF-96AF-4E0B7483A376}"/>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8" name="Footer Placeholder 7">
            <a:extLst>
              <a:ext uri="{FF2B5EF4-FFF2-40B4-BE49-F238E27FC236}">
                <a16:creationId xmlns:a16="http://schemas.microsoft.com/office/drawing/2014/main" id="{8DEED2F2-CFBF-4A4E-A265-7DA2EB5B0A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DCD16FF-E387-4C3F-BFB4-262FD70B57E4}"/>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489704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D0556-1160-4A53-9A4C-5971F18D19A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E218DDB-CFAA-4332-98A3-E2DF55F13266}"/>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4" name="Footer Placeholder 3">
            <a:extLst>
              <a:ext uri="{FF2B5EF4-FFF2-40B4-BE49-F238E27FC236}">
                <a16:creationId xmlns:a16="http://schemas.microsoft.com/office/drawing/2014/main" id="{2B152C1C-2E1D-49BB-A523-7345D81FE74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0230FF-0BDB-403F-997C-E1065642015D}"/>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10394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29D94B-CBFC-40B3-8A4B-7C19B8A8F143}"/>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3" name="Footer Placeholder 2">
            <a:extLst>
              <a:ext uri="{FF2B5EF4-FFF2-40B4-BE49-F238E27FC236}">
                <a16:creationId xmlns:a16="http://schemas.microsoft.com/office/drawing/2014/main" id="{4E54D88F-577E-4A2F-92D4-85A48B63015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D703171-3B0E-42CF-910A-D6F6BAB04D98}"/>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4059869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856AC-074F-4782-859F-548D8BCC25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A6C0053-067D-431D-BC06-0799CCB76F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01623B6-E5F8-4302-AE46-9F5323A861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42CF31-3306-4358-8D88-4B0D46388DA7}"/>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6" name="Footer Placeholder 5">
            <a:extLst>
              <a:ext uri="{FF2B5EF4-FFF2-40B4-BE49-F238E27FC236}">
                <a16:creationId xmlns:a16="http://schemas.microsoft.com/office/drawing/2014/main" id="{7181ECE8-D45E-4D81-ADB8-0628AA2CE5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A8C73AB-79DC-4F56-9A32-7F7EEA01A432}"/>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3902522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EA757-FEA9-43B5-BE3F-0E1117FEEA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11EDD1F-56EF-4CE8-B1B6-F6F566B681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D14BF5-13F9-4E08-BF7C-4C31F26FA8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FB953B0-C956-4650-B7E7-9A9E492E3E42}"/>
              </a:ext>
            </a:extLst>
          </p:cNvPr>
          <p:cNvSpPr>
            <a:spLocks noGrp="1"/>
          </p:cNvSpPr>
          <p:nvPr>
            <p:ph type="dt" sz="half" idx="10"/>
          </p:nvPr>
        </p:nvSpPr>
        <p:spPr/>
        <p:txBody>
          <a:bodyPr/>
          <a:lstStyle/>
          <a:p>
            <a:fld id="{65383066-ED7A-4273-97C3-1E61E20ED0A1}" type="datetimeFigureOut">
              <a:rPr lang="en-GB" smtClean="0"/>
              <a:t>27/03/2019</a:t>
            </a:fld>
            <a:endParaRPr lang="en-GB"/>
          </a:p>
        </p:txBody>
      </p:sp>
      <p:sp>
        <p:nvSpPr>
          <p:cNvPr id="6" name="Footer Placeholder 5">
            <a:extLst>
              <a:ext uri="{FF2B5EF4-FFF2-40B4-BE49-F238E27FC236}">
                <a16:creationId xmlns:a16="http://schemas.microsoft.com/office/drawing/2014/main" id="{A13DF259-AA7E-4348-9EFA-E6988FE0F8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BC9D16-A615-46CB-88FE-986976F91CC4}"/>
              </a:ext>
            </a:extLst>
          </p:cNvPr>
          <p:cNvSpPr>
            <a:spLocks noGrp="1"/>
          </p:cNvSpPr>
          <p:nvPr>
            <p:ph type="sldNum" sz="quarter" idx="12"/>
          </p:nvPr>
        </p:nvSpPr>
        <p:spPr/>
        <p:txBody>
          <a:bodyPr/>
          <a:lstStyle/>
          <a:p>
            <a:fld id="{C61B5932-5C02-4D20-A74B-D00F9B2F3EA2}" type="slidenum">
              <a:rPr lang="en-GB" smtClean="0"/>
              <a:t>‹#›</a:t>
            </a:fld>
            <a:endParaRPr lang="en-GB"/>
          </a:p>
        </p:txBody>
      </p:sp>
    </p:spTree>
    <p:extLst>
      <p:ext uri="{BB962C8B-B14F-4D97-AF65-F5344CB8AC3E}">
        <p14:creationId xmlns:p14="http://schemas.microsoft.com/office/powerpoint/2010/main" val="1631287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D54AE7-0247-4FEE-A798-67E086F1DA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DDF579-7C70-4D4D-A32D-77DF941FA4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53E7F7-834D-47CD-A49D-B265770BA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383066-ED7A-4273-97C3-1E61E20ED0A1}" type="datetimeFigureOut">
              <a:rPr lang="en-GB" smtClean="0"/>
              <a:t>27/03/2019</a:t>
            </a:fld>
            <a:endParaRPr lang="en-GB"/>
          </a:p>
        </p:txBody>
      </p:sp>
      <p:sp>
        <p:nvSpPr>
          <p:cNvPr id="5" name="Footer Placeholder 4">
            <a:extLst>
              <a:ext uri="{FF2B5EF4-FFF2-40B4-BE49-F238E27FC236}">
                <a16:creationId xmlns:a16="http://schemas.microsoft.com/office/drawing/2014/main" id="{CAF1FA15-5CF0-4BBD-BFAC-6B22F6F164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FAD042-F3AC-48CF-B8C2-A94E85A1F8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1B5932-5C02-4D20-A74B-D00F9B2F3EA2}" type="slidenum">
              <a:rPr lang="en-GB" smtClean="0"/>
              <a:t>‹#›</a:t>
            </a:fld>
            <a:endParaRPr lang="en-GB"/>
          </a:p>
        </p:txBody>
      </p:sp>
    </p:spTree>
    <p:extLst>
      <p:ext uri="{BB962C8B-B14F-4D97-AF65-F5344CB8AC3E}">
        <p14:creationId xmlns:p14="http://schemas.microsoft.com/office/powerpoint/2010/main" val="251906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57463-F68F-4171-8B1E-9FEB9CCEA41C}"/>
              </a:ext>
            </a:extLst>
          </p:cNvPr>
          <p:cNvSpPr>
            <a:spLocks noGrp="1"/>
          </p:cNvSpPr>
          <p:nvPr>
            <p:ph type="ctrTitle"/>
          </p:nvPr>
        </p:nvSpPr>
        <p:spPr>
          <a:xfrm>
            <a:off x="1524000" y="1122362"/>
            <a:ext cx="9144000" cy="2852537"/>
          </a:xfrm>
        </p:spPr>
        <p:txBody>
          <a:bodyPr>
            <a:normAutofit/>
          </a:bodyPr>
          <a:lstStyle/>
          <a:p>
            <a:r>
              <a:rPr lang="en-GB" b="1" dirty="0"/>
              <a:t>IRSE Exam Development</a:t>
            </a:r>
            <a:br>
              <a:rPr lang="en-GB" b="1" dirty="0"/>
            </a:br>
            <a:br>
              <a:rPr lang="en-GB" b="1" dirty="0"/>
            </a:br>
            <a:r>
              <a:rPr lang="en-GB" sz="4400" b="1" dirty="0"/>
              <a:t>Consultation with Stakeholders</a:t>
            </a:r>
            <a:endParaRPr lang="en-GB" sz="4400" dirty="0"/>
          </a:p>
        </p:txBody>
      </p:sp>
      <p:sp>
        <p:nvSpPr>
          <p:cNvPr id="3" name="Subtitle 2">
            <a:extLst>
              <a:ext uri="{FF2B5EF4-FFF2-40B4-BE49-F238E27FC236}">
                <a16:creationId xmlns:a16="http://schemas.microsoft.com/office/drawing/2014/main" id="{5F22F00E-8BB9-42FA-AFA4-6F4C27EF76DD}"/>
              </a:ext>
            </a:extLst>
          </p:cNvPr>
          <p:cNvSpPr>
            <a:spLocks noGrp="1"/>
          </p:cNvSpPr>
          <p:nvPr>
            <p:ph type="subTitle" idx="1"/>
          </p:nvPr>
        </p:nvSpPr>
        <p:spPr>
          <a:xfrm>
            <a:off x="1595021" y="5024760"/>
            <a:ext cx="9144000" cy="605901"/>
          </a:xfrm>
        </p:spPr>
        <p:txBody>
          <a:bodyPr/>
          <a:lstStyle/>
          <a:p>
            <a:r>
              <a:rPr lang="en-US" dirty="0"/>
              <a:t>H</a:t>
            </a:r>
            <a:r>
              <a:rPr lang="en-GB" dirty="0" err="1"/>
              <a:t>edley</a:t>
            </a:r>
            <a:r>
              <a:rPr lang="en-GB" dirty="0"/>
              <a:t> Calderbank FIRSE (leading Exam Development work)</a:t>
            </a:r>
          </a:p>
          <a:p>
            <a:endParaRPr lang="en-GB" dirty="0"/>
          </a:p>
        </p:txBody>
      </p:sp>
    </p:spTree>
    <p:extLst>
      <p:ext uri="{BB962C8B-B14F-4D97-AF65-F5344CB8AC3E}">
        <p14:creationId xmlns:p14="http://schemas.microsoft.com/office/powerpoint/2010/main" val="3380605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F68DD-6F96-42FB-A8A9-004164302C5D}"/>
              </a:ext>
            </a:extLst>
          </p:cNvPr>
          <p:cNvSpPr>
            <a:spLocks noGrp="1"/>
          </p:cNvSpPr>
          <p:nvPr>
            <p:ph type="title"/>
          </p:nvPr>
        </p:nvSpPr>
        <p:spPr/>
        <p:txBody>
          <a:bodyPr/>
          <a:lstStyle/>
          <a:p>
            <a:r>
              <a:rPr lang="en-US" dirty="0"/>
              <a:t>Migration</a:t>
            </a:r>
            <a:endParaRPr lang="en-GB" dirty="0"/>
          </a:p>
        </p:txBody>
      </p:sp>
      <p:sp>
        <p:nvSpPr>
          <p:cNvPr id="3" name="Content Placeholder 2">
            <a:extLst>
              <a:ext uri="{FF2B5EF4-FFF2-40B4-BE49-F238E27FC236}">
                <a16:creationId xmlns:a16="http://schemas.microsoft.com/office/drawing/2014/main" id="{3306EB1B-E7EA-4859-90CB-34F82D9E8610}"/>
              </a:ext>
            </a:extLst>
          </p:cNvPr>
          <p:cNvSpPr>
            <a:spLocks noGrp="1"/>
          </p:cNvSpPr>
          <p:nvPr>
            <p:ph idx="1"/>
          </p:nvPr>
        </p:nvSpPr>
        <p:spPr/>
        <p:txBody>
          <a:bodyPr/>
          <a:lstStyle/>
          <a:p>
            <a:r>
              <a:rPr lang="en-US" dirty="0"/>
              <a:t>Migration rules set out what combinations of old and new modules will qualify for passing the IRSE Professional Examination</a:t>
            </a:r>
          </a:p>
          <a:p>
            <a:r>
              <a:rPr lang="en-US" dirty="0"/>
              <a:t>Before candidates commit to take the final year of the old modules, we will publish:</a:t>
            </a:r>
          </a:p>
          <a:p>
            <a:pPr lvl="1"/>
            <a:r>
              <a:rPr lang="en-US" dirty="0"/>
              <a:t>migration rules</a:t>
            </a:r>
          </a:p>
          <a:p>
            <a:pPr lvl="1"/>
            <a:r>
              <a:rPr lang="en-US" dirty="0"/>
              <a:t>example papers for modules B, C &amp; D</a:t>
            </a:r>
          </a:p>
          <a:p>
            <a:pPr lvl="1"/>
            <a:r>
              <a:rPr lang="en-US" dirty="0"/>
              <a:t>(if possible) sample answers for the questions in those papers</a:t>
            </a:r>
          </a:p>
          <a:p>
            <a:pPr lvl="1"/>
            <a:r>
              <a:rPr lang="en-US" dirty="0"/>
              <a:t>guidance on the type of questions in module A</a:t>
            </a:r>
          </a:p>
          <a:p>
            <a:pPr marL="0" indent="0">
              <a:buNone/>
            </a:pPr>
            <a:endParaRPr lang="en-GB" dirty="0"/>
          </a:p>
        </p:txBody>
      </p:sp>
    </p:spTree>
    <p:extLst>
      <p:ext uri="{BB962C8B-B14F-4D97-AF65-F5344CB8AC3E}">
        <p14:creationId xmlns:p14="http://schemas.microsoft.com/office/powerpoint/2010/main" val="2956580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FE8F3-E266-4BE9-96D0-F72E3EF18BBA}"/>
              </a:ext>
            </a:extLst>
          </p:cNvPr>
          <p:cNvSpPr>
            <a:spLocks noGrp="1"/>
          </p:cNvSpPr>
          <p:nvPr>
            <p:ph type="title"/>
          </p:nvPr>
        </p:nvSpPr>
        <p:spPr/>
        <p:txBody>
          <a:bodyPr/>
          <a:lstStyle/>
          <a:p>
            <a:r>
              <a:rPr lang="en-US" dirty="0"/>
              <a:t>Computer based examinations</a:t>
            </a:r>
            <a:endParaRPr lang="en-GB" dirty="0"/>
          </a:p>
        </p:txBody>
      </p:sp>
      <p:sp>
        <p:nvSpPr>
          <p:cNvPr id="3" name="Content Placeholder 2">
            <a:extLst>
              <a:ext uri="{FF2B5EF4-FFF2-40B4-BE49-F238E27FC236}">
                <a16:creationId xmlns:a16="http://schemas.microsoft.com/office/drawing/2014/main" id="{147D622C-632F-45E8-BA6D-21916E637169}"/>
              </a:ext>
            </a:extLst>
          </p:cNvPr>
          <p:cNvSpPr>
            <a:spLocks noGrp="1"/>
          </p:cNvSpPr>
          <p:nvPr>
            <p:ph idx="1"/>
          </p:nvPr>
        </p:nvSpPr>
        <p:spPr/>
        <p:txBody>
          <a:bodyPr>
            <a:normAutofit/>
          </a:bodyPr>
          <a:lstStyle/>
          <a:p>
            <a:r>
              <a:rPr lang="en-US" dirty="0"/>
              <a:t>Now in widespread use in professional institutions and universities</a:t>
            </a:r>
          </a:p>
          <a:p>
            <a:r>
              <a:rPr lang="en-US" dirty="0"/>
              <a:t>Forget the poorly designed multiple choice tests with single answers.  They can be far more sophisticated and challenging</a:t>
            </a:r>
          </a:p>
          <a:p>
            <a:r>
              <a:rPr lang="en-US" dirty="0"/>
              <a:t>Intended to be used for module A because:</a:t>
            </a:r>
          </a:p>
          <a:p>
            <a:pPr lvl="1"/>
            <a:r>
              <a:rPr lang="en-US" dirty="0"/>
              <a:t>Many short questions better for a “breadth not depth” exam</a:t>
            </a:r>
          </a:p>
          <a:p>
            <a:pPr lvl="1"/>
            <a:r>
              <a:rPr lang="en-US" dirty="0"/>
              <a:t>Marking can be automated</a:t>
            </a:r>
          </a:p>
          <a:p>
            <a:pPr lvl="1"/>
            <a:r>
              <a:rPr lang="en-US" dirty="0"/>
              <a:t>Enables push to promote the exam beyond the traditional candidates</a:t>
            </a:r>
          </a:p>
          <a:p>
            <a:pPr lvl="1"/>
            <a:r>
              <a:rPr lang="en-US" dirty="0"/>
              <a:t>Could enable exam to be offered multiple times in a year </a:t>
            </a:r>
          </a:p>
          <a:p>
            <a:r>
              <a:rPr lang="en-US" dirty="0"/>
              <a:t>Logistical challenges ( IT environment, anti-cheating etc.) being worked on. </a:t>
            </a:r>
            <a:endParaRPr lang="en-GB" dirty="0"/>
          </a:p>
        </p:txBody>
      </p:sp>
    </p:spTree>
    <p:extLst>
      <p:ext uri="{BB962C8B-B14F-4D97-AF65-F5344CB8AC3E}">
        <p14:creationId xmlns:p14="http://schemas.microsoft.com/office/powerpoint/2010/main" val="1850066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04F14-C653-4BC8-A61E-1264C8F3A80F}"/>
              </a:ext>
            </a:extLst>
          </p:cNvPr>
          <p:cNvSpPr>
            <a:spLocks noGrp="1"/>
          </p:cNvSpPr>
          <p:nvPr>
            <p:ph type="title"/>
          </p:nvPr>
        </p:nvSpPr>
        <p:spPr/>
        <p:txBody>
          <a:bodyPr/>
          <a:lstStyle/>
          <a:p>
            <a:r>
              <a:rPr lang="en-US" dirty="0"/>
              <a:t>Timeline</a:t>
            </a:r>
            <a:endParaRPr lang="en-GB" dirty="0"/>
          </a:p>
        </p:txBody>
      </p:sp>
      <p:sp>
        <p:nvSpPr>
          <p:cNvPr id="3" name="Content Placeholder 2">
            <a:extLst>
              <a:ext uri="{FF2B5EF4-FFF2-40B4-BE49-F238E27FC236}">
                <a16:creationId xmlns:a16="http://schemas.microsoft.com/office/drawing/2014/main" id="{B1F12EB6-E180-4C99-A8AC-908CE193FAD2}"/>
              </a:ext>
            </a:extLst>
          </p:cNvPr>
          <p:cNvSpPr>
            <a:spLocks noGrp="1"/>
          </p:cNvSpPr>
          <p:nvPr>
            <p:ph idx="1"/>
          </p:nvPr>
        </p:nvSpPr>
        <p:spPr>
          <a:xfrm>
            <a:off x="838200" y="1535838"/>
            <a:ext cx="10515600" cy="4641126"/>
          </a:xfrm>
        </p:spPr>
        <p:txBody>
          <a:bodyPr>
            <a:normAutofit fontScale="92500" lnSpcReduction="20000"/>
          </a:bodyPr>
          <a:lstStyle/>
          <a:p>
            <a:r>
              <a:rPr lang="en-US" dirty="0"/>
              <a:t>June 2018 – Council approved new module structure in principle</a:t>
            </a:r>
          </a:p>
          <a:p>
            <a:r>
              <a:rPr lang="en-US" dirty="0"/>
              <a:t>21 March 2019 – E&amp;PD Committee approved revised syllabus</a:t>
            </a:r>
          </a:p>
          <a:p>
            <a:r>
              <a:rPr lang="en-US" dirty="0"/>
              <a:t>26 April 2019 – Seek Council approval for implementation</a:t>
            </a:r>
          </a:p>
          <a:p>
            <a:r>
              <a:rPr lang="en-US" dirty="0"/>
              <a:t>Nov 2019*– Publish example question papers for new modules</a:t>
            </a:r>
          </a:p>
          <a:p>
            <a:r>
              <a:rPr lang="en-US" dirty="0"/>
              <a:t>Nov 2019*– Publish permitted combinations of old and new modules</a:t>
            </a:r>
          </a:p>
          <a:p>
            <a:r>
              <a:rPr lang="en-US" dirty="0"/>
              <a:t>Feb 2021* - First Module A exam</a:t>
            </a:r>
          </a:p>
          <a:p>
            <a:r>
              <a:rPr lang="en-US" dirty="0"/>
              <a:t>Oct 2021* - First Module B, C, D exams</a:t>
            </a:r>
          </a:p>
          <a:p>
            <a:pPr lvl="1"/>
            <a:endParaRPr lang="en-US" dirty="0"/>
          </a:p>
          <a:p>
            <a:pPr marL="457200" lvl="1" indent="0">
              <a:buNone/>
            </a:pPr>
            <a:r>
              <a:rPr lang="en-US" i="1" dirty="0"/>
              <a:t>* These dates will be earlier if October 2020 is decided for B, C, D implementation</a:t>
            </a:r>
          </a:p>
          <a:p>
            <a:pPr marL="0" indent="0">
              <a:buNone/>
            </a:pPr>
            <a:endParaRPr lang="en-US" dirty="0"/>
          </a:p>
          <a:p>
            <a:r>
              <a:rPr lang="en-US" dirty="0"/>
              <a:t>Current exam structure remains unchanged for October 2019 (&amp; 2020 too, depending on Council decision)</a:t>
            </a:r>
          </a:p>
          <a:p>
            <a:endParaRPr lang="en-US" dirty="0"/>
          </a:p>
          <a:p>
            <a:endParaRPr lang="en-GB" dirty="0"/>
          </a:p>
        </p:txBody>
      </p:sp>
    </p:spTree>
    <p:extLst>
      <p:ext uri="{BB962C8B-B14F-4D97-AF65-F5344CB8AC3E}">
        <p14:creationId xmlns:p14="http://schemas.microsoft.com/office/powerpoint/2010/main" val="2802494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30FEDA-79B6-40AA-842F-DAD072220FFB}"/>
              </a:ext>
            </a:extLst>
          </p:cNvPr>
          <p:cNvSpPr>
            <a:spLocks noGrp="1"/>
          </p:cNvSpPr>
          <p:nvPr>
            <p:ph type="title"/>
          </p:nvPr>
        </p:nvSpPr>
        <p:spPr>
          <a:xfrm>
            <a:off x="838200" y="365125"/>
            <a:ext cx="10515600" cy="648129"/>
          </a:xfrm>
        </p:spPr>
        <p:txBody>
          <a:bodyPr>
            <a:normAutofit fontScale="90000"/>
          </a:bodyPr>
          <a:lstStyle/>
          <a:p>
            <a:r>
              <a:rPr lang="en-GB" dirty="0"/>
              <a:t>Remit of the Review</a:t>
            </a:r>
          </a:p>
        </p:txBody>
      </p:sp>
      <p:sp>
        <p:nvSpPr>
          <p:cNvPr id="5" name="Content Placeholder 4">
            <a:extLst>
              <a:ext uri="{FF2B5EF4-FFF2-40B4-BE49-F238E27FC236}">
                <a16:creationId xmlns:a16="http://schemas.microsoft.com/office/drawing/2014/main" id="{B053883D-DAED-4E09-BDF2-E3927C758964}"/>
              </a:ext>
            </a:extLst>
          </p:cNvPr>
          <p:cNvSpPr>
            <a:spLocks noGrp="1"/>
          </p:cNvSpPr>
          <p:nvPr>
            <p:ph idx="1"/>
          </p:nvPr>
        </p:nvSpPr>
        <p:spPr>
          <a:xfrm>
            <a:off x="838200" y="1293341"/>
            <a:ext cx="10515600" cy="5461686"/>
          </a:xfrm>
        </p:spPr>
        <p:txBody>
          <a:bodyPr>
            <a:normAutofit lnSpcReduction="10000"/>
          </a:bodyPr>
          <a:lstStyle/>
          <a:p>
            <a:r>
              <a:rPr lang="en-GB" sz="2400" dirty="0"/>
              <a:t>In December 2017 E&amp;PD Committee recommended  to Council that the structure and format of the IRSE Professional Examination be reviewed</a:t>
            </a:r>
          </a:p>
          <a:p>
            <a:pPr lvl="1">
              <a:spcAft>
                <a:spcPts val="1200"/>
              </a:spcAft>
            </a:pPr>
            <a:r>
              <a:rPr lang="en-GB" sz="2000" i="1" dirty="0"/>
              <a:t>Council approved the proposal to undertake the review</a:t>
            </a:r>
          </a:p>
          <a:p>
            <a:r>
              <a:rPr lang="en-GB" sz="2400" dirty="0"/>
              <a:t>In January 2018 E&amp;PD Committee approved the following remit to the Review Group:</a:t>
            </a:r>
            <a:endParaRPr lang="en-GB" sz="3200" dirty="0"/>
          </a:p>
          <a:p>
            <a:pPr lvl="1">
              <a:spcAft>
                <a:spcPts val="600"/>
              </a:spcAft>
            </a:pPr>
            <a:r>
              <a:rPr lang="en-GB" sz="2000" i="1" dirty="0"/>
              <a:t>Consider and recommend (with reasoned arguments) any desirable changes to the structure, standards, administration (and any other relevant matters) of the IRSE Professional Examination having regard to:</a:t>
            </a:r>
            <a:endParaRPr lang="en-GB" sz="2000" dirty="0"/>
          </a:p>
          <a:p>
            <a:pPr lvl="2">
              <a:buFont typeface="Courier New" panose="02070309020205020404" pitchFamily="49" charset="0"/>
              <a:buChar char="o"/>
            </a:pPr>
            <a:r>
              <a:rPr lang="en-GB" sz="1600" i="1" dirty="0"/>
              <a:t>Council’s stated wish (following the disappointingly low pass rate in the 2015 exams) for changes to achieve:</a:t>
            </a:r>
            <a:endParaRPr lang="en-GB" sz="1600" dirty="0"/>
          </a:p>
          <a:p>
            <a:pPr lvl="3"/>
            <a:r>
              <a:rPr lang="en-GB" sz="1600" i="1" dirty="0"/>
              <a:t>Higher percentage pass rates without degrading the examination status</a:t>
            </a:r>
            <a:endParaRPr lang="en-GB" sz="1600" dirty="0"/>
          </a:p>
          <a:p>
            <a:pPr lvl="3"/>
            <a:r>
              <a:rPr lang="en-GB" sz="1600" i="1" dirty="0"/>
              <a:t>A sustainable examiner workload</a:t>
            </a:r>
            <a:endParaRPr lang="en-GB" sz="1600" dirty="0"/>
          </a:p>
          <a:p>
            <a:pPr lvl="3">
              <a:spcAft>
                <a:spcPts val="600"/>
              </a:spcAft>
            </a:pPr>
            <a:r>
              <a:rPr lang="en-GB" sz="1600" i="1" dirty="0"/>
              <a:t>An improved candidate experience</a:t>
            </a:r>
            <a:endParaRPr lang="en-GB" sz="1600" dirty="0"/>
          </a:p>
          <a:p>
            <a:pPr lvl="2">
              <a:buFont typeface="Courier New" panose="02070309020205020404" pitchFamily="49" charset="0"/>
              <a:buChar char="o"/>
            </a:pPr>
            <a:r>
              <a:rPr lang="en-GB" dirty="0"/>
              <a:t>Developments</a:t>
            </a:r>
            <a:r>
              <a:rPr lang="en-GB" sz="1600" i="1" dirty="0"/>
              <a:t> in the following areas in the 23 years since the examination structure was last changed:</a:t>
            </a:r>
            <a:endParaRPr lang="en-GB" sz="1600" dirty="0"/>
          </a:p>
          <a:p>
            <a:pPr lvl="3"/>
            <a:r>
              <a:rPr lang="en-GB" sz="1600" i="1" dirty="0"/>
              <a:t>Changes in signalling, communications and control technology</a:t>
            </a:r>
            <a:endParaRPr lang="en-GB" sz="1600" dirty="0"/>
          </a:p>
          <a:p>
            <a:pPr lvl="3"/>
            <a:r>
              <a:rPr lang="en-GB" sz="1600" i="1" dirty="0"/>
              <a:t>Changes in employment patterns</a:t>
            </a:r>
            <a:endParaRPr lang="en-GB" sz="1600" dirty="0"/>
          </a:p>
          <a:p>
            <a:pPr lvl="3"/>
            <a:r>
              <a:rPr lang="en-GB" sz="1600" i="1" dirty="0"/>
              <a:t>Developments in the automation of examination marking</a:t>
            </a:r>
            <a:endParaRPr lang="en-GB" sz="1600" dirty="0"/>
          </a:p>
          <a:p>
            <a:pPr lvl="3"/>
            <a:r>
              <a:rPr lang="en-GB" sz="1600" i="1" dirty="0"/>
              <a:t>Developments in the theory of assessment methods</a:t>
            </a:r>
            <a:endParaRPr lang="en-GB" sz="1600" dirty="0"/>
          </a:p>
          <a:p>
            <a:pPr lvl="3"/>
            <a:r>
              <a:rPr lang="en-GB" sz="1600" i="1" dirty="0"/>
              <a:t>A high proportion of non-UK candidates taking the exam</a:t>
            </a:r>
            <a:endParaRPr lang="en-GB" sz="1600" dirty="0"/>
          </a:p>
          <a:p>
            <a:endParaRPr lang="en-GB" sz="2400" dirty="0"/>
          </a:p>
        </p:txBody>
      </p:sp>
    </p:spTree>
    <p:extLst>
      <p:ext uri="{BB962C8B-B14F-4D97-AF65-F5344CB8AC3E}">
        <p14:creationId xmlns:p14="http://schemas.microsoft.com/office/powerpoint/2010/main" val="938805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30FEDA-79B6-40AA-842F-DAD072220FFB}"/>
              </a:ext>
            </a:extLst>
          </p:cNvPr>
          <p:cNvSpPr>
            <a:spLocks noGrp="1"/>
          </p:cNvSpPr>
          <p:nvPr>
            <p:ph type="title"/>
          </p:nvPr>
        </p:nvSpPr>
        <p:spPr>
          <a:xfrm>
            <a:off x="838200" y="365125"/>
            <a:ext cx="10515600" cy="648129"/>
          </a:xfrm>
        </p:spPr>
        <p:txBody>
          <a:bodyPr>
            <a:normAutofit fontScale="90000"/>
          </a:bodyPr>
          <a:lstStyle/>
          <a:p>
            <a:r>
              <a:rPr lang="en-GB" dirty="0"/>
              <a:t>Review Group Membership</a:t>
            </a:r>
          </a:p>
        </p:txBody>
      </p:sp>
      <p:sp>
        <p:nvSpPr>
          <p:cNvPr id="5" name="Content Placeholder 4">
            <a:extLst>
              <a:ext uri="{FF2B5EF4-FFF2-40B4-BE49-F238E27FC236}">
                <a16:creationId xmlns:a16="http://schemas.microsoft.com/office/drawing/2014/main" id="{B053883D-DAED-4E09-BDF2-E3927C758964}"/>
              </a:ext>
            </a:extLst>
          </p:cNvPr>
          <p:cNvSpPr>
            <a:spLocks noGrp="1"/>
          </p:cNvSpPr>
          <p:nvPr>
            <p:ph idx="1"/>
          </p:nvPr>
        </p:nvSpPr>
        <p:spPr>
          <a:xfrm>
            <a:off x="838199" y="1334530"/>
            <a:ext cx="10744201" cy="5420497"/>
          </a:xfrm>
        </p:spPr>
        <p:txBody>
          <a:bodyPr>
            <a:normAutofit fontScale="85000" lnSpcReduction="20000"/>
          </a:bodyPr>
          <a:lstStyle/>
          <a:p>
            <a:pPr marL="0" indent="0">
              <a:buNone/>
            </a:pPr>
            <a:r>
              <a:rPr lang="en-GB" sz="2400" dirty="0"/>
              <a:t>Chair		- Dr Daniel Woodland </a:t>
            </a:r>
            <a:r>
              <a:rPr lang="en-GB" sz="2000" dirty="0"/>
              <a:t>(</a:t>
            </a:r>
            <a:r>
              <a:rPr lang="en-GB" sz="1800" b="1" dirty="0"/>
              <a:t>Council Member</a:t>
            </a:r>
            <a:r>
              <a:rPr lang="en-GB" sz="2000" dirty="0"/>
              <a:t>)</a:t>
            </a:r>
          </a:p>
          <a:p>
            <a:pPr marL="0" indent="0">
              <a:buNone/>
            </a:pPr>
            <a:r>
              <a:rPr lang="en-GB" sz="2400" dirty="0"/>
              <a:t>Secretary	- Hedley Calderbank </a:t>
            </a:r>
            <a:r>
              <a:rPr lang="en-GB" sz="2000" dirty="0"/>
              <a:t>(</a:t>
            </a:r>
            <a:r>
              <a:rPr lang="en-GB" sz="1800" b="1" dirty="0"/>
              <a:t>EPD Committee</a:t>
            </a:r>
            <a:r>
              <a:rPr lang="en-GB" sz="2000" dirty="0"/>
              <a:t>)</a:t>
            </a:r>
          </a:p>
          <a:p>
            <a:pPr marL="0" indent="0">
              <a:buNone/>
            </a:pPr>
            <a:r>
              <a:rPr lang="en-GB" sz="2400" dirty="0"/>
              <a:t>Members</a:t>
            </a:r>
          </a:p>
          <a:p>
            <a:pPr marL="444500" lvl="2">
              <a:spcAft>
                <a:spcPts val="600"/>
              </a:spcAft>
            </a:pPr>
            <a:r>
              <a:rPr lang="en-GB" sz="1800" b="1" dirty="0"/>
              <a:t>Examination Committee: </a:t>
            </a:r>
          </a:p>
          <a:p>
            <a:pPr marL="1358900" lvl="4">
              <a:spcAft>
                <a:spcPts val="600"/>
              </a:spcAft>
            </a:pPr>
            <a:r>
              <a:rPr lang="en-GB" sz="2200" dirty="0"/>
              <a:t>Tony </a:t>
            </a:r>
            <a:r>
              <a:rPr lang="en-GB" sz="2200" dirty="0" err="1"/>
              <a:t>Kornas</a:t>
            </a:r>
            <a:r>
              <a:rPr lang="en-GB" sz="2200" dirty="0"/>
              <a:t> </a:t>
            </a:r>
            <a:r>
              <a:rPr lang="en-GB" dirty="0"/>
              <a:t>(Chair &amp; EPD member), supported by </a:t>
            </a:r>
            <a:r>
              <a:rPr lang="en-GB" sz="2200" dirty="0"/>
              <a:t>Roger Short </a:t>
            </a:r>
            <a:r>
              <a:rPr lang="en-GB" dirty="0"/>
              <a:t>&amp; </a:t>
            </a:r>
            <a:r>
              <a:rPr lang="en-GB" sz="2200" dirty="0"/>
              <a:t>Ed </a:t>
            </a:r>
            <a:r>
              <a:rPr lang="en-GB" sz="2200" dirty="0" err="1"/>
              <a:t>Rollings</a:t>
            </a:r>
            <a:endParaRPr lang="en-GB" dirty="0"/>
          </a:p>
          <a:p>
            <a:pPr marL="444500" lvl="2">
              <a:spcAft>
                <a:spcPts val="600"/>
              </a:spcAft>
            </a:pPr>
            <a:r>
              <a:rPr lang="en-GB" sz="1800" b="1" dirty="0"/>
              <a:t>Younger Members Committee:</a:t>
            </a:r>
          </a:p>
          <a:p>
            <a:pPr marL="1358900" lvl="4">
              <a:spcAft>
                <a:spcPts val="600"/>
              </a:spcAft>
            </a:pPr>
            <a:r>
              <a:rPr lang="en-GB" sz="2200" dirty="0"/>
              <a:t>Keith Upton </a:t>
            </a:r>
            <a:r>
              <a:rPr lang="en-GB" dirty="0"/>
              <a:t>(Chair) </a:t>
            </a:r>
          </a:p>
          <a:p>
            <a:pPr marL="444500" lvl="2">
              <a:spcAft>
                <a:spcPts val="600"/>
              </a:spcAft>
            </a:pPr>
            <a:r>
              <a:rPr lang="en-GB" sz="1800" b="1" dirty="0"/>
              <a:t>Licensing Committee: </a:t>
            </a:r>
          </a:p>
          <a:p>
            <a:pPr marL="1358900" lvl="4">
              <a:spcAft>
                <a:spcPts val="600"/>
              </a:spcAft>
            </a:pPr>
            <a:r>
              <a:rPr lang="en-GB" sz="2200" dirty="0"/>
              <a:t>Colin Porter </a:t>
            </a:r>
            <a:r>
              <a:rPr lang="en-GB" dirty="0"/>
              <a:t>(Chair) </a:t>
            </a:r>
          </a:p>
          <a:p>
            <a:pPr marL="444500" lvl="2">
              <a:spcAft>
                <a:spcPts val="600"/>
              </a:spcAft>
            </a:pPr>
            <a:r>
              <a:rPr lang="en-GB" sz="1800" b="1" dirty="0"/>
              <a:t>Recent Exam Candidates:</a:t>
            </a:r>
          </a:p>
          <a:p>
            <a:pPr marL="1358900" lvl="4">
              <a:spcAft>
                <a:spcPts val="600"/>
              </a:spcAft>
            </a:pPr>
            <a:r>
              <a:rPr lang="en-GB" sz="2200" dirty="0"/>
              <a:t>Tom Corker </a:t>
            </a:r>
            <a:r>
              <a:rPr lang="en-GB" dirty="0"/>
              <a:t>(</a:t>
            </a:r>
            <a:r>
              <a:rPr lang="en-GB" dirty="0" err="1"/>
              <a:t>Thorrowgood</a:t>
            </a:r>
            <a:r>
              <a:rPr lang="en-GB" dirty="0"/>
              <a:t> Scholar)</a:t>
            </a:r>
          </a:p>
          <a:p>
            <a:pPr marL="1358900" lvl="4">
              <a:spcAft>
                <a:spcPts val="600"/>
              </a:spcAft>
            </a:pPr>
            <a:r>
              <a:rPr lang="en-GB" sz="2200" dirty="0"/>
              <a:t>Kimberley Chang </a:t>
            </a:r>
            <a:r>
              <a:rPr lang="en-GB" dirty="0"/>
              <a:t>(current candidate)</a:t>
            </a:r>
          </a:p>
          <a:p>
            <a:pPr marL="444500" lvl="2">
              <a:spcAft>
                <a:spcPts val="600"/>
              </a:spcAft>
            </a:pPr>
            <a:r>
              <a:rPr lang="en-GB" sz="1800" b="1" dirty="0"/>
              <a:t>Academia and international: </a:t>
            </a:r>
          </a:p>
          <a:p>
            <a:pPr marL="1358900" lvl="4">
              <a:spcAft>
                <a:spcPts val="600"/>
              </a:spcAft>
            </a:pPr>
            <a:r>
              <a:rPr lang="en-GB" sz="2200" dirty="0"/>
              <a:t>Hongsin Kim </a:t>
            </a:r>
            <a:r>
              <a:rPr lang="en-GB" dirty="0"/>
              <a:t>(University of Birmingham / Korea) </a:t>
            </a:r>
          </a:p>
          <a:p>
            <a:pPr marL="1358900" lvl="4">
              <a:spcAft>
                <a:spcPts val="600"/>
              </a:spcAft>
            </a:pPr>
            <a:r>
              <a:rPr lang="en-GB" sz="2200" dirty="0"/>
              <a:t>Les </a:t>
            </a:r>
            <a:r>
              <a:rPr lang="en-GB" sz="2200" dirty="0" err="1"/>
              <a:t>Brearley</a:t>
            </a:r>
            <a:r>
              <a:rPr lang="en-GB" sz="2200" dirty="0"/>
              <a:t> </a:t>
            </a:r>
            <a:r>
              <a:rPr lang="en-GB" dirty="0"/>
              <a:t>(IRSE education Australia &amp; Central Queensland University involvement)</a:t>
            </a:r>
          </a:p>
          <a:p>
            <a:pPr marL="444500" lvl="2"/>
            <a:r>
              <a:rPr lang="en-GB" sz="1800" b="1" dirty="0"/>
              <a:t>Membership Committee </a:t>
            </a:r>
            <a:r>
              <a:rPr lang="en-GB" sz="1800" dirty="0"/>
              <a:t>by consultation </a:t>
            </a:r>
            <a:r>
              <a:rPr lang="en-GB" sz="1800" dirty="0" err="1"/>
              <a:t>outwith</a:t>
            </a:r>
            <a:r>
              <a:rPr lang="en-GB" sz="1800" dirty="0"/>
              <a:t> meetings</a:t>
            </a:r>
          </a:p>
          <a:p>
            <a:pPr marL="0" indent="0">
              <a:buNone/>
            </a:pPr>
            <a:endParaRPr lang="en-GB" sz="2400" dirty="0"/>
          </a:p>
        </p:txBody>
      </p:sp>
    </p:spTree>
    <p:extLst>
      <p:ext uri="{BB962C8B-B14F-4D97-AF65-F5344CB8AC3E}">
        <p14:creationId xmlns:p14="http://schemas.microsoft.com/office/powerpoint/2010/main" val="4121316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30FEDA-79B6-40AA-842F-DAD072220FFB}"/>
              </a:ext>
            </a:extLst>
          </p:cNvPr>
          <p:cNvSpPr>
            <a:spLocks noGrp="1"/>
          </p:cNvSpPr>
          <p:nvPr>
            <p:ph type="title"/>
          </p:nvPr>
        </p:nvSpPr>
        <p:spPr>
          <a:xfrm>
            <a:off x="838200" y="365125"/>
            <a:ext cx="10515600" cy="648129"/>
          </a:xfrm>
        </p:spPr>
        <p:txBody>
          <a:bodyPr>
            <a:normAutofit fontScale="90000"/>
          </a:bodyPr>
          <a:lstStyle/>
          <a:p>
            <a:r>
              <a:rPr lang="en-GB" dirty="0"/>
              <a:t>Summary of Review Group Findings</a:t>
            </a:r>
          </a:p>
        </p:txBody>
      </p:sp>
      <p:sp>
        <p:nvSpPr>
          <p:cNvPr id="5" name="Content Placeholder 4">
            <a:extLst>
              <a:ext uri="{FF2B5EF4-FFF2-40B4-BE49-F238E27FC236}">
                <a16:creationId xmlns:a16="http://schemas.microsoft.com/office/drawing/2014/main" id="{B053883D-DAED-4E09-BDF2-E3927C758964}"/>
              </a:ext>
            </a:extLst>
          </p:cNvPr>
          <p:cNvSpPr>
            <a:spLocks noGrp="1"/>
          </p:cNvSpPr>
          <p:nvPr>
            <p:ph idx="1"/>
          </p:nvPr>
        </p:nvSpPr>
        <p:spPr>
          <a:xfrm>
            <a:off x="838199" y="1219200"/>
            <a:ext cx="10987008" cy="5535827"/>
          </a:xfrm>
        </p:spPr>
        <p:txBody>
          <a:bodyPr>
            <a:noAutofit/>
          </a:bodyPr>
          <a:lstStyle/>
          <a:p>
            <a:pPr lvl="1"/>
            <a:r>
              <a:rPr lang="en-GB" sz="2000" dirty="0"/>
              <a:t>The IRSE Professional Examination is a rigorous and well-respected test of knowledge, understanding and ability</a:t>
            </a:r>
          </a:p>
          <a:p>
            <a:pPr lvl="1"/>
            <a:r>
              <a:rPr lang="en-GB" sz="2000" dirty="0"/>
              <a:t>Its primary purpose is as a stimulus to learning (particularly a breadth of knowledge and understanding that may not be acquired in a person’s narrow job – including interfaces with other railway engineering disciplines and operations)</a:t>
            </a:r>
          </a:p>
          <a:p>
            <a:pPr lvl="1"/>
            <a:r>
              <a:rPr lang="en-GB" sz="2000" dirty="0"/>
              <a:t>The examination is supported by a dedicated and professional team of volunteer examiners</a:t>
            </a:r>
          </a:p>
          <a:p>
            <a:pPr lvl="1"/>
            <a:r>
              <a:rPr lang="en-GB" sz="2000" dirty="0"/>
              <a:t>Hardly any candidates enter the communications modules (always single figures – sometimes one or zero), but those in this specialisation still need to be catered for</a:t>
            </a:r>
          </a:p>
          <a:p>
            <a:pPr lvl="1"/>
            <a:r>
              <a:rPr lang="en-GB" sz="2000" dirty="0"/>
              <a:t>In principle the content of all 7 existing IRSE Exam modules remains relevant. </a:t>
            </a:r>
          </a:p>
          <a:p>
            <a:pPr lvl="1"/>
            <a:r>
              <a:rPr lang="en-GB" sz="2000" dirty="0"/>
              <a:t>It is uncertain how Module 2 could be applied to ETCS and CBTC.  The Module 2 syllabus can be better examined as focused questions within a module on broader approaches, rather than an hour and a half signalling a layout which is more a test of exam technique. Noted that legacy signalling does still need to be covered</a:t>
            </a:r>
          </a:p>
          <a:p>
            <a:pPr marL="457200" lvl="1" indent="0">
              <a:buNone/>
            </a:pPr>
            <a:endParaRPr lang="en-GB" sz="2000" dirty="0"/>
          </a:p>
          <a:p>
            <a:pPr lvl="1"/>
            <a:endParaRPr lang="en-GB" sz="2000" dirty="0"/>
          </a:p>
          <a:p>
            <a:pPr lvl="1"/>
            <a:endParaRPr lang="en-GB" sz="2000" dirty="0"/>
          </a:p>
          <a:p>
            <a:pPr lvl="1"/>
            <a:endParaRPr lang="en-GB" sz="2000" dirty="0"/>
          </a:p>
        </p:txBody>
      </p:sp>
    </p:spTree>
    <p:extLst>
      <p:ext uri="{BB962C8B-B14F-4D97-AF65-F5344CB8AC3E}">
        <p14:creationId xmlns:p14="http://schemas.microsoft.com/office/powerpoint/2010/main" val="367864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30FEDA-79B6-40AA-842F-DAD072220FFB}"/>
              </a:ext>
            </a:extLst>
          </p:cNvPr>
          <p:cNvSpPr>
            <a:spLocks noGrp="1"/>
          </p:cNvSpPr>
          <p:nvPr>
            <p:ph type="title"/>
          </p:nvPr>
        </p:nvSpPr>
        <p:spPr>
          <a:xfrm>
            <a:off x="838200" y="365125"/>
            <a:ext cx="10515600" cy="648129"/>
          </a:xfrm>
        </p:spPr>
        <p:txBody>
          <a:bodyPr>
            <a:normAutofit fontScale="90000"/>
          </a:bodyPr>
          <a:lstStyle/>
          <a:p>
            <a:r>
              <a:rPr lang="en-GB" dirty="0"/>
              <a:t>Summary of Review Group Findings</a:t>
            </a:r>
          </a:p>
        </p:txBody>
      </p:sp>
      <p:sp>
        <p:nvSpPr>
          <p:cNvPr id="5" name="Content Placeholder 4">
            <a:extLst>
              <a:ext uri="{FF2B5EF4-FFF2-40B4-BE49-F238E27FC236}">
                <a16:creationId xmlns:a16="http://schemas.microsoft.com/office/drawing/2014/main" id="{B053883D-DAED-4E09-BDF2-E3927C758964}"/>
              </a:ext>
            </a:extLst>
          </p:cNvPr>
          <p:cNvSpPr>
            <a:spLocks noGrp="1"/>
          </p:cNvSpPr>
          <p:nvPr>
            <p:ph idx="1"/>
          </p:nvPr>
        </p:nvSpPr>
        <p:spPr>
          <a:xfrm>
            <a:off x="838200" y="1322173"/>
            <a:ext cx="10987008" cy="5535827"/>
          </a:xfrm>
        </p:spPr>
        <p:txBody>
          <a:bodyPr>
            <a:noAutofit/>
          </a:bodyPr>
          <a:lstStyle/>
          <a:p>
            <a:pPr lvl="0"/>
            <a:r>
              <a:rPr lang="en-GB" sz="2000" dirty="0"/>
              <a:t>The concept of a ‘foundation level’ qualification covering fundamental knowledge across all aspects of railway signalling, control and communications, but set at a lower level could attract a much larger field of potential candidates and could be sat online and use automatic marking. This could also serve as a pre-qualification for the full professional examination. </a:t>
            </a:r>
          </a:p>
          <a:p>
            <a:pPr lvl="0"/>
            <a:r>
              <a:rPr lang="en-GB" sz="2000" dirty="0"/>
              <a:t>The pass rate has been unacceptably low (as observed by Council) and even though it has increased in 2017 and 2018, it is still out of line with most other professional exams. Increasing the pass rate (without degrading the exam) must come from candidates being better prepared.  Options for this are:</a:t>
            </a:r>
          </a:p>
          <a:p>
            <a:pPr lvl="3"/>
            <a:r>
              <a:rPr lang="en-GB" sz="2000" dirty="0"/>
              <a:t>Introduce one or more taught courses</a:t>
            </a:r>
          </a:p>
          <a:p>
            <a:pPr lvl="3"/>
            <a:r>
              <a:rPr lang="en-GB" sz="2000" dirty="0"/>
              <a:t>Introduce a “fundamentals” exam as a pre-qualification to filter out unsuitable candidates</a:t>
            </a:r>
          </a:p>
          <a:p>
            <a:pPr lvl="3"/>
            <a:r>
              <a:rPr lang="en-GB" sz="2000" dirty="0"/>
              <a:t>Introduce a “foundation qualification” so that unsuitable candidates are not under pressure to take the whole exam because nothing else exists.</a:t>
            </a:r>
          </a:p>
          <a:p>
            <a:r>
              <a:rPr lang="en-GB" sz="2000" dirty="0"/>
              <a:t>A mandatory test of breadth of fundamental knowledge across all aspects of railway control and communications (no choice of questions) could be complemented by in depth testing of understanding of principles and applications in the candidates preferred specialist areas (choice of questions)</a:t>
            </a:r>
          </a:p>
          <a:p>
            <a:pPr marL="0" indent="0">
              <a:buNone/>
            </a:pPr>
            <a:endParaRPr lang="en-GB" sz="3000" dirty="0"/>
          </a:p>
          <a:p>
            <a:pPr lvl="0"/>
            <a:endParaRPr lang="en-GB" sz="2000" dirty="0"/>
          </a:p>
          <a:p>
            <a:pPr marL="0" lvl="0" indent="0">
              <a:buNone/>
            </a:pPr>
            <a:endParaRPr lang="en-GB" sz="3600" dirty="0"/>
          </a:p>
        </p:txBody>
      </p:sp>
    </p:spTree>
    <p:extLst>
      <p:ext uri="{BB962C8B-B14F-4D97-AF65-F5344CB8AC3E}">
        <p14:creationId xmlns:p14="http://schemas.microsoft.com/office/powerpoint/2010/main" val="1442079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842DA3A-8A22-467E-9AB9-34EC398FDF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9895" y="978957"/>
            <a:ext cx="8192210" cy="4900085"/>
          </a:xfrm>
          <a:prstGeom prst="rect">
            <a:avLst/>
          </a:prstGeom>
        </p:spPr>
      </p:pic>
      <p:sp>
        <p:nvSpPr>
          <p:cNvPr id="4" name="Title 3">
            <a:extLst>
              <a:ext uri="{FF2B5EF4-FFF2-40B4-BE49-F238E27FC236}">
                <a16:creationId xmlns:a16="http://schemas.microsoft.com/office/drawing/2014/main" id="{7C11B82D-FC25-4396-B2C1-E94674467007}"/>
              </a:ext>
            </a:extLst>
          </p:cNvPr>
          <p:cNvSpPr>
            <a:spLocks noGrp="1"/>
          </p:cNvSpPr>
          <p:nvPr>
            <p:ph type="title"/>
          </p:nvPr>
        </p:nvSpPr>
        <p:spPr>
          <a:xfrm>
            <a:off x="838200" y="365125"/>
            <a:ext cx="10515600" cy="433865"/>
          </a:xfrm>
        </p:spPr>
        <p:txBody>
          <a:bodyPr>
            <a:normAutofit fontScale="90000"/>
          </a:bodyPr>
          <a:lstStyle/>
          <a:p>
            <a:r>
              <a:rPr lang="en-US" dirty="0"/>
              <a:t>Mapping Old to New Modules</a:t>
            </a:r>
            <a:endParaRPr lang="en-GB" dirty="0"/>
          </a:p>
        </p:txBody>
      </p:sp>
      <p:sp>
        <p:nvSpPr>
          <p:cNvPr id="5" name="Content Placeholder 4">
            <a:extLst>
              <a:ext uri="{FF2B5EF4-FFF2-40B4-BE49-F238E27FC236}">
                <a16:creationId xmlns:a16="http://schemas.microsoft.com/office/drawing/2014/main" id="{CA2F89C3-3A54-47E0-A68C-808F757C4D4D}"/>
              </a:ext>
            </a:extLst>
          </p:cNvPr>
          <p:cNvSpPr>
            <a:spLocks noGrp="1"/>
          </p:cNvSpPr>
          <p:nvPr>
            <p:ph idx="1"/>
          </p:nvPr>
        </p:nvSpPr>
        <p:spPr>
          <a:xfrm>
            <a:off x="838200" y="1276878"/>
            <a:ext cx="10515600" cy="4900085"/>
          </a:xfrm>
        </p:spPr>
        <p:txBody>
          <a:bodyPr/>
          <a:lstStyle/>
          <a:p>
            <a:endParaRPr lang="en-GB" dirty="0"/>
          </a:p>
        </p:txBody>
      </p:sp>
    </p:spTree>
    <p:extLst>
      <p:ext uri="{BB962C8B-B14F-4D97-AF65-F5344CB8AC3E}">
        <p14:creationId xmlns:p14="http://schemas.microsoft.com/office/powerpoint/2010/main" val="169810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630FEDA-79B6-40AA-842F-DAD072220FFB}"/>
              </a:ext>
            </a:extLst>
          </p:cNvPr>
          <p:cNvSpPr>
            <a:spLocks noGrp="1"/>
          </p:cNvSpPr>
          <p:nvPr>
            <p:ph type="title"/>
          </p:nvPr>
        </p:nvSpPr>
        <p:spPr>
          <a:xfrm>
            <a:off x="838200" y="365125"/>
            <a:ext cx="10515600" cy="648129"/>
          </a:xfrm>
        </p:spPr>
        <p:txBody>
          <a:bodyPr>
            <a:normAutofit fontScale="90000"/>
          </a:bodyPr>
          <a:lstStyle/>
          <a:p>
            <a:r>
              <a:rPr lang="en-GB" dirty="0"/>
              <a:t>New Module Structure</a:t>
            </a:r>
          </a:p>
        </p:txBody>
      </p:sp>
      <p:sp>
        <p:nvSpPr>
          <p:cNvPr id="5" name="Content Placeholder 4">
            <a:extLst>
              <a:ext uri="{FF2B5EF4-FFF2-40B4-BE49-F238E27FC236}">
                <a16:creationId xmlns:a16="http://schemas.microsoft.com/office/drawing/2014/main" id="{B053883D-DAED-4E09-BDF2-E3927C758964}"/>
              </a:ext>
            </a:extLst>
          </p:cNvPr>
          <p:cNvSpPr>
            <a:spLocks noGrp="1"/>
          </p:cNvSpPr>
          <p:nvPr>
            <p:ph idx="1"/>
          </p:nvPr>
        </p:nvSpPr>
        <p:spPr>
          <a:xfrm>
            <a:off x="433953" y="1136197"/>
            <a:ext cx="11391255" cy="5535827"/>
          </a:xfrm>
        </p:spPr>
        <p:txBody>
          <a:bodyPr>
            <a:noAutofit/>
          </a:bodyPr>
          <a:lstStyle/>
          <a:p>
            <a:r>
              <a:rPr lang="en-GB" sz="2000" dirty="0"/>
              <a:t>Council endorsed that the module structure should be revised to encourage breadth of learning across the integrated systems that are captured within the current examination syllabus and simplified to comprise 4 modules:</a:t>
            </a:r>
          </a:p>
          <a:p>
            <a:endParaRPr lang="en-GB" sz="2000" dirty="0"/>
          </a:p>
          <a:p>
            <a:pPr marL="620713" lvl="2"/>
            <a:endParaRPr lang="en-GB" dirty="0"/>
          </a:p>
          <a:p>
            <a:pPr marL="620713" lvl="2"/>
            <a:endParaRPr lang="en-GB" dirty="0"/>
          </a:p>
          <a:p>
            <a:pPr marL="620713" lvl="2"/>
            <a:endParaRPr lang="en-GB" dirty="0"/>
          </a:p>
          <a:p>
            <a:pPr marL="620713" lvl="2"/>
            <a:endParaRPr lang="en-GB" dirty="0"/>
          </a:p>
          <a:p>
            <a:pPr marL="620713" lvl="2"/>
            <a:endParaRPr lang="en-GB" dirty="0"/>
          </a:p>
          <a:p>
            <a:pPr marL="620713" lvl="2"/>
            <a:endParaRPr lang="en-GB" dirty="0"/>
          </a:p>
          <a:p>
            <a:pPr marL="620713" lvl="2"/>
            <a:endParaRPr lang="en-GB" dirty="0"/>
          </a:p>
          <a:p>
            <a:pPr marL="620713" lvl="2"/>
            <a:endParaRPr lang="en-GB" dirty="0"/>
          </a:p>
          <a:p>
            <a:pPr marL="620713" lvl="2"/>
            <a:endParaRPr lang="en-GB" dirty="0"/>
          </a:p>
          <a:p>
            <a:pPr marL="620713" lvl="2"/>
            <a:endParaRPr lang="en-GB" dirty="0"/>
          </a:p>
          <a:p>
            <a:pPr marL="620713" lvl="2"/>
            <a:endParaRPr lang="en-GB" dirty="0"/>
          </a:p>
          <a:p>
            <a:pPr marL="620713" lvl="2"/>
            <a:endParaRPr lang="en-GB" dirty="0"/>
          </a:p>
        </p:txBody>
      </p:sp>
      <p:graphicFrame>
        <p:nvGraphicFramePr>
          <p:cNvPr id="2" name="Table 1">
            <a:extLst>
              <a:ext uri="{FF2B5EF4-FFF2-40B4-BE49-F238E27FC236}">
                <a16:creationId xmlns:a16="http://schemas.microsoft.com/office/drawing/2014/main" id="{84C05A3D-4BF6-4E13-BDEC-D1B4B73C0B58}"/>
              </a:ext>
            </a:extLst>
          </p:cNvPr>
          <p:cNvGraphicFramePr>
            <a:graphicFrameLocks noGrp="1"/>
          </p:cNvGraphicFramePr>
          <p:nvPr>
            <p:extLst>
              <p:ext uri="{D42A27DB-BD31-4B8C-83A1-F6EECF244321}">
                <p14:modId xmlns:p14="http://schemas.microsoft.com/office/powerpoint/2010/main" val="1660797072"/>
              </p:ext>
            </p:extLst>
          </p:nvPr>
        </p:nvGraphicFramePr>
        <p:xfrm>
          <a:off x="183396" y="2118439"/>
          <a:ext cx="11825207" cy="4319398"/>
        </p:xfrm>
        <a:graphic>
          <a:graphicData uri="http://schemas.openxmlformats.org/drawingml/2006/table">
            <a:tbl>
              <a:tblPr firstRow="1" firstCol="1" bandRow="1">
                <a:tableStyleId>{5C22544A-7EE6-4342-B048-85BDC9FD1C3A}</a:tableStyleId>
              </a:tblPr>
              <a:tblGrid>
                <a:gridCol w="1038388">
                  <a:extLst>
                    <a:ext uri="{9D8B030D-6E8A-4147-A177-3AD203B41FA5}">
                      <a16:colId xmlns:a16="http://schemas.microsoft.com/office/drawing/2014/main" val="4261460767"/>
                    </a:ext>
                  </a:extLst>
                </a:gridCol>
                <a:gridCol w="1828800">
                  <a:extLst>
                    <a:ext uri="{9D8B030D-6E8A-4147-A177-3AD203B41FA5}">
                      <a16:colId xmlns:a16="http://schemas.microsoft.com/office/drawing/2014/main" val="3671463661"/>
                    </a:ext>
                  </a:extLst>
                </a:gridCol>
                <a:gridCol w="704670">
                  <a:extLst>
                    <a:ext uri="{9D8B030D-6E8A-4147-A177-3AD203B41FA5}">
                      <a16:colId xmlns:a16="http://schemas.microsoft.com/office/drawing/2014/main" val="874911430"/>
                    </a:ext>
                  </a:extLst>
                </a:gridCol>
                <a:gridCol w="3941686">
                  <a:extLst>
                    <a:ext uri="{9D8B030D-6E8A-4147-A177-3AD203B41FA5}">
                      <a16:colId xmlns:a16="http://schemas.microsoft.com/office/drawing/2014/main" val="610806338"/>
                    </a:ext>
                  </a:extLst>
                </a:gridCol>
                <a:gridCol w="2513861">
                  <a:extLst>
                    <a:ext uri="{9D8B030D-6E8A-4147-A177-3AD203B41FA5}">
                      <a16:colId xmlns:a16="http://schemas.microsoft.com/office/drawing/2014/main" val="1717067707"/>
                    </a:ext>
                  </a:extLst>
                </a:gridCol>
                <a:gridCol w="1797802">
                  <a:extLst>
                    <a:ext uri="{9D8B030D-6E8A-4147-A177-3AD203B41FA5}">
                      <a16:colId xmlns:a16="http://schemas.microsoft.com/office/drawing/2014/main" val="2304039152"/>
                    </a:ext>
                  </a:extLst>
                </a:gridCol>
              </a:tblGrid>
              <a:tr h="0">
                <a:tc>
                  <a:txBody>
                    <a:bodyPr/>
                    <a:lstStyle/>
                    <a:p>
                      <a:pPr>
                        <a:spcAft>
                          <a:spcPts val="80"/>
                        </a:spcAft>
                      </a:pPr>
                      <a:r>
                        <a:rPr lang="en-GB" sz="1800" dirty="0">
                          <a:effectLst/>
                        </a:rPr>
                        <a:t>Module</a:t>
                      </a:r>
                      <a:endParaRPr lang="en-GB" sz="18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800" dirty="0">
                          <a:effectLst/>
                        </a:rPr>
                        <a:t>Title</a:t>
                      </a:r>
                      <a:endParaRPr lang="en-GB" sz="18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800" dirty="0">
                          <a:effectLst/>
                        </a:rPr>
                        <a:t>NVQ</a:t>
                      </a:r>
                    </a:p>
                    <a:p>
                      <a:pPr>
                        <a:spcAft>
                          <a:spcPts val="80"/>
                        </a:spcAft>
                      </a:pPr>
                      <a:r>
                        <a:rPr lang="en-US" sz="1800" dirty="0">
                          <a:effectLst/>
                          <a:latin typeface="Avenir LT Std 45 Book"/>
                          <a:ea typeface="Calibri" panose="020F0502020204030204" pitchFamily="34" charset="0"/>
                          <a:cs typeface="Times New Roman" panose="02020603050405020304" pitchFamily="18" charset="0"/>
                        </a:rPr>
                        <a:t>(</a:t>
                      </a:r>
                      <a:r>
                        <a:rPr lang="en-GB" sz="1800" dirty="0">
                          <a:effectLst/>
                          <a:latin typeface="Avenir LT Std 45 Book"/>
                          <a:ea typeface="Calibri" panose="020F0502020204030204" pitchFamily="34" charset="0"/>
                          <a:cs typeface="Times New Roman" panose="02020603050405020304" pitchFamily="18" charset="0"/>
                        </a:rPr>
                        <a:t>ind.)</a:t>
                      </a:r>
                    </a:p>
                  </a:txBody>
                  <a:tcPr marL="68580" marR="68580" marT="0" marB="0"/>
                </a:tc>
                <a:tc>
                  <a:txBody>
                    <a:bodyPr/>
                    <a:lstStyle/>
                    <a:p>
                      <a:pPr>
                        <a:spcAft>
                          <a:spcPts val="80"/>
                        </a:spcAft>
                      </a:pPr>
                      <a:r>
                        <a:rPr lang="en-GB" sz="1800" dirty="0">
                          <a:effectLst/>
                        </a:rPr>
                        <a:t>Scope</a:t>
                      </a:r>
                      <a:endParaRPr lang="en-GB" sz="18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800" dirty="0">
                          <a:effectLst/>
                        </a:rPr>
                        <a:t>Assessment Method</a:t>
                      </a:r>
                      <a:endParaRPr lang="en-GB" sz="18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800" dirty="0">
                          <a:effectLst/>
                        </a:rPr>
                        <a:t>Module Syllabus Mapping</a:t>
                      </a:r>
                      <a:endParaRPr lang="en-GB" sz="1800" dirty="0">
                        <a:effectLst/>
                        <a:latin typeface="Avenir LT Std 45 Book"/>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8865937"/>
                  </a:ext>
                </a:extLst>
              </a:tr>
              <a:tr h="0">
                <a:tc>
                  <a:txBody>
                    <a:bodyPr/>
                    <a:lstStyle/>
                    <a:p>
                      <a:pPr algn="ctr">
                        <a:spcAft>
                          <a:spcPts val="80"/>
                        </a:spcAft>
                      </a:pPr>
                      <a:r>
                        <a:rPr lang="en-GB" sz="1400">
                          <a:effectLst/>
                        </a:rPr>
                        <a:t>A</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a:effectLst/>
                        </a:rPr>
                        <a:t>Fundamentals of Railway Control Engineering</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lgn="ctr">
                        <a:spcAft>
                          <a:spcPts val="80"/>
                        </a:spcAft>
                      </a:pPr>
                      <a:r>
                        <a:rPr lang="en-GB" sz="1400">
                          <a:effectLst/>
                        </a:rPr>
                        <a:t>4 </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dirty="0">
                          <a:effectLst/>
                        </a:rPr>
                        <a:t>Breadth of signalling, communications, systems &amp; interfaces knowledge.  Everything you would ideally expect a junior engineer or manager, software developer, etc. working in the discipline to know</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dirty="0">
                          <a:effectLst/>
                        </a:rPr>
                        <a:t>Multiple choice (and variants).  No choice of questions </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dirty="0">
                          <a:effectLst/>
                        </a:rPr>
                        <a:t>High level overview of all</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9186429"/>
                  </a:ext>
                </a:extLst>
              </a:tr>
              <a:tr h="0">
                <a:tc>
                  <a:txBody>
                    <a:bodyPr/>
                    <a:lstStyle/>
                    <a:p>
                      <a:pPr algn="ctr">
                        <a:spcAft>
                          <a:spcPts val="80"/>
                        </a:spcAft>
                      </a:pPr>
                      <a:r>
                        <a:rPr lang="en-GB" sz="1400">
                          <a:effectLst/>
                        </a:rPr>
                        <a:t>B</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a:effectLst/>
                        </a:rPr>
                        <a:t> Railway Safety &amp; Systems Engineering</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lgn="ctr">
                        <a:spcAft>
                          <a:spcPts val="80"/>
                        </a:spcAft>
                      </a:pPr>
                      <a:r>
                        <a:rPr lang="en-GB" sz="1400">
                          <a:effectLst/>
                        </a:rPr>
                        <a:t>6</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dirty="0">
                          <a:effectLst/>
                        </a:rPr>
                        <a:t>Breadth of knowledge and understanding in Safety and Systems.  Similar to Modules 1 &amp; 7 together.</a:t>
                      </a:r>
                    </a:p>
                    <a:p>
                      <a:pPr>
                        <a:spcAft>
                          <a:spcPts val="80"/>
                        </a:spcAft>
                      </a:pPr>
                      <a:r>
                        <a:rPr lang="en-GB" sz="1400" dirty="0">
                          <a:effectLst/>
                        </a:rPr>
                        <a:t>Everything you would ideally expect an aspiring professional engineer working in the discipline to know</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400" dirty="0">
                          <a:effectLst/>
                          <a:latin typeface="+mn-lt"/>
                          <a:ea typeface="Calibri" panose="020F0502020204030204" pitchFamily="34" charset="0"/>
                          <a:cs typeface="Times New Roman" panose="02020603050405020304" pitchFamily="18" charset="0"/>
                        </a:rPr>
                        <a:t>3 x 30 minute questions with a choice from 10 questions.</a:t>
                      </a:r>
                    </a:p>
                  </a:txBody>
                  <a:tcPr marL="68580" marR="68580" marT="9525" marB="0"/>
                </a:tc>
                <a:tc>
                  <a:txBody>
                    <a:bodyPr/>
                    <a:lstStyle/>
                    <a:p>
                      <a:pPr>
                        <a:spcAft>
                          <a:spcPts val="80"/>
                        </a:spcAft>
                      </a:pPr>
                      <a:r>
                        <a:rPr lang="en-GB" sz="1400" dirty="0">
                          <a:effectLst/>
                        </a:rPr>
                        <a:t>Modules 1 &amp; 7</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16554459"/>
                  </a:ext>
                </a:extLst>
              </a:tr>
              <a:tr h="0">
                <a:tc>
                  <a:txBody>
                    <a:bodyPr/>
                    <a:lstStyle/>
                    <a:p>
                      <a:pPr algn="ctr">
                        <a:spcAft>
                          <a:spcPts val="80"/>
                        </a:spcAft>
                      </a:pPr>
                      <a:r>
                        <a:rPr lang="en-GB" sz="1400">
                          <a:effectLst/>
                        </a:rPr>
                        <a:t>C</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a:effectLst/>
                        </a:rPr>
                        <a:t>Principles of Railway Signalling, Control &amp; Communications Systems</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lgn="ctr">
                        <a:spcAft>
                          <a:spcPts val="80"/>
                        </a:spcAft>
                      </a:pPr>
                      <a:r>
                        <a:rPr lang="en-GB" sz="1400">
                          <a:effectLst/>
                        </a:rPr>
                        <a:t>6</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dirty="0">
                          <a:effectLst/>
                        </a:rPr>
                        <a:t>Depth of knowledge and understanding in the principles of signalling, communications, systems &amp; interfaces.</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400" dirty="0">
                          <a:effectLst/>
                          <a:latin typeface="+mn-lt"/>
                          <a:ea typeface="Calibri" panose="020F0502020204030204" pitchFamily="34" charset="0"/>
                          <a:cs typeface="Times New Roman" panose="02020603050405020304" pitchFamily="18" charset="0"/>
                        </a:rPr>
                        <a:t>3 x 30 minute questions.  Wide choice of questions to accommodate a candidate’s specialisation</a:t>
                      </a:r>
                    </a:p>
                  </a:txBody>
                  <a:tcPr marL="68580" marR="68580" marT="9525" marB="0"/>
                </a:tc>
                <a:tc>
                  <a:txBody>
                    <a:bodyPr/>
                    <a:lstStyle/>
                    <a:p>
                      <a:pPr>
                        <a:spcAft>
                          <a:spcPts val="80"/>
                        </a:spcAft>
                      </a:pPr>
                      <a:r>
                        <a:rPr lang="en-GB" sz="1400" dirty="0">
                          <a:effectLst/>
                        </a:rPr>
                        <a:t>Modules 2(</a:t>
                      </a:r>
                      <a:r>
                        <a:rPr lang="en-GB" sz="1400" dirty="0" err="1">
                          <a:effectLst/>
                        </a:rPr>
                        <a:t>pt</a:t>
                      </a:r>
                      <a:r>
                        <a:rPr lang="en-GB" sz="1400" dirty="0">
                          <a:effectLst/>
                        </a:rPr>
                        <a:t>), 3 &amp;4</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14282711"/>
                  </a:ext>
                </a:extLst>
              </a:tr>
              <a:tr h="0">
                <a:tc>
                  <a:txBody>
                    <a:bodyPr/>
                    <a:lstStyle/>
                    <a:p>
                      <a:pPr algn="ctr">
                        <a:spcAft>
                          <a:spcPts val="80"/>
                        </a:spcAft>
                      </a:pPr>
                      <a:r>
                        <a:rPr lang="en-GB" sz="1400">
                          <a:effectLst/>
                        </a:rPr>
                        <a:t>D</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dirty="0">
                          <a:effectLst/>
                        </a:rPr>
                        <a:t>Applications of Railway Signalling, Control &amp; Communications Systems</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lgn="ctr">
                        <a:spcAft>
                          <a:spcPts val="80"/>
                        </a:spcAft>
                      </a:pPr>
                      <a:r>
                        <a:rPr lang="en-GB" sz="1400">
                          <a:effectLst/>
                        </a:rPr>
                        <a:t>6</a:t>
                      </a:r>
                      <a:endParaRPr lang="en-GB" sz="140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spcAft>
                          <a:spcPts val="80"/>
                        </a:spcAft>
                      </a:pPr>
                      <a:r>
                        <a:rPr lang="en-GB" sz="1400" dirty="0">
                          <a:effectLst/>
                        </a:rPr>
                        <a:t>Depth of knowledge and understanding in the applications of signalling, communications, systems &amp; interfaces</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1400" dirty="0">
                          <a:effectLst/>
                          <a:latin typeface="+mn-lt"/>
                          <a:ea typeface="Calibri" panose="020F0502020204030204" pitchFamily="34" charset="0"/>
                          <a:cs typeface="Times New Roman" panose="02020603050405020304" pitchFamily="18" charset="0"/>
                        </a:rPr>
                        <a:t>3 x 30 minute questions.  Wide choice of questions to accommodate a candidate’s specialisation</a:t>
                      </a:r>
                    </a:p>
                  </a:txBody>
                  <a:tcPr marL="68580" marR="68580" marT="9525" marB="0"/>
                </a:tc>
                <a:tc>
                  <a:txBody>
                    <a:bodyPr/>
                    <a:lstStyle/>
                    <a:p>
                      <a:pPr>
                        <a:spcAft>
                          <a:spcPts val="80"/>
                        </a:spcAft>
                      </a:pPr>
                      <a:r>
                        <a:rPr lang="en-GB" sz="1400" dirty="0">
                          <a:effectLst/>
                        </a:rPr>
                        <a:t>Modules 2(</a:t>
                      </a:r>
                      <a:r>
                        <a:rPr lang="en-GB" sz="1400" dirty="0" err="1">
                          <a:effectLst/>
                        </a:rPr>
                        <a:t>pt</a:t>
                      </a:r>
                      <a:r>
                        <a:rPr lang="en-GB" sz="1400" dirty="0">
                          <a:effectLst/>
                        </a:rPr>
                        <a:t>), 5 &amp; 6</a:t>
                      </a:r>
                      <a:endParaRPr lang="en-GB" sz="1400" dirty="0">
                        <a:effectLst/>
                        <a:latin typeface="Avenir LT Std 45 Book"/>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1423567"/>
                  </a:ext>
                </a:extLst>
              </a:tr>
            </a:tbl>
          </a:graphicData>
        </a:graphic>
      </p:graphicFrame>
    </p:spTree>
    <p:extLst>
      <p:ext uri="{BB962C8B-B14F-4D97-AF65-F5344CB8AC3E}">
        <p14:creationId xmlns:p14="http://schemas.microsoft.com/office/powerpoint/2010/main" val="1147861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655A7-9D0D-4163-BBDB-5D71A780E357}"/>
              </a:ext>
            </a:extLst>
          </p:cNvPr>
          <p:cNvSpPr>
            <a:spLocks noGrp="1"/>
          </p:cNvSpPr>
          <p:nvPr>
            <p:ph type="title"/>
          </p:nvPr>
        </p:nvSpPr>
        <p:spPr/>
        <p:txBody>
          <a:bodyPr/>
          <a:lstStyle/>
          <a:p>
            <a:r>
              <a:rPr lang="en-US" dirty="0"/>
              <a:t>Proposed Qualifications</a:t>
            </a:r>
            <a:endParaRPr lang="en-GB" dirty="0"/>
          </a:p>
        </p:txBody>
      </p:sp>
      <p:sp>
        <p:nvSpPr>
          <p:cNvPr id="3" name="Content Placeholder 2">
            <a:extLst>
              <a:ext uri="{FF2B5EF4-FFF2-40B4-BE49-F238E27FC236}">
                <a16:creationId xmlns:a16="http://schemas.microsoft.com/office/drawing/2014/main" id="{C7C19EC4-2456-4A82-8C67-654E12D5093B}"/>
              </a:ext>
            </a:extLst>
          </p:cNvPr>
          <p:cNvSpPr>
            <a:spLocks noGrp="1"/>
          </p:cNvSpPr>
          <p:nvPr>
            <p:ph idx="1"/>
          </p:nvPr>
        </p:nvSpPr>
        <p:spPr/>
        <p:txBody>
          <a:bodyPr/>
          <a:lstStyle/>
          <a:p>
            <a:pPr lvl="0"/>
            <a:r>
              <a:rPr lang="en-GB" dirty="0"/>
              <a:t>Certificate in Railway Control Engineering Fundamentals after passing Module A</a:t>
            </a:r>
          </a:p>
          <a:p>
            <a:pPr lvl="0"/>
            <a:r>
              <a:rPr lang="en-GB" dirty="0"/>
              <a:t>Diploma in Advanced Railway Control Engineering (aka “IRSE Professional Examination”) after passing all modules</a:t>
            </a:r>
          </a:p>
          <a:p>
            <a:pPr marL="0" indent="0">
              <a:buNone/>
            </a:pPr>
            <a:endParaRPr lang="en-GB" dirty="0"/>
          </a:p>
          <a:p>
            <a:r>
              <a:rPr lang="en-GB" dirty="0"/>
              <a:t>Module A to be offered more than once a year and to be a pre-qualification to proceed to the other modules.</a:t>
            </a:r>
          </a:p>
          <a:p>
            <a:r>
              <a:rPr lang="en-GB" dirty="0"/>
              <a:t>Modules B, C, D to be offered once a year as at present</a:t>
            </a:r>
          </a:p>
          <a:p>
            <a:endParaRPr lang="en-GB" dirty="0"/>
          </a:p>
        </p:txBody>
      </p:sp>
    </p:spTree>
    <p:extLst>
      <p:ext uri="{BB962C8B-B14F-4D97-AF65-F5344CB8AC3E}">
        <p14:creationId xmlns:p14="http://schemas.microsoft.com/office/powerpoint/2010/main" val="3696562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5436-BA9F-426D-87AC-DADC45C695D7}"/>
              </a:ext>
            </a:extLst>
          </p:cNvPr>
          <p:cNvSpPr>
            <a:spLocks noGrp="1"/>
          </p:cNvSpPr>
          <p:nvPr>
            <p:ph type="title"/>
          </p:nvPr>
        </p:nvSpPr>
        <p:spPr/>
        <p:txBody>
          <a:bodyPr/>
          <a:lstStyle/>
          <a:p>
            <a:r>
              <a:rPr lang="en-US" dirty="0"/>
              <a:t>Advantages of New Exam Structure</a:t>
            </a:r>
            <a:endParaRPr lang="en-GB" dirty="0"/>
          </a:p>
        </p:txBody>
      </p:sp>
      <p:sp>
        <p:nvSpPr>
          <p:cNvPr id="3" name="Content Placeholder 2">
            <a:extLst>
              <a:ext uri="{FF2B5EF4-FFF2-40B4-BE49-F238E27FC236}">
                <a16:creationId xmlns:a16="http://schemas.microsoft.com/office/drawing/2014/main" id="{2EA0A50D-89A3-402F-9DFC-0D802EA42864}"/>
              </a:ext>
            </a:extLst>
          </p:cNvPr>
          <p:cNvSpPr>
            <a:spLocks noGrp="1"/>
          </p:cNvSpPr>
          <p:nvPr>
            <p:ph idx="1"/>
          </p:nvPr>
        </p:nvSpPr>
        <p:spPr/>
        <p:txBody>
          <a:bodyPr>
            <a:normAutofit fontScale="77500" lnSpcReduction="20000"/>
          </a:bodyPr>
          <a:lstStyle/>
          <a:p>
            <a:r>
              <a:rPr lang="en-US" dirty="0"/>
              <a:t>Simplifies the structure from 7 to 4 modules</a:t>
            </a:r>
          </a:p>
          <a:p>
            <a:r>
              <a:rPr lang="en-US" dirty="0"/>
              <a:t>Examiner workload the same or lower</a:t>
            </a:r>
          </a:p>
          <a:p>
            <a:r>
              <a:rPr lang="en-US" dirty="0"/>
              <a:t>Module A can filter unsuitable candidates and possibly supplant the current sponsorship system</a:t>
            </a:r>
          </a:p>
          <a:p>
            <a:r>
              <a:rPr lang="en-US" dirty="0"/>
              <a:t>Awarding a qualification for Module A means that candidates who could not pass the advanced modules are not under pressure to try</a:t>
            </a:r>
          </a:p>
          <a:p>
            <a:r>
              <a:rPr lang="en-US" dirty="0"/>
              <a:t>Module A can be promoted to a wider population and encourage learning by project managers and others working with our profession</a:t>
            </a:r>
          </a:p>
          <a:p>
            <a:r>
              <a:rPr lang="en-US" dirty="0"/>
              <a:t>Solves the question of the future of Module 2</a:t>
            </a:r>
          </a:p>
          <a:p>
            <a:r>
              <a:rPr lang="en-US" dirty="0"/>
              <a:t>Should increase the pass rate</a:t>
            </a:r>
          </a:p>
          <a:p>
            <a:r>
              <a:rPr lang="en-US" dirty="0"/>
              <a:t>Selectively </a:t>
            </a:r>
            <a:r>
              <a:rPr lang="en-US" dirty="0" err="1"/>
              <a:t>modernises</a:t>
            </a:r>
            <a:r>
              <a:rPr lang="en-US" dirty="0"/>
              <a:t> the exam in line with current assessment techniques</a:t>
            </a:r>
          </a:p>
          <a:p>
            <a:r>
              <a:rPr lang="en-US" dirty="0"/>
              <a:t>Module A serves as a trial for possible future developments in the advanced modules </a:t>
            </a:r>
          </a:p>
          <a:p>
            <a:pPr marL="0" indent="0">
              <a:buNone/>
            </a:pPr>
            <a:endParaRPr lang="en-US" dirty="0"/>
          </a:p>
          <a:p>
            <a:endParaRPr lang="en-GB" dirty="0"/>
          </a:p>
        </p:txBody>
      </p:sp>
    </p:spTree>
    <p:extLst>
      <p:ext uri="{BB962C8B-B14F-4D97-AF65-F5344CB8AC3E}">
        <p14:creationId xmlns:p14="http://schemas.microsoft.com/office/powerpoint/2010/main" val="1829943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1291</Words>
  <Application>Microsoft Office PowerPoint</Application>
  <PresentationFormat>Widescreen</PresentationFormat>
  <Paragraphs>141</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Avenir LT Std 45 Book</vt:lpstr>
      <vt:lpstr>Calibri</vt:lpstr>
      <vt:lpstr>Calibri Light</vt:lpstr>
      <vt:lpstr>Courier New</vt:lpstr>
      <vt:lpstr>Office Theme</vt:lpstr>
      <vt:lpstr>IRSE Exam Development  Consultation with Stakeholders</vt:lpstr>
      <vt:lpstr>Remit of the Review</vt:lpstr>
      <vt:lpstr>Review Group Membership</vt:lpstr>
      <vt:lpstr>Summary of Review Group Findings</vt:lpstr>
      <vt:lpstr>Summary of Review Group Findings</vt:lpstr>
      <vt:lpstr>Mapping Old to New Modules</vt:lpstr>
      <vt:lpstr>New Module Structure</vt:lpstr>
      <vt:lpstr>Proposed Qualifications</vt:lpstr>
      <vt:lpstr>Advantages of New Exam Structure</vt:lpstr>
      <vt:lpstr>Migration</vt:lpstr>
      <vt:lpstr>Computer based examinations</vt:lpstr>
      <vt:lpstr>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Woodland, Daniel</dc:creator>
  <cp:lastModifiedBy>Hedley Calderbank</cp:lastModifiedBy>
  <cp:revision>54</cp:revision>
  <dcterms:created xsi:type="dcterms:W3CDTF">2018-04-13T09:55:35Z</dcterms:created>
  <dcterms:modified xsi:type="dcterms:W3CDTF">2019-03-27T16:13:18Z</dcterms:modified>
</cp:coreProperties>
</file>